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  <p:sldMasterId id="2147483664" r:id="rId6"/>
    <p:sldMasterId id="2147483666" r:id="rId7"/>
    <p:sldMasterId id="2147483670" r:id="rId8"/>
    <p:sldMasterId id="2147483672" r:id="rId9"/>
    <p:sldMasterId id="2147483675" r:id="rId10"/>
    <p:sldMasterId id="2147483677" r:id="rId11"/>
    <p:sldMasterId id="2147483681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y="68580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hkTVJUWfUeNI8p4EpB3t1aINv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f8b656fb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f8b656f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ef8b656fb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f8b656fb2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f8b656fb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ef8b656fb2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01bf3b1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01bf3b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f01bf3b1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f8b656fb2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f8b656fb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ef8b656fb2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ield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>
            <p:ph idx="1" type="body"/>
          </p:nvPr>
        </p:nvSpPr>
        <p:spPr>
          <a:xfrm>
            <a:off x="123826" y="3534870"/>
            <a:ext cx="3828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2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3" type="body"/>
          </p:nvPr>
        </p:nvSpPr>
        <p:spPr>
          <a:xfrm>
            <a:off x="115889" y="4898571"/>
            <a:ext cx="3845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Google Shape;15;p5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16" name="Google Shape;16;p5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5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5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20" name="Google Shape;20;p5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5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22" name="Google Shape;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 2 col">
  <p:cSld name="Subhead w/ Bullets 2 co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227013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3" type="body"/>
          </p:nvPr>
        </p:nvSpPr>
        <p:spPr>
          <a:xfrm>
            <a:off x="4627391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">
  <p:cSld name="Subhead w/ No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 2 col">
  <p:cSld name="Subhead w/ No Bullets 2 co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227013" y="1709351"/>
            <a:ext cx="4214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3" type="body"/>
          </p:nvPr>
        </p:nvSpPr>
        <p:spPr>
          <a:xfrm>
            <a:off x="4620526" y="1709351"/>
            <a:ext cx="42696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">
  <p:cSld name="Title with no Subhea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227013" y="1112109"/>
            <a:ext cx="8691600" cy="4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 2 col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27013" y="1112109"/>
            <a:ext cx="4248900" cy="4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661715" y="1112109"/>
            <a:ext cx="4248900" cy="4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9"/>
          <p:cNvGrpSpPr/>
          <p:nvPr/>
        </p:nvGrpSpPr>
        <p:grpSpPr>
          <a:xfrm>
            <a:off x="0" y="5245111"/>
            <a:ext cx="9144048" cy="1612965"/>
            <a:chOff x="-1276426" y="5245111"/>
            <a:chExt cx="9144048" cy="1612965"/>
          </a:xfrm>
        </p:grpSpPr>
        <p:cxnSp>
          <p:nvCxnSpPr>
            <p:cNvPr id="158" name="Google Shape;158;p9"/>
            <p:cNvCxnSpPr/>
            <p:nvPr/>
          </p:nvCxnSpPr>
          <p:spPr>
            <a:xfrm>
              <a:off x="4822622" y="524511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-1276426" y="524566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9"/>
            <p:cNvSpPr/>
            <p:nvPr/>
          </p:nvSpPr>
          <p:spPr>
            <a:xfrm>
              <a:off x="-1276426" y="5272276"/>
              <a:ext cx="9144000" cy="158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1371600" y="5240939"/>
            <a:ext cx="64008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62" name="Google Shape;1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263995"/>
            <a:ext cx="2438403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AS">
  <p:cSld name="EA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3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169" name="Google Shape;169;p23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3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227013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227013" y="1006103"/>
            <a:ext cx="731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77" name="Google Shape;177;p23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178" name="Google Shape;178;p23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3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0" name="Google Shape;180;p23"/>
            <p:cNvPicPr preferRelativeResize="0"/>
            <p:nvPr/>
          </p:nvPicPr>
          <p:blipFill rotWithShape="1">
            <a:blip r:embed="rId4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rchbearer">
  <p:cSld name="Torchbear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4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184" name="Google Shape;184;p24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4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27013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227013" y="1006103"/>
            <a:ext cx="731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92" name="Google Shape;192;p24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95" name="Google Shape;195;p24"/>
            <p:cNvPicPr preferRelativeResize="0"/>
            <p:nvPr/>
          </p:nvPicPr>
          <p:blipFill rotWithShape="1">
            <a:blip r:embed="rId4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YC">
  <p:cSld name="NYC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5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199" name="Google Shape;199;p25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5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25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227013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227013" y="1006103"/>
            <a:ext cx="731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07" name="Google Shape;207;p25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208" name="Google Shape;208;p25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5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0" name="Google Shape;210;p25"/>
            <p:cNvPicPr preferRelativeResize="0"/>
            <p:nvPr/>
          </p:nvPicPr>
          <p:blipFill rotWithShape="1">
            <a:blip r:embed="rId4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10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29" name="Google Shape;29;p10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Google Shape;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6" y="-14942"/>
            <a:ext cx="2324100" cy="132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10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33" name="Google Shape;33;p10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10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9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227" name="Google Shape;227;p29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29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61128" y="2237110"/>
            <a:ext cx="8805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1207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9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233" name="Google Shape;233;p29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9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5" name="Google Shape;235;p29"/>
            <p:cNvPicPr preferRelativeResize="0"/>
            <p:nvPr/>
          </p:nvPicPr>
          <p:blipFill rotWithShape="1">
            <a:blip r:embed="rId3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/ Image">
  <p:cSld name="Section Break w/ Imag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0" y="5119112"/>
            <a:ext cx="9144000" cy="173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/>
          <p:nvPr>
            <p:ph idx="2" type="pic"/>
          </p:nvPr>
        </p:nvSpPr>
        <p:spPr>
          <a:xfrm>
            <a:off x="0" y="0"/>
            <a:ext cx="9144000" cy="50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61128" y="5528235"/>
            <a:ext cx="7884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1207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30"/>
          <p:cNvGrpSpPr/>
          <p:nvPr/>
        </p:nvGrpSpPr>
        <p:grpSpPr>
          <a:xfrm>
            <a:off x="0" y="5067118"/>
            <a:ext cx="9144048" cy="928828"/>
            <a:chOff x="0" y="2593782"/>
            <a:chExt cx="9144048" cy="928828"/>
          </a:xfrm>
        </p:grpSpPr>
        <p:cxnSp>
          <p:nvCxnSpPr>
            <p:cNvPr id="242" name="Google Shape;242;p30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4" name="Google Shape;244;p30"/>
            <p:cNvPicPr preferRelativeResize="0"/>
            <p:nvPr/>
          </p:nvPicPr>
          <p:blipFill rotWithShape="1">
            <a:blip r:embed="rId3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743858" y="1570617"/>
            <a:ext cx="76728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1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2" type="body"/>
          </p:nvPr>
        </p:nvSpPr>
        <p:spPr>
          <a:xfrm>
            <a:off x="3309938" y="5206137"/>
            <a:ext cx="5565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Quote.png" id="259" name="Google Shape;25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1561545"/>
            <a:ext cx="557893" cy="371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Quote.png" id="260" name="Google Shape;26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320315" y="4701328"/>
            <a:ext cx="557893" cy="3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1 Photo w/ Caption">
  <p:cSld name="Bullets and 1 Photo w/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>
            <p:ph idx="2" type="pic"/>
          </p:nvPr>
        </p:nvSpPr>
        <p:spPr>
          <a:xfrm>
            <a:off x="5162932" y="1578919"/>
            <a:ext cx="3755700" cy="40947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5162933" y="5766677"/>
            <a:ext cx="3755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4"/>
          <p:cNvSpPr txBox="1"/>
          <p:nvPr>
            <p:ph idx="3" type="body"/>
          </p:nvPr>
        </p:nvSpPr>
        <p:spPr>
          <a:xfrm>
            <a:off x="227013" y="1578920"/>
            <a:ext cx="4242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34"/>
          <p:cNvSpPr txBox="1"/>
          <p:nvPr>
            <p:ph idx="4" type="body"/>
          </p:nvPr>
        </p:nvSpPr>
        <p:spPr>
          <a:xfrm>
            <a:off x="227013" y="1006103"/>
            <a:ext cx="731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4 Photos">
  <p:cSld name="Bullets and 4 Photo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>
            <p:ph idx="2" type="pic"/>
          </p:nvPr>
        </p:nvSpPr>
        <p:spPr>
          <a:xfrm>
            <a:off x="5067207" y="1573229"/>
            <a:ext cx="1851900" cy="22365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5"/>
          <p:cNvSpPr/>
          <p:nvPr>
            <p:ph idx="3" type="pic"/>
          </p:nvPr>
        </p:nvSpPr>
        <p:spPr>
          <a:xfrm>
            <a:off x="7023274" y="1573229"/>
            <a:ext cx="1839600" cy="22365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35"/>
          <p:cNvSpPr/>
          <p:nvPr>
            <p:ph idx="4" type="pic"/>
          </p:nvPr>
        </p:nvSpPr>
        <p:spPr>
          <a:xfrm>
            <a:off x="5067207" y="3914118"/>
            <a:ext cx="1851900" cy="2189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5"/>
          <p:cNvSpPr/>
          <p:nvPr>
            <p:ph idx="5" type="pic"/>
          </p:nvPr>
        </p:nvSpPr>
        <p:spPr>
          <a:xfrm>
            <a:off x="7023274" y="3914118"/>
            <a:ext cx="1839600" cy="2189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227013" y="1572054"/>
            <a:ext cx="42420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35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hoto Grid w/ Caption">
  <p:cSld name="3 Photo Grid w/ Caption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>
            <p:ph idx="2" type="pic"/>
          </p:nvPr>
        </p:nvSpPr>
        <p:spPr>
          <a:xfrm>
            <a:off x="239486" y="1578919"/>
            <a:ext cx="4557600" cy="43824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36"/>
          <p:cNvSpPr/>
          <p:nvPr>
            <p:ph idx="3" type="pic"/>
          </p:nvPr>
        </p:nvSpPr>
        <p:spPr>
          <a:xfrm>
            <a:off x="4884057" y="3690747"/>
            <a:ext cx="2220600" cy="22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36"/>
          <p:cNvSpPr/>
          <p:nvPr>
            <p:ph idx="4" type="pic"/>
          </p:nvPr>
        </p:nvSpPr>
        <p:spPr>
          <a:xfrm>
            <a:off x="4884057" y="1578919"/>
            <a:ext cx="2220600" cy="22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7206343" y="1572054"/>
            <a:ext cx="17202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and Chart w/ Caption Left">
  <p:cSld name="Subhead and Chart w/ Caption Lef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239486" y="2004541"/>
            <a:ext cx="22716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38"/>
          <p:cNvSpPr txBox="1"/>
          <p:nvPr>
            <p:ph idx="2" type="body"/>
          </p:nvPr>
        </p:nvSpPr>
        <p:spPr>
          <a:xfrm>
            <a:off x="239939" y="1586342"/>
            <a:ext cx="226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3" type="body"/>
          </p:nvPr>
        </p:nvSpPr>
        <p:spPr>
          <a:xfrm>
            <a:off x="2652483" y="1585784"/>
            <a:ext cx="6241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and Chart w/ Caption Right">
  <p:cSld name="Subhead and Chart w/ Caption Righ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6623811" y="2004541"/>
            <a:ext cx="22716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2" type="body"/>
          </p:nvPr>
        </p:nvSpPr>
        <p:spPr>
          <a:xfrm>
            <a:off x="6624264" y="1586342"/>
            <a:ext cx="2263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39"/>
          <p:cNvSpPr txBox="1"/>
          <p:nvPr>
            <p:ph idx="3" type="body"/>
          </p:nvPr>
        </p:nvSpPr>
        <p:spPr>
          <a:xfrm>
            <a:off x="229186" y="1585784"/>
            <a:ext cx="6241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ure Only">
  <p:cSld name="Figure 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227013" y="1585784"/>
            <a:ext cx="8481600" cy="4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and Data Comparison w/ Caption Bottom">
  <p:cSld name="Subhead and Data Comparison w/ Caption Bottom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246744" y="1578919"/>
            <a:ext cx="42174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41"/>
          <p:cNvSpPr txBox="1"/>
          <p:nvPr>
            <p:ph idx="2" type="body"/>
          </p:nvPr>
        </p:nvSpPr>
        <p:spPr>
          <a:xfrm>
            <a:off x="246742" y="5043714"/>
            <a:ext cx="4217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41"/>
          <p:cNvSpPr txBox="1"/>
          <p:nvPr>
            <p:ph idx="3" type="body"/>
          </p:nvPr>
        </p:nvSpPr>
        <p:spPr>
          <a:xfrm>
            <a:off x="4672705" y="1572054"/>
            <a:ext cx="4217700" cy="3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idx="4" type="body"/>
          </p:nvPr>
        </p:nvSpPr>
        <p:spPr>
          <a:xfrm>
            <a:off x="4673015" y="5043714"/>
            <a:ext cx="4217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type="title"/>
          </p:nvPr>
        </p:nvSpPr>
        <p:spPr>
          <a:xfrm>
            <a:off x="227013" y="418353"/>
            <a:ext cx="730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Google Shape;41;p11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42" name="Google Shape;42;p11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1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" name="Google Shape;44;p11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11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46" name="Google Shape;46;p11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1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Google Shape;54;p12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55" name="Google Shape;55;p12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2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12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59" name="Google Shape;59;p12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2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61" name="Google Shape;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Google Shape;67;p13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68" name="Google Shape;68;p13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3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72" name="Google Shape;72;p13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3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Google Shape;80;p14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81" name="Google Shape;81;p14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85" name="Google Shape;85;p14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win A Stevens Hall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3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94" name="Google Shape;94;p15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5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98" name="Google Shape;98;p15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us Aerial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15889" y="4898571"/>
            <a:ext cx="500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123825" y="3534870"/>
            <a:ext cx="4993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123825" y="1725705"/>
            <a:ext cx="5001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Google Shape;106;p16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107" name="Google Shape;107;p16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-48" y="12207"/>
            <a:ext cx="9144048" cy="557"/>
            <a:chOff x="-48" y="12207"/>
            <a:chExt cx="9144048" cy="557"/>
          </a:xfrm>
        </p:grpSpPr>
        <p:cxnSp>
          <p:nvCxnSpPr>
            <p:cNvPr id="111" name="Google Shape;111;p16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">
  <p:cSld name="Subhead w/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7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6"/>
          <p:cNvCxnSpPr/>
          <p:nvPr/>
        </p:nvCxnSpPr>
        <p:spPr>
          <a:xfrm>
            <a:off x="6099048" y="6419355"/>
            <a:ext cx="3045000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6"/>
          <p:cNvCxnSpPr/>
          <p:nvPr/>
        </p:nvCxnSpPr>
        <p:spPr>
          <a:xfrm>
            <a:off x="0" y="6419912"/>
            <a:ext cx="6099000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6"/>
          <p:cNvSpPr/>
          <p:nvPr/>
        </p:nvSpPr>
        <p:spPr>
          <a:xfrm>
            <a:off x="0" y="6446520"/>
            <a:ext cx="9144000" cy="41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0" y="0"/>
            <a:ext cx="9144048" cy="928828"/>
            <a:chOff x="0" y="0"/>
            <a:chExt cx="9144048" cy="928828"/>
          </a:xfrm>
        </p:grpSpPr>
        <p:cxnSp>
          <p:nvCxnSpPr>
            <p:cNvPr id="121" name="Google Shape;121;p6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3" name="Google Shape;123;p6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20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6"/>
          <p:cNvGrpSpPr/>
          <p:nvPr/>
        </p:nvGrpSpPr>
        <p:grpSpPr>
          <a:xfrm>
            <a:off x="-48" y="6419355"/>
            <a:ext cx="9144048" cy="438765"/>
            <a:chOff x="-48" y="4172975"/>
            <a:chExt cx="9144048" cy="438765"/>
          </a:xfrm>
        </p:grpSpPr>
        <p:cxnSp>
          <p:nvCxnSpPr>
            <p:cNvPr id="213" name="Google Shape;213;p26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6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6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219" name="Google Shape;219;p26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6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1" name="Google Shape;221;p26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1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247" name="Google Shape;247;p31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1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1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2" name="Google Shape;252;p31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253" name="Google Shape;253;p31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31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5" name="Google Shape;255;p31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3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265" name="Google Shape;265;p33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3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33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271" name="Google Shape;271;p33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33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3" name="Google Shape;273;p33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  <p:sldLayoutId id="2147483679" r:id="rId4"/>
    <p:sldLayoutId id="214748368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7"/>
          <p:cNvGrpSpPr/>
          <p:nvPr/>
        </p:nvGrpSpPr>
        <p:grpSpPr>
          <a:xfrm>
            <a:off x="0" y="6419355"/>
            <a:ext cx="9144048" cy="438765"/>
            <a:chOff x="0" y="3956541"/>
            <a:chExt cx="9144048" cy="438765"/>
          </a:xfrm>
        </p:grpSpPr>
        <p:cxnSp>
          <p:nvCxnSpPr>
            <p:cNvPr id="298" name="Google Shape;298;p37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37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" name="Google Shape;300;p37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1" name="Google Shape;301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3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3" name="Google Shape;303;p37"/>
          <p:cNvGrpSpPr/>
          <p:nvPr/>
        </p:nvGrpSpPr>
        <p:grpSpPr>
          <a:xfrm>
            <a:off x="0" y="0"/>
            <a:ext cx="9144048" cy="928828"/>
            <a:chOff x="0" y="2593782"/>
            <a:chExt cx="9144048" cy="928828"/>
          </a:xfrm>
        </p:grpSpPr>
        <p:cxnSp>
          <p:nvCxnSpPr>
            <p:cNvPr id="304" name="Google Shape;304;p37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7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06" name="Google Shape;306;p37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20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3"/>
    <p:sldLayoutId id="2147483683" r:id="rId4"/>
    <p:sldLayoutId id="2147483684" r:id="rId5"/>
    <p:sldLayoutId id="214748368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 txBox="1"/>
          <p:nvPr>
            <p:ph idx="1" type="body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35" name="Google Shape;335;p1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Taps Near Me</a:t>
            </a:r>
            <a:endParaRPr/>
          </a:p>
        </p:txBody>
      </p:sp>
      <p:sp>
        <p:nvSpPr>
          <p:cNvPr id="336" name="Google Shape;336;p1"/>
          <p:cNvSpPr txBox="1"/>
          <p:nvPr>
            <p:ph idx="3" type="body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US" sz="2000"/>
              <a:t>Alex Saltstein, Connor Smith, Tim Leonard, and Zach George</a:t>
            </a:r>
            <a:endParaRPr/>
          </a:p>
        </p:txBody>
      </p:sp>
      <p:pic>
        <p:nvPicPr>
          <p:cNvPr id="337" name="Google Shape;33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850" y="992050"/>
            <a:ext cx="3261125" cy="37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idx="1" type="body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Currently, finding craft beer within a given radius is a manual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brewery or bar in an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Find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Determine if the menu has something that is 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Repeat as needed for more bars and breweries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This can result in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Finding desirable beer, but only after potentially multiple searches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Not finding desirable beer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Taps Near Me </a:t>
            </a:r>
            <a:r>
              <a:rPr lang="en-US"/>
              <a:t>aims to resolve this issue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Gathering a user’s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Prompting user to select </a:t>
            </a:r>
            <a:r>
              <a:rPr lang="en-US"/>
              <a:t>criteria</a:t>
            </a:r>
            <a:r>
              <a:rPr lang="en-US"/>
              <a:t> for searching for craft beer (style, ABV,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Prompting user to enter a search radius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Outputting locations of bars and breweries and their beer that match that </a:t>
            </a:r>
            <a:r>
              <a:rPr lang="en-US"/>
              <a:t>criteria </a:t>
            </a:r>
            <a:endParaRPr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2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Project Topic</a:t>
            </a:r>
            <a:endParaRPr/>
          </a:p>
        </p:txBody>
      </p:sp>
      <p:sp>
        <p:nvSpPr>
          <p:cNvPr id="345" name="Google Shape;345;p2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f8b656fb2_1_0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Current Craft beer enthusiasts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Finding beers of a certain style, ABV, or other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seasonal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Traveling and want to find what is near their destination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Soon-to-be craft beer enthusiasts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Starting close can be less </a:t>
            </a:r>
            <a:r>
              <a:rPr lang="en-US"/>
              <a:t>daunting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Drinking “easy” styles can be more approachable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Drinking beers that have good reviews can make them want to try it </a:t>
            </a:r>
            <a:endParaRPr/>
          </a:p>
        </p:txBody>
      </p:sp>
      <p:sp>
        <p:nvSpPr>
          <p:cNvPr id="352" name="Google Shape;352;gef8b656fb2_1_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ef8b656fb2_1_0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Customers</a:t>
            </a:r>
            <a:endParaRPr/>
          </a:p>
        </p:txBody>
      </p:sp>
      <p:sp>
        <p:nvSpPr>
          <p:cNvPr id="354" name="Google Shape;354;gef8b656fb2_1_0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f8b656fb2_1_8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Less time spent searching for specific beers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Greater interest in craft beer scene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Increased traffic and sales at breweries and bars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Expanded brewery and bar menus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Increased competition between breweries and bars </a:t>
            </a:r>
            <a:endParaRPr/>
          </a:p>
        </p:txBody>
      </p:sp>
      <p:sp>
        <p:nvSpPr>
          <p:cNvPr id="361" name="Google Shape;361;gef8b656fb2_1_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gef8b656fb2_1_8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Impacts</a:t>
            </a:r>
            <a:endParaRPr/>
          </a:p>
        </p:txBody>
      </p:sp>
      <p:sp>
        <p:nvSpPr>
          <p:cNvPr id="363" name="Google Shape;363;gef8b656fb2_1_8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1bf3b1b7_0_0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Be a resource for finding specific craft beers in a given location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Document and rate craft beers that were tried by others 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500"/>
              <a:t>Create groups of craft beers for later reference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Oktoberfest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New Jersey IPAs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Low Alcohol Near Me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Send </a:t>
            </a:r>
            <a:r>
              <a:rPr lang="en-US" sz="1500"/>
              <a:t>craft beer to other users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Expand application to wine, mead, and spirits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Scope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/>
              <a:t>Map interface for displaying craft beers in given area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/>
              <a:t>Search with criteria: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/>
              <a:t>Beer Style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/>
              <a:t>ABV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/>
              <a:t>IBU (Bitterness)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/>
              <a:t>Other qualities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Create groups of craft beers for later reference</a:t>
            </a:r>
            <a:endParaRPr sz="1500"/>
          </a:p>
        </p:txBody>
      </p:sp>
      <p:sp>
        <p:nvSpPr>
          <p:cNvPr id="370" name="Google Shape;370;gf01bf3b1b7_0_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gf01bf3b1b7_0_0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&amp; Scope</a:t>
            </a:r>
            <a:endParaRPr/>
          </a:p>
        </p:txBody>
      </p:sp>
      <p:sp>
        <p:nvSpPr>
          <p:cNvPr id="372" name="Google Shape;372;gf01bf3b1b7_0_0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f8b656fb2_1_16"/>
          <p:cNvSpPr txBox="1"/>
          <p:nvPr>
            <p:ph idx="1" type="body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Highest Priority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beers by accessing current location or entering zip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beer by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beer by ABV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with multiple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results on map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if no results are available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Medium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Validating user’s 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Posting </a:t>
            </a:r>
            <a:r>
              <a:rPr lang="en-US"/>
              <a:t>disclaimer</a:t>
            </a:r>
            <a:r>
              <a:rPr lang="en-US"/>
              <a:t> about alcohol abuse and its risks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Searching for beer by IBU (bitterness)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results of craft beers with a interactive marker on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Standardize information to be displayed on marker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if unable to find user location or access data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Lowest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Search for beer by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costs for beer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 if beers are currently on-tap, in cans, in bottles, or not available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Create craft beer groups </a:t>
            </a:r>
            <a:endParaRPr/>
          </a:p>
        </p:txBody>
      </p:sp>
      <p:sp>
        <p:nvSpPr>
          <p:cNvPr id="379" name="Google Shape;379;gef8b656fb2_1_1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ef8b656fb2_1_16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Priorities</a:t>
            </a:r>
            <a:endParaRPr/>
          </a:p>
        </p:txBody>
      </p:sp>
      <p:sp>
        <p:nvSpPr>
          <p:cNvPr id="381" name="Google Shape;381;gef8b656fb2_1_16"/>
          <p:cNvSpPr txBox="1"/>
          <p:nvPr>
            <p:ph idx="2" type="body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es or Statement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lank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with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arts, Data and Tabl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hoto Background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2013-11-01T14:42:31Z</dcterms:created>
  <dc:creator>Laura Bubeck</dc:creator>
</cp:coreProperties>
</file>