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7" r:id="rId2"/>
    <p:sldId id="279" r:id="rId3"/>
    <p:sldId id="280" r:id="rId4"/>
    <p:sldId id="278" r:id="rId5"/>
    <p:sldId id="282" r:id="rId6"/>
    <p:sldId id="259" r:id="rId7"/>
    <p:sldId id="260" r:id="rId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CMM" initials="P" lastIdx="1" clrIdx="0">
    <p:extLst>
      <p:ext uri="{19B8F6BF-5375-455C-9EA6-DF929625EA0E}">
        <p15:presenceInfo xmlns:p15="http://schemas.microsoft.com/office/powerpoint/2012/main" userId="PUC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77" autoAdjust="0"/>
    <p:restoredTop sz="94660"/>
  </p:normalViewPr>
  <p:slideViewPr>
    <p:cSldViewPr snapToGrid="0">
      <p:cViewPr varScale="1">
        <p:scale>
          <a:sx n="48" d="100"/>
          <a:sy n="48" d="100"/>
        </p:scale>
        <p:origin x="1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9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0T21:02:30.87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4443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060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2982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993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4312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16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237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7231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527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742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050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9E33-CFA3-4591-B23F-71C4E1729D1B}" type="datetimeFigureOut">
              <a:rPr lang="es-DO" smtClean="0"/>
              <a:t>10/03/2021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7DAC-6E7D-4441-9BC2-EC2C49694353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216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s/photos/ordenador-port%C3%A1til-equipo-explorador-2562325/" TargetMode="External"/><Relationship Id="rId3" Type="http://schemas.openxmlformats.org/officeDocument/2006/relationships/hyperlink" Target="https://pixabay.com/es/photos/dinero-moneda-inversi%C3%B3n-negocio-2724241/" TargetMode="External"/><Relationship Id="rId7" Type="http://schemas.openxmlformats.org/officeDocument/2006/relationships/hyperlink" Target="https://pixabay.com/es/photos/econom%C3%ADa-ganancia-bolsa-de-valores-3213967/" TargetMode="External"/><Relationship Id="rId2" Type="http://schemas.openxmlformats.org/officeDocument/2006/relationships/hyperlink" Target="https://pixabay.com/es/photos/empresario-idea-competencia-visi%C3%B3n-1340649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s/illustrations/informe-anual-stock-exchange-203761/" TargetMode="External"/><Relationship Id="rId5" Type="http://schemas.openxmlformats.org/officeDocument/2006/relationships/hyperlink" Target="https://pixabay.com/es/photos/stock-exchange-beneficios-auge-3087396/" TargetMode="External"/><Relationship Id="rId10" Type="http://schemas.openxmlformats.org/officeDocument/2006/relationships/comments" Target="../comments/comment1.xml"/><Relationship Id="rId4" Type="http://schemas.openxmlformats.org/officeDocument/2006/relationships/hyperlink" Target="https://pixabay.com/es/illustrations/tasa-de-cambio-del-d%C3%B3lar-544949/" TargetMode="External"/><Relationship Id="rId9" Type="http://schemas.openxmlformats.org/officeDocument/2006/relationships/hyperlink" Target="https://www.pexels.com/es-es/foto/feliz-mujer-etnica-sentada-a-la-mesa-con-el-portatil-376902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35157" y="9341757"/>
            <a:ext cx="3130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1000" dirty="0"/>
              <a:t>PONTIFICIA UNIVERSIDAD CATÓLICA MADRE Y MAESTRA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30886" y="9303658"/>
            <a:ext cx="70415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19500" y="411480"/>
            <a:ext cx="3461387" cy="2743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>
              <a:lnSpc>
                <a:spcPct val="90000"/>
              </a:lnSpc>
            </a:pPr>
            <a:r>
              <a:rPr lang="es-DO" sz="1100" spc="300" dirty="0"/>
              <a:t>GESTIÓN FINANCIERA Y AUDITOR</a:t>
            </a:r>
            <a:r>
              <a:rPr lang="en-US" sz="1100" spc="300" dirty="0"/>
              <a:t>Í</a:t>
            </a:r>
            <a:r>
              <a:rPr lang="es-DO" sz="1100" spc="300" dirty="0"/>
              <a:t>A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401610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28700" y="1160909"/>
            <a:ext cx="527685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>
              <a:lnSpc>
                <a:spcPct val="90000"/>
              </a:lnSpc>
            </a:pPr>
            <a:r>
              <a:rPr lang="es-DO" sz="2800" b="1" dirty="0">
                <a:latin typeface="Century Gothic" panose="020B0502020202020204" pitchFamily="34" charset="0"/>
                <a:cs typeface="Aharoni" panose="02010803020104030203" pitchFamily="2" charset="-79"/>
              </a:rPr>
              <a:t>Licenciatura en </a:t>
            </a:r>
            <a:r>
              <a:rPr lang="es-DO" sz="2800" b="1" dirty="0">
                <a:solidFill>
                  <a:srgbClr val="3E2F34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Gestión </a:t>
            </a:r>
          </a:p>
          <a:p>
            <a:pPr marL="400050">
              <a:lnSpc>
                <a:spcPct val="90000"/>
              </a:lnSpc>
            </a:pPr>
            <a:r>
              <a:rPr lang="es-DO" sz="2800" b="1" dirty="0">
                <a:solidFill>
                  <a:srgbClr val="3E2F34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Financiera y Auditor</a:t>
            </a:r>
            <a:r>
              <a:rPr lang="en-US" sz="2800" b="1" dirty="0">
                <a:solidFill>
                  <a:srgbClr val="3E2F34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í</a:t>
            </a:r>
            <a:r>
              <a:rPr lang="es-DO" sz="2800" b="1" dirty="0">
                <a:solidFill>
                  <a:srgbClr val="3E2F34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8801" y="2201939"/>
            <a:ext cx="58769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latin typeface="Century Gothic" panose="020B0502020202020204" pitchFamily="34" charset="0"/>
              </a:rPr>
              <a:t>Este </a:t>
            </a:r>
            <a:r>
              <a:rPr lang="es-DO" sz="1400" dirty="0">
                <a:latin typeface="Century Gothic" panose="020B0502020202020204" pitchFamily="34" charset="0"/>
              </a:rPr>
              <a:t>programa que parte de los conocimientos e informaciones generados desde la </a:t>
            </a:r>
            <a:r>
              <a:rPr lang="es-DO" sz="1400" b="1" dirty="0">
                <a:latin typeface="Century Gothic" panose="020B0502020202020204" pitchFamily="34" charset="0"/>
              </a:rPr>
              <a:t>contabilidad</a:t>
            </a:r>
            <a:r>
              <a:rPr lang="es-DO" sz="1400" dirty="0">
                <a:latin typeface="Century Gothic" panose="020B0502020202020204" pitchFamily="34" charset="0"/>
              </a:rPr>
              <a:t>, la trasciende, formando un profesional capaz de analizar y gestionar todo el </a:t>
            </a:r>
            <a:r>
              <a:rPr lang="es-DO" sz="1400" b="1" dirty="0">
                <a:latin typeface="Century Gothic" panose="020B0502020202020204" pitchFamily="34" charset="0"/>
              </a:rPr>
              <a:t>espectro financiero</a:t>
            </a:r>
            <a:r>
              <a:rPr lang="es-DO" sz="1400" dirty="0">
                <a:latin typeface="Century Gothic" panose="020B0502020202020204" pitchFamily="34" charset="0"/>
              </a:rPr>
              <a:t>, para tomar decisiones y aportar soluciones que contribuyan a optimizar la eficiencia y eficacia de las operaciones de las organizaciones.</a:t>
            </a:r>
          </a:p>
          <a:p>
            <a:pPr lvl="0"/>
            <a:endParaRPr lang="es-ES" sz="1400" dirty="0"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CC5B8B-1F0D-462B-BF7F-A370B0900386}"/>
              </a:ext>
            </a:extLst>
          </p:cNvPr>
          <p:cNvSpPr/>
          <p:nvPr/>
        </p:nvSpPr>
        <p:spPr>
          <a:xfrm>
            <a:off x="1104095" y="4057650"/>
            <a:ext cx="5821631" cy="2077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9225"/>
            <a:endParaRPr lang="es-DO" sz="1400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2689225"/>
            <a:r>
              <a:rPr lang="es-DO" sz="1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TITULACIÓN </a:t>
            </a:r>
          </a:p>
          <a:p>
            <a:pPr marL="1657350"/>
            <a:endParaRPr lang="es-DO" sz="1400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863600" indent="342900" algn="ctr">
              <a:lnSpc>
                <a:spcPct val="90000"/>
              </a:lnSpc>
            </a:pPr>
            <a:r>
              <a:rPr lang="es-DO" dirty="0">
                <a:latin typeface="Century Gothic" panose="020B0502020202020204" pitchFamily="34" charset="0"/>
                <a:ea typeface="Times New Roman" panose="02020603050405020304" pitchFamily="18" charset="0"/>
              </a:rPr>
              <a:t>Licenciado/a en Gestión </a:t>
            </a:r>
          </a:p>
          <a:p>
            <a:pPr marL="863600" indent="342900" algn="ctr">
              <a:lnSpc>
                <a:spcPct val="90000"/>
              </a:lnSpc>
            </a:pPr>
            <a:r>
              <a:rPr lang="es-DO" dirty="0">
                <a:latin typeface="Century Gothic" panose="020B0502020202020204" pitchFamily="34" charset="0"/>
                <a:ea typeface="Times New Roman" panose="02020603050405020304" pitchFamily="18" charset="0"/>
              </a:rPr>
              <a:t>Financiera y Auditor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í</a:t>
            </a:r>
            <a:r>
              <a:rPr lang="es-DO" dirty="0">
                <a:latin typeface="Century Gothic" panose="020B0502020202020204" pitchFamily="34" charset="0"/>
                <a:ea typeface="Times New Roman" panose="02020603050405020304" pitchFamily="18" charset="0"/>
              </a:rPr>
              <a:t>a </a:t>
            </a:r>
          </a:p>
          <a:p>
            <a:pPr marL="1657350"/>
            <a:endParaRPr lang="es-DO" sz="1400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28F35C-392E-4AB6-BC5E-77E4271E6328}"/>
              </a:ext>
            </a:extLst>
          </p:cNvPr>
          <p:cNvSpPr/>
          <p:nvPr/>
        </p:nvSpPr>
        <p:spPr>
          <a:xfrm>
            <a:off x="1357262" y="4457700"/>
            <a:ext cx="1157214" cy="1054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sz="1400"/>
          </a:p>
        </p:txBody>
      </p:sp>
      <p:pic>
        <p:nvPicPr>
          <p:cNvPr id="20" name="Picture 2" descr="Resultado de imagen para diploma icon png">
            <a:extLst>
              <a:ext uri="{FF2B5EF4-FFF2-40B4-BE49-F238E27FC236}">
                <a16:creationId xmlns:a16="http://schemas.microsoft.com/office/drawing/2014/main" id="{FD3450CE-05A9-4A9F-8222-CE33FD14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92" y="4662024"/>
            <a:ext cx="672953" cy="60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D4973FE-2A78-4B7C-B336-4AF4BC796E3B}"/>
              </a:ext>
            </a:extLst>
          </p:cNvPr>
          <p:cNvSpPr/>
          <p:nvPr/>
        </p:nvSpPr>
        <p:spPr>
          <a:xfrm>
            <a:off x="1453317" y="6691524"/>
            <a:ext cx="1029738" cy="9916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BAE79F-22EE-45D2-8974-5CDB6456D551}"/>
              </a:ext>
            </a:extLst>
          </p:cNvPr>
          <p:cNvSpPr/>
          <p:nvPr/>
        </p:nvSpPr>
        <p:spPr>
          <a:xfrm>
            <a:off x="2981908" y="7772509"/>
            <a:ext cx="1852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DO" sz="16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4 años</a:t>
            </a:r>
          </a:p>
          <a:p>
            <a:pPr algn="ctr"/>
            <a:r>
              <a:rPr lang="es-DO" sz="16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12 períodos</a:t>
            </a:r>
            <a:endParaRPr lang="es-DO" sz="1600" b="1" dirty="0"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56336D-BFFD-4EFE-B1D8-6C27EF098BB2}"/>
              </a:ext>
            </a:extLst>
          </p:cNvPr>
          <p:cNvSpPr/>
          <p:nvPr/>
        </p:nvSpPr>
        <p:spPr>
          <a:xfrm>
            <a:off x="859771" y="7765633"/>
            <a:ext cx="2300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DO" sz="16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198 créditos</a:t>
            </a:r>
          </a:p>
          <a:p>
            <a:pPr algn="ctr"/>
            <a:r>
              <a:rPr lang="es-DO" sz="16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69 asignaturas</a:t>
            </a:r>
            <a:endParaRPr lang="es-DO" sz="1600" b="1" dirty="0"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24" name="Picture 4" descr="Resultado de imagen para courses icon png">
            <a:extLst>
              <a:ext uri="{FF2B5EF4-FFF2-40B4-BE49-F238E27FC236}">
                <a16:creationId xmlns:a16="http://schemas.microsoft.com/office/drawing/2014/main" id="{776F15E2-0780-494B-9974-07E5074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55" y="6818541"/>
            <a:ext cx="707959" cy="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9C9C8DC-BC9A-48E6-88D8-339D7EE85AE3}"/>
              </a:ext>
            </a:extLst>
          </p:cNvPr>
          <p:cNvSpPr/>
          <p:nvPr/>
        </p:nvSpPr>
        <p:spPr>
          <a:xfrm>
            <a:off x="4744299" y="7765633"/>
            <a:ext cx="21814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DO" sz="16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Santiago</a:t>
            </a:r>
          </a:p>
          <a:p>
            <a:pPr algn="ctr"/>
            <a:r>
              <a:rPr lang="es-DO" sz="1600" b="1" dirty="0">
                <a:latin typeface="Century Gothic" panose="020B0502020202020204" pitchFamily="34" charset="0"/>
                <a:ea typeface="Calibri" panose="020F0502020204030204" pitchFamily="34" charset="0"/>
              </a:rPr>
              <a:t>Santo Domingo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CB239D3-C80B-4AC8-AF3D-E4A4AC03E5DD}"/>
              </a:ext>
            </a:extLst>
          </p:cNvPr>
          <p:cNvSpPr/>
          <p:nvPr/>
        </p:nvSpPr>
        <p:spPr>
          <a:xfrm>
            <a:off x="5278546" y="6691524"/>
            <a:ext cx="1112933" cy="9916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27" name="Picture 2" descr="Resultado de imagen para location icon png">
            <a:extLst>
              <a:ext uri="{FF2B5EF4-FFF2-40B4-BE49-F238E27FC236}">
                <a16:creationId xmlns:a16="http://schemas.microsoft.com/office/drawing/2014/main" id="{744CF5A4-15ED-4DF1-B907-CAD8BD6D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41" y="6755693"/>
            <a:ext cx="946543" cy="84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F87981-08EF-4A5D-89DD-1A7B5C027280}"/>
              </a:ext>
            </a:extLst>
          </p:cNvPr>
          <p:cNvSpPr/>
          <p:nvPr/>
        </p:nvSpPr>
        <p:spPr>
          <a:xfrm>
            <a:off x="3324334" y="6691524"/>
            <a:ext cx="1112933" cy="9916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29" name="Picture 6" descr="Imagen relacionada">
            <a:extLst>
              <a:ext uri="{FF2B5EF4-FFF2-40B4-BE49-F238E27FC236}">
                <a16:creationId xmlns:a16="http://schemas.microsoft.com/office/drawing/2014/main" id="{3BA43095-888B-42AC-B186-C567CC6C9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66" y="6826135"/>
            <a:ext cx="764468" cy="6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41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35157" y="9341757"/>
            <a:ext cx="3130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1000" dirty="0"/>
              <a:t>PONTIFICIA UNIVERSIDAD CATÓLICA MADRE Y MAESTRA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30886" y="9303658"/>
            <a:ext cx="70415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19500" y="411480"/>
            <a:ext cx="3461387" cy="2743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>
              <a:lnSpc>
                <a:spcPct val="90000"/>
              </a:lnSpc>
            </a:pPr>
            <a:r>
              <a:rPr lang="es-DO" sz="1100" spc="300" dirty="0"/>
              <a:t>GESTIÓN FINANCIERA Y AUDITOR</a:t>
            </a:r>
            <a:r>
              <a:rPr lang="en-US" sz="1100" spc="300" dirty="0"/>
              <a:t>Í</a:t>
            </a:r>
            <a:r>
              <a:rPr lang="es-DO" sz="1100" spc="300" dirty="0"/>
              <a:t>A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401610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5628" y="3815366"/>
          <a:ext cx="5613320" cy="24997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13320">
                  <a:extLst>
                    <a:ext uri="{9D8B030D-6E8A-4147-A177-3AD203B41FA5}">
                      <a16:colId xmlns:a16="http://schemas.microsoft.com/office/drawing/2014/main" val="3923660915"/>
                    </a:ext>
                  </a:extLst>
                </a:gridCol>
              </a:tblGrid>
              <a:tr h="457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DO" sz="20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 LA CARRERA</a:t>
                      </a:r>
                      <a:endParaRPr lang="es-ES_tradnl" sz="2000" b="1" dirty="0">
                        <a:solidFill>
                          <a:schemeClr val="bg1"/>
                        </a:solidFill>
                        <a:effectLst/>
                        <a:latin typeface="Aharoni" panose="02010803020104030203" pitchFamily="2" charset="-79"/>
                        <a:ea typeface="Times New Roman" charset="0"/>
                        <a:cs typeface="Aharoni" panose="02010803020104030203" pitchFamily="2" charset="-79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71629"/>
                  </a:ext>
                </a:extLst>
              </a:tr>
              <a:tr h="1689665">
                <a:tc>
                  <a:txBody>
                    <a:bodyPr/>
                    <a:lstStyle/>
                    <a:p>
                      <a:pPr marL="0" lvl="0" indent="-342900" algn="l" defTabSz="457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s-DO" sz="14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Procesar Información Financiera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s-DO" sz="14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Analizar / Evaluar Modelos Económicos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s-DO" sz="14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Gestión de Recursos Financieros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s-DO" sz="14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Gestión Fiscal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s-DO" sz="14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Planificar / Desarrollar / Concluir Auditoría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s-DO" sz="14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Analizar / Evaluar Mercados de Valores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s-DO" sz="1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5134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22A7D33-DCAC-4498-962A-CA4448CD1CA0}"/>
              </a:ext>
            </a:extLst>
          </p:cNvPr>
          <p:cNvSpPr txBox="1">
            <a:spLocks/>
          </p:cNvSpPr>
          <p:nvPr/>
        </p:nvSpPr>
        <p:spPr>
          <a:xfrm>
            <a:off x="952595" y="998256"/>
            <a:ext cx="5999387" cy="592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2400" b="1" dirty="0">
                <a:latin typeface="Century Gothic" panose="020B0502020202020204" pitchFamily="34" charset="0"/>
                <a:ea typeface="+mn-ea"/>
                <a:cs typeface="Aharoni" panose="02010803020104030203" pitchFamily="2" charset="-79"/>
              </a:rPr>
              <a:t>Competencias profesionales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78372" y="1785482"/>
            <a:ext cx="307361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DO" sz="1400" b="1" dirty="0">
                <a:latin typeface="Century Gothic" panose="020B0502020202020204" pitchFamily="34" charset="0"/>
              </a:rPr>
              <a:t>Del bloque de Negocios</a:t>
            </a:r>
          </a:p>
          <a:p>
            <a:endParaRPr lang="es-DO" sz="1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1400" dirty="0">
                <a:latin typeface="Century Gothic" panose="020B0502020202020204" pitchFamily="34" charset="0"/>
              </a:rPr>
              <a:t>Gestión Estratégica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1400" dirty="0">
                <a:latin typeface="Century Gothic" panose="020B0502020202020204" pitchFamily="34" charset="0"/>
              </a:rPr>
              <a:t>Resolución de Problemas Organizacional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1400" dirty="0">
                <a:latin typeface="Century Gothic" panose="020B0502020202020204" pitchFamily="34" charset="0"/>
              </a:rPr>
              <a:t>Trabajo Colaborativo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1400" dirty="0">
                <a:latin typeface="Century Gothic" panose="020B0502020202020204" pitchFamily="34" charset="0"/>
              </a:rPr>
              <a:t>Integración Digital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2A7D33-DCAC-4498-962A-CA4448CD1CA0}"/>
              </a:ext>
            </a:extLst>
          </p:cNvPr>
          <p:cNvSpPr txBox="1">
            <a:spLocks/>
          </p:cNvSpPr>
          <p:nvPr/>
        </p:nvSpPr>
        <p:spPr>
          <a:xfrm>
            <a:off x="730886" y="6412238"/>
            <a:ext cx="3796674" cy="4259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2000" b="1" dirty="0">
                <a:latin typeface="Century Gothic" panose="020B0502020202020204" pitchFamily="34" charset="0"/>
                <a:ea typeface="+mn-ea"/>
                <a:cs typeface="Aharoni" panose="02010803020104030203" pitchFamily="2" charset="-79"/>
              </a:rPr>
              <a:t>Bloques de conocimiento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6" y="7056676"/>
            <a:ext cx="6435256" cy="16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35157" y="9341757"/>
            <a:ext cx="3130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1000" dirty="0"/>
              <a:t>PONTIFICIA UNIVERSIDAD CATÓLICA MADRE Y MAESTRA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30886" y="9303658"/>
            <a:ext cx="70415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19500" y="411480"/>
            <a:ext cx="3461387" cy="2743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>
              <a:lnSpc>
                <a:spcPct val="90000"/>
              </a:lnSpc>
            </a:pPr>
            <a:r>
              <a:rPr lang="es-DO" sz="1100" spc="300" dirty="0"/>
              <a:t>GESTIÓN FINANCIERA Y AUDITOR</a:t>
            </a:r>
            <a:r>
              <a:rPr lang="en-US" sz="1100" spc="300" dirty="0"/>
              <a:t>Í</a:t>
            </a:r>
            <a:r>
              <a:rPr lang="es-DO" sz="1100" spc="300" dirty="0"/>
              <a:t>A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401610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Content Placeholder 5"/>
          <p:cNvSpPr txBox="1">
            <a:spLocks/>
          </p:cNvSpPr>
          <p:nvPr/>
        </p:nvSpPr>
        <p:spPr>
          <a:xfrm>
            <a:off x="3846821" y="1999435"/>
            <a:ext cx="3079753" cy="3262172"/>
          </a:xfrm>
          <a:prstGeom prst="rect">
            <a:avLst/>
          </a:prstGeom>
        </p:spPr>
        <p:txBody>
          <a:bodyPr>
            <a:no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20000"/>
              </a:lnSpc>
              <a:spcBef>
                <a:spcPts val="600"/>
              </a:spcBef>
              <a:buClr>
                <a:srgbClr val="FEB500"/>
              </a:buClr>
              <a:buSzPct val="150000"/>
            </a:pPr>
            <a:r>
              <a:rPr lang="es-DO" sz="1400" dirty="0">
                <a:latin typeface="Century Gothic" panose="020B0502020202020204" pitchFamily="34" charset="0"/>
              </a:rPr>
              <a:t>Auxiliar 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buClr>
                <a:srgbClr val="FEB500"/>
              </a:buClr>
              <a:buSzPct val="150000"/>
            </a:pPr>
            <a:r>
              <a:rPr lang="es-DO" sz="1400" dirty="0">
                <a:latin typeface="Century Gothic" panose="020B0502020202020204" pitchFamily="34" charset="0"/>
              </a:rPr>
              <a:t>Analista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buClr>
                <a:srgbClr val="FEB500"/>
              </a:buClr>
              <a:buSzPct val="150000"/>
            </a:pPr>
            <a:r>
              <a:rPr lang="es-DO" sz="1400" dirty="0">
                <a:latin typeface="Century Gothic" panose="020B0502020202020204" pitchFamily="34" charset="0"/>
              </a:rPr>
              <a:t>Encargado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buClr>
                <a:srgbClr val="FEB500"/>
              </a:buClr>
              <a:buSzPct val="150000"/>
            </a:pPr>
            <a:r>
              <a:rPr lang="es-DO" sz="1400" dirty="0">
                <a:latin typeface="Century Gothic" panose="020B0502020202020204" pitchFamily="34" charset="0"/>
              </a:rPr>
              <a:t>Contador general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buClr>
                <a:srgbClr val="FEB500"/>
              </a:buClr>
              <a:buSzPct val="150000"/>
            </a:pPr>
            <a:r>
              <a:rPr lang="es-DO" sz="1400" dirty="0">
                <a:latin typeface="Century Gothic" panose="020B0502020202020204" pitchFamily="34" charset="0"/>
              </a:rPr>
              <a:t>Gerente financiero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buClr>
                <a:srgbClr val="FEB500"/>
              </a:buClr>
              <a:buSzPct val="150000"/>
            </a:pPr>
            <a:r>
              <a:rPr lang="es-DO" sz="1400" dirty="0">
                <a:latin typeface="Century Gothic" panose="020B0502020202020204" pitchFamily="34" charset="0"/>
              </a:rPr>
              <a:t>Auditor interno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buClr>
                <a:srgbClr val="FEB500"/>
              </a:buClr>
              <a:buSzPct val="150000"/>
            </a:pPr>
            <a:r>
              <a:rPr lang="es-DO" sz="1400" dirty="0">
                <a:latin typeface="Century Gothic" panose="020B0502020202020204" pitchFamily="34" charset="0"/>
              </a:rPr>
              <a:t>Auditor externo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buClr>
                <a:srgbClr val="FEB500"/>
              </a:buClr>
              <a:buSzPct val="150000"/>
            </a:pPr>
            <a:r>
              <a:rPr lang="es-DO" sz="1400" dirty="0">
                <a:latin typeface="Century Gothic" panose="020B0502020202020204" pitchFamily="34" charset="0"/>
              </a:rPr>
              <a:t>Consultor fiscal</a:t>
            </a:r>
          </a:p>
          <a:p>
            <a:pPr marL="358775" indent="-358775">
              <a:lnSpc>
                <a:spcPct val="120000"/>
              </a:lnSpc>
              <a:spcBef>
                <a:spcPts val="600"/>
              </a:spcBef>
              <a:buClr>
                <a:srgbClr val="FEB500"/>
              </a:buClr>
              <a:buSzPct val="150000"/>
            </a:pPr>
            <a:r>
              <a:rPr lang="es-DO" sz="1400" dirty="0">
                <a:latin typeface="Century Gothic" panose="020B0502020202020204" pitchFamily="34" charset="0"/>
              </a:rPr>
              <a:t>Consultor financiero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37E58A-BF63-4A54-AE61-E6FEE864E09A}"/>
              </a:ext>
            </a:extLst>
          </p:cNvPr>
          <p:cNvSpPr/>
          <p:nvPr/>
        </p:nvSpPr>
        <p:spPr>
          <a:xfrm>
            <a:off x="1541875" y="3634548"/>
            <a:ext cx="2938368" cy="136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ct val="120000"/>
              </a:lnSpc>
              <a:spcBef>
                <a:spcPts val="0"/>
              </a:spcBef>
              <a:buClr>
                <a:srgbClr val="FEB500"/>
              </a:buClr>
              <a:buSzPct val="150000"/>
            </a:pPr>
            <a:r>
              <a:rPr lang="es-DO" sz="1400" dirty="0">
                <a:latin typeface="Century Gothic" panose="020B0502020202020204" pitchFamily="34" charset="0"/>
              </a:rPr>
              <a:t>Instituciones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rgbClr val="FEB500"/>
              </a:buClr>
              <a:buSzPct val="150000"/>
              <a:buFont typeface="Arial" panose="020B0604020202020204" pitchFamily="34" charset="0"/>
              <a:buChar char="•"/>
            </a:pPr>
            <a:r>
              <a:rPr lang="es-DO" sz="1400" dirty="0">
                <a:latin typeface="Century Gothic" panose="020B0502020202020204" pitchFamily="34" charset="0"/>
              </a:rPr>
              <a:t>Privadas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rgbClr val="FEB500"/>
              </a:buClr>
              <a:buSzPct val="150000"/>
              <a:buFont typeface="Arial" panose="020B0604020202020204" pitchFamily="34" charset="0"/>
              <a:buChar char="•"/>
            </a:pPr>
            <a:r>
              <a:rPr lang="es-DO" sz="1400" dirty="0">
                <a:latin typeface="Century Gothic" panose="020B0502020202020204" pitchFamily="34" charset="0"/>
              </a:rPr>
              <a:t>Públicas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rgbClr val="FEB500"/>
              </a:buClr>
              <a:buSzPct val="150000"/>
              <a:buFont typeface="Arial" panose="020B0604020202020204" pitchFamily="34" charset="0"/>
              <a:buChar char="•"/>
            </a:pPr>
            <a:r>
              <a:rPr lang="es-DO" sz="1400" dirty="0">
                <a:latin typeface="Century Gothic" panose="020B0502020202020204" pitchFamily="34" charset="0"/>
              </a:rPr>
              <a:t>Nacionales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rgbClr val="FEB500"/>
              </a:buClr>
              <a:buSzPct val="150000"/>
              <a:buFont typeface="Arial" panose="020B0604020202020204" pitchFamily="34" charset="0"/>
              <a:buChar char="•"/>
            </a:pPr>
            <a:r>
              <a:rPr lang="es-DO" sz="1400" dirty="0">
                <a:latin typeface="Century Gothic" panose="020B0502020202020204" pitchFamily="34" charset="0"/>
              </a:rPr>
              <a:t>Internacionales </a:t>
            </a:r>
          </a:p>
        </p:txBody>
      </p:sp>
      <p:pic>
        <p:nvPicPr>
          <p:cNvPr id="13" name="Picture 4" descr="Resultado de imagen para institution icon png">
            <a:extLst>
              <a:ext uri="{FF2B5EF4-FFF2-40B4-BE49-F238E27FC236}">
                <a16:creationId xmlns:a16="http://schemas.microsoft.com/office/drawing/2014/main" id="{F70A66D7-FBD7-451C-9412-3B0AA2ED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1283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48" y="1717306"/>
            <a:ext cx="1650364" cy="16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22A7D33-DCAC-4498-962A-CA4448CD1CA0}"/>
              </a:ext>
            </a:extLst>
          </p:cNvPr>
          <p:cNvSpPr txBox="1">
            <a:spLocks/>
          </p:cNvSpPr>
          <p:nvPr/>
        </p:nvSpPr>
        <p:spPr>
          <a:xfrm>
            <a:off x="730886" y="940514"/>
            <a:ext cx="5999387" cy="592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2400" b="1" dirty="0">
                <a:latin typeface="Century Gothic" panose="020B0502020202020204" pitchFamily="34" charset="0"/>
                <a:ea typeface="+mn-ea"/>
                <a:cs typeface="Aharoni" panose="02010803020104030203" pitchFamily="2" charset="-79"/>
              </a:rPr>
              <a:t>Campo laboral</a:t>
            </a:r>
          </a:p>
        </p:txBody>
      </p:sp>
    </p:spTree>
    <p:extLst>
      <p:ext uri="{BB962C8B-B14F-4D97-AF65-F5344CB8AC3E}">
        <p14:creationId xmlns:p14="http://schemas.microsoft.com/office/powerpoint/2010/main" val="411743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35157" y="9341757"/>
            <a:ext cx="3130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1000" dirty="0"/>
              <a:t>PONTIFICIA UNIVERSIDAD CATÓLICA MADRE Y MAESTRA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30886" y="9303658"/>
            <a:ext cx="70415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19500" y="411480"/>
            <a:ext cx="3461387" cy="2743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>
              <a:lnSpc>
                <a:spcPct val="90000"/>
              </a:lnSpc>
            </a:pPr>
            <a:r>
              <a:rPr lang="es-DO" sz="1100" spc="300" dirty="0"/>
              <a:t>GESTIÓN FINANCIERA Y AUDITOR</a:t>
            </a:r>
            <a:r>
              <a:rPr lang="en-US" sz="1100" spc="300" dirty="0"/>
              <a:t>Í</a:t>
            </a:r>
            <a:r>
              <a:rPr lang="es-DO" sz="1100" spc="300" dirty="0"/>
              <a:t>A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401610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D22A7D33-DCAC-4498-962A-CA4448CD1CA0}"/>
              </a:ext>
            </a:extLst>
          </p:cNvPr>
          <p:cNvSpPr txBox="1">
            <a:spLocks/>
          </p:cNvSpPr>
          <p:nvPr/>
        </p:nvSpPr>
        <p:spPr>
          <a:xfrm>
            <a:off x="966005" y="1097343"/>
            <a:ext cx="5999387" cy="592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sz="2400" b="1" dirty="0">
                <a:latin typeface="Century Gothic" panose="020B0502020202020204" pitchFamily="34" charset="0"/>
                <a:ea typeface="+mn-ea"/>
                <a:cs typeface="Aharoni" panose="02010803020104030203" pitchFamily="2" charset="-79"/>
              </a:rPr>
              <a:t>Respuesta a las necesidades sociales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41" y="2253843"/>
            <a:ext cx="6409846" cy="2927758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937501" y="1657504"/>
            <a:ext cx="58769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400" dirty="0" err="1">
                <a:latin typeface="Century Gothic" panose="020B0502020202020204" pitchFamily="34" charset="0"/>
              </a:rPr>
              <a:t>Esta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carrera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busca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atender</a:t>
            </a:r>
            <a:r>
              <a:rPr lang="en-US" sz="1400" dirty="0">
                <a:latin typeface="Century Gothic" panose="020B0502020202020204" pitchFamily="34" charset="0"/>
              </a:rPr>
              <a:t> las </a:t>
            </a:r>
            <a:r>
              <a:rPr lang="en-US" sz="1400" dirty="0" err="1">
                <a:latin typeface="Century Gothic" panose="020B0502020202020204" pitchFamily="34" charset="0"/>
              </a:rPr>
              <a:t>siguientes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necesidades</a:t>
            </a:r>
            <a:r>
              <a:rPr lang="en-US" sz="1400" dirty="0">
                <a:latin typeface="Century Gothic" panose="020B0502020202020204" pitchFamily="34" charset="0"/>
              </a:rPr>
              <a:t> del </a:t>
            </a:r>
            <a:r>
              <a:rPr lang="en-US" sz="1400" dirty="0" err="1">
                <a:latin typeface="Century Gothic" panose="020B0502020202020204" pitchFamily="34" charset="0"/>
              </a:rPr>
              <a:t>entorno</a:t>
            </a:r>
            <a:r>
              <a:rPr lang="en-US" sz="1400" dirty="0">
                <a:latin typeface="Century Gothic" panose="020B0502020202020204" pitchFamily="34" charset="0"/>
              </a:rPr>
              <a:t>:  </a:t>
            </a:r>
            <a:endParaRPr lang="es-DO" sz="1400" dirty="0">
              <a:latin typeface="Century Gothic" panose="020B0502020202020204" pitchFamily="34" charset="0"/>
            </a:endParaRPr>
          </a:p>
          <a:p>
            <a:pPr lvl="0"/>
            <a:endParaRPr lang="es-ES" sz="1400" dirty="0">
              <a:latin typeface="Century Gothic" panose="020B0502020202020204" pitchFamily="34" charset="0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22A7D33-DCAC-4498-962A-CA4448CD1CA0}"/>
              </a:ext>
            </a:extLst>
          </p:cNvPr>
          <p:cNvSpPr txBox="1">
            <a:spLocks/>
          </p:cNvSpPr>
          <p:nvPr/>
        </p:nvSpPr>
        <p:spPr>
          <a:xfrm>
            <a:off x="730886" y="5515678"/>
            <a:ext cx="5999387" cy="592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2400" b="1" dirty="0">
                <a:latin typeface="Century Gothic" panose="020B0502020202020204" pitchFamily="34" charset="0"/>
                <a:ea typeface="+mn-ea"/>
                <a:cs typeface="Aharoni" panose="02010803020104030203" pitchFamily="2" charset="-79"/>
              </a:rPr>
              <a:t>Perfil del egresado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35" y="6108235"/>
            <a:ext cx="6027891" cy="29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7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35157" y="9341757"/>
            <a:ext cx="3130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1000" dirty="0"/>
              <a:t>PONTIFICIA UNIVERSIDAD CATÓLICA MADRE Y MAESTRA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30886" y="9303658"/>
            <a:ext cx="70415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19500" y="411480"/>
            <a:ext cx="3461387" cy="2743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>
              <a:lnSpc>
                <a:spcPct val="90000"/>
              </a:lnSpc>
            </a:pPr>
            <a:r>
              <a:rPr lang="es-DO" sz="1100" spc="300" dirty="0"/>
              <a:t>GESTIÓN FINANCIERA Y AUDITOR</a:t>
            </a:r>
            <a:r>
              <a:rPr lang="en-US" sz="1100" spc="300" dirty="0"/>
              <a:t>Í</a:t>
            </a:r>
            <a:r>
              <a:rPr lang="es-DO" sz="1100" spc="300" dirty="0"/>
              <a:t>A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85800"/>
            <a:ext cx="401610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30" y="1104900"/>
            <a:ext cx="6412757" cy="35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5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Mapamundi, 100 mapas del mundo para imprimir y descargar grati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6" t="-2155" r="26236" b="14950"/>
          <a:stretch/>
        </p:blipFill>
        <p:spPr bwMode="auto">
          <a:xfrm>
            <a:off x="749680" y="1764917"/>
            <a:ext cx="6331206" cy="46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16107" y="381000"/>
            <a:ext cx="3064779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100" spc="300" dirty="0"/>
              <a:t>ESCUELA DE NEGOCIOS -PUCMM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85800"/>
            <a:ext cx="40161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5157" y="9341757"/>
            <a:ext cx="3130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1000" dirty="0"/>
              <a:t>PONTIFICIA UNIVERSIDAD CATÓLICA MADRE Y MAESTRA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30886" y="9303658"/>
            <a:ext cx="70415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15ECA2-EBF2-4B8C-90F0-54C630731777}"/>
              </a:ext>
            </a:extLst>
          </p:cNvPr>
          <p:cNvSpPr txBox="1"/>
          <p:nvPr/>
        </p:nvSpPr>
        <p:spPr>
          <a:xfrm>
            <a:off x="1493702" y="990600"/>
            <a:ext cx="4411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Programas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internacionales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/ Partners</a:t>
            </a:r>
            <a:endParaRPr lang="es-DO" sz="2400" b="1" dirty="0">
              <a:solidFill>
                <a:srgbClr val="0070C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9" name="Picture 8" descr="AACSB Accreditation | Central Michigan University">
            <a:extLst>
              <a:ext uri="{FF2B5EF4-FFF2-40B4-BE49-F238E27FC236}">
                <a16:creationId xmlns:a16="http://schemas.microsoft.com/office/drawing/2014/main" id="{A8F5FB5A-3D28-4F0B-B496-B35F1037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685" y="7711765"/>
            <a:ext cx="2384943" cy="101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IB Logos and Guidelines for use :: Academy of International Business (AIB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77" y="7746998"/>
            <a:ext cx="1158023" cy="11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LADEA | Blogs | GESTIÓ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84" y="7660921"/>
            <a:ext cx="1068420" cy="106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15ECA2-EBF2-4B8C-90F0-54C630731777}"/>
              </a:ext>
            </a:extLst>
          </p:cNvPr>
          <p:cNvSpPr txBox="1"/>
          <p:nvPr/>
        </p:nvSpPr>
        <p:spPr>
          <a:xfrm>
            <a:off x="659459" y="6935391"/>
            <a:ext cx="634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entury Gothic" panose="020B0502020202020204" pitchFamily="34" charset="0"/>
                <a:cs typeface="Aharoni" panose="02010803020104030203" pitchFamily="2" charset="-79"/>
              </a:rPr>
              <a:t>Somos</a:t>
            </a:r>
            <a:r>
              <a:rPr lang="en-US" sz="1400" b="1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latin typeface="Century Gothic" panose="020B0502020202020204" pitchFamily="34" charset="0"/>
                <a:cs typeface="Aharoni" panose="02010803020104030203" pitchFamily="2" charset="-79"/>
              </a:rPr>
              <a:t>miembros</a:t>
            </a:r>
            <a:r>
              <a:rPr lang="en-US" sz="1400" b="1" dirty="0">
                <a:latin typeface="Century Gothic" panose="020B0502020202020204" pitchFamily="34" charset="0"/>
                <a:cs typeface="Aharoni" panose="02010803020104030203" pitchFamily="2" charset="-79"/>
              </a:rPr>
              <a:t> de:</a:t>
            </a:r>
            <a:endParaRPr lang="es-DO" sz="14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2050" name="Picture 2" descr="Tompkins Cortland Community College - SUNY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49" y="4996143"/>
            <a:ext cx="2250562" cy="114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ney International Programs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693" y="5179949"/>
            <a:ext cx="2343023" cy="8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ZNOVATOR START-UP BOOTCAMP - BIZNOVATO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30" y="4079497"/>
            <a:ext cx="3251191" cy="51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ecas ELAP – Convocatoria 2020 | UDEP Internacional - Universidad de Piu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1" y="2595913"/>
            <a:ext cx="1785422" cy="877771"/>
          </a:xfrm>
          <a:prstGeom prst="rect">
            <a:avLst/>
          </a:prstGeom>
        </p:spPr>
      </p:pic>
      <p:pic>
        <p:nvPicPr>
          <p:cNvPr id="2058" name="Picture 10" descr="Rennes School of Business, France | Study.EU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78" y="2115140"/>
            <a:ext cx="2727654" cy="156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91917" y="6673101"/>
            <a:ext cx="458841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3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16107" y="381000"/>
            <a:ext cx="3064779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100" spc="300" dirty="0"/>
              <a:t>ESCUELA DE NEGOCIOS -PUCMM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85800"/>
            <a:ext cx="40161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0466" y="1542364"/>
            <a:ext cx="5724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Imágenes</a:t>
            </a:r>
          </a:p>
          <a:p>
            <a:endParaRPr lang="es-DO" dirty="0"/>
          </a:p>
          <a:p>
            <a:r>
              <a:rPr lang="es-DO" dirty="0">
                <a:hlinkClick r:id="rId2"/>
              </a:rPr>
              <a:t>https://pixabay.com/es/photos/empresario-idea-competencia-visi%C3%B3n-1340649</a:t>
            </a:r>
            <a:r>
              <a:rPr lang="es-DO" dirty="0" smtClean="0">
                <a:hlinkClick r:id="rId2"/>
              </a:rPr>
              <a:t>/</a:t>
            </a:r>
            <a:r>
              <a:rPr lang="es-DO" dirty="0" smtClean="0"/>
              <a:t> </a:t>
            </a:r>
            <a:endParaRPr lang="es-DO" dirty="0"/>
          </a:p>
        </p:txBody>
      </p:sp>
      <p:sp>
        <p:nvSpPr>
          <p:cNvPr id="4" name="Rectangle 3"/>
          <p:cNvSpPr/>
          <p:nvPr/>
        </p:nvSpPr>
        <p:spPr>
          <a:xfrm>
            <a:off x="1053548" y="7113613"/>
            <a:ext cx="3886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DO" dirty="0">
                <a:hlinkClick r:id="rId3"/>
              </a:rPr>
              <a:t>https://pixabay.com/es/photos/dinero-moneda-inversi%C3%B3n-negocio-2724241</a:t>
            </a:r>
            <a:r>
              <a:rPr lang="es-DO" dirty="0" smtClean="0">
                <a:hlinkClick r:id="rId3"/>
              </a:rPr>
              <a:t>/</a:t>
            </a:r>
            <a:r>
              <a:rPr lang="es-DO" dirty="0" smtClean="0"/>
              <a:t> </a:t>
            </a:r>
            <a:endParaRPr lang="es-DO" dirty="0"/>
          </a:p>
        </p:txBody>
      </p:sp>
      <p:sp>
        <p:nvSpPr>
          <p:cNvPr id="6" name="Rectangle 5"/>
          <p:cNvSpPr/>
          <p:nvPr/>
        </p:nvSpPr>
        <p:spPr>
          <a:xfrm>
            <a:off x="1053548" y="3988618"/>
            <a:ext cx="3886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DO" dirty="0">
                <a:hlinkClick r:id="rId4"/>
              </a:rPr>
              <a:t>https://pixabay.com/es/illustrations/tasa-de-cambio-del-d%C3%B3lar-544949</a:t>
            </a:r>
            <a:r>
              <a:rPr lang="es-DO" dirty="0" smtClean="0">
                <a:hlinkClick r:id="rId4"/>
              </a:rPr>
              <a:t>/</a:t>
            </a:r>
            <a:r>
              <a:rPr lang="es-DO" dirty="0" smtClean="0"/>
              <a:t> </a:t>
            </a:r>
            <a:endParaRPr lang="es-DO" dirty="0"/>
          </a:p>
        </p:txBody>
      </p:sp>
      <p:sp>
        <p:nvSpPr>
          <p:cNvPr id="8" name="Rectangle 7"/>
          <p:cNvSpPr/>
          <p:nvPr/>
        </p:nvSpPr>
        <p:spPr>
          <a:xfrm>
            <a:off x="1053548" y="3116134"/>
            <a:ext cx="3886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DO" dirty="0">
                <a:hlinkClick r:id="rId5"/>
              </a:rPr>
              <a:t>https://pixabay.com/es/photos/stock-exchange-beneficios-auge-3087396</a:t>
            </a:r>
            <a:r>
              <a:rPr lang="es-DO" dirty="0" smtClean="0">
                <a:hlinkClick r:id="rId5"/>
              </a:rPr>
              <a:t>/</a:t>
            </a:r>
            <a:r>
              <a:rPr lang="es-DO" dirty="0" smtClean="0"/>
              <a:t> </a:t>
            </a:r>
            <a:endParaRPr lang="es-DO" dirty="0"/>
          </a:p>
        </p:txBody>
      </p:sp>
      <p:sp>
        <p:nvSpPr>
          <p:cNvPr id="9" name="Rectangle 8"/>
          <p:cNvSpPr/>
          <p:nvPr/>
        </p:nvSpPr>
        <p:spPr>
          <a:xfrm>
            <a:off x="1053548" y="5155743"/>
            <a:ext cx="3886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DO" dirty="0">
                <a:hlinkClick r:id="rId6"/>
              </a:rPr>
              <a:t>https://pixabay.com/es/illustrations/informe-anual-stock-exchange-203761</a:t>
            </a:r>
            <a:r>
              <a:rPr lang="es-DO" dirty="0" smtClean="0">
                <a:hlinkClick r:id="rId6"/>
              </a:rPr>
              <a:t>/</a:t>
            </a:r>
            <a:r>
              <a:rPr lang="es-DO" dirty="0" smtClean="0"/>
              <a:t> </a:t>
            </a:r>
            <a:endParaRPr lang="es-DO" dirty="0"/>
          </a:p>
        </p:txBody>
      </p:sp>
      <p:sp>
        <p:nvSpPr>
          <p:cNvPr id="10" name="Rectangle 9"/>
          <p:cNvSpPr/>
          <p:nvPr/>
        </p:nvSpPr>
        <p:spPr>
          <a:xfrm>
            <a:off x="1053548" y="5999917"/>
            <a:ext cx="3886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DO" dirty="0">
                <a:hlinkClick r:id="rId7"/>
              </a:rPr>
              <a:t>https://pixabay.com/es/photos/econom%C3%ADa-ganancia-bolsa-de-valores-3213967</a:t>
            </a:r>
            <a:r>
              <a:rPr lang="es-DO" dirty="0" smtClean="0">
                <a:hlinkClick r:id="rId7"/>
              </a:rPr>
              <a:t>/</a:t>
            </a:r>
            <a:r>
              <a:rPr lang="es-DO" dirty="0" smtClean="0"/>
              <a:t> </a:t>
            </a:r>
            <a:endParaRPr lang="es-DO" dirty="0"/>
          </a:p>
        </p:txBody>
      </p:sp>
      <p:sp>
        <p:nvSpPr>
          <p:cNvPr id="13" name="Rectangle 12"/>
          <p:cNvSpPr/>
          <p:nvPr/>
        </p:nvSpPr>
        <p:spPr>
          <a:xfrm>
            <a:off x="1053548" y="8227309"/>
            <a:ext cx="3886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DO" dirty="0">
                <a:hlinkClick r:id="rId8"/>
              </a:rPr>
              <a:t>https://pixabay.com/es/photos/ordenador-port%C3%A1til-equipo-explorador-2562325</a:t>
            </a:r>
            <a:r>
              <a:rPr lang="es-DO" dirty="0" smtClean="0">
                <a:hlinkClick r:id="rId8"/>
              </a:rPr>
              <a:t>/</a:t>
            </a:r>
            <a:r>
              <a:rPr lang="es-DO" dirty="0" smtClean="0"/>
              <a:t> </a:t>
            </a:r>
            <a:endParaRPr lang="es-DO" dirty="0"/>
          </a:p>
        </p:txBody>
      </p:sp>
      <p:sp>
        <p:nvSpPr>
          <p:cNvPr id="14" name="Rectangle 13"/>
          <p:cNvSpPr/>
          <p:nvPr/>
        </p:nvSpPr>
        <p:spPr>
          <a:xfrm>
            <a:off x="2579205" y="990600"/>
            <a:ext cx="3886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DO" dirty="0">
                <a:hlinkClick r:id="rId9"/>
              </a:rPr>
              <a:t>https://www.pexels.com/es-es/foto/feliz-mujer-etnica-sentada-a-la-mesa-con-el-portatil-3769021</a:t>
            </a:r>
            <a:r>
              <a:rPr lang="es-DO" dirty="0" smtClean="0">
                <a:hlinkClick r:id="rId9"/>
              </a:rPr>
              <a:t>/</a:t>
            </a:r>
            <a:r>
              <a:rPr lang="es-DO" dirty="0" smtClean="0"/>
              <a:t>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68294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2035</TotalTime>
  <Words>285</Words>
  <Application>Microsoft Office PowerPoint</Application>
  <PresentationFormat>Custom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PUCMM</dc:creator>
  <cp:lastModifiedBy>PUCMM</cp:lastModifiedBy>
  <cp:revision>90</cp:revision>
  <dcterms:created xsi:type="dcterms:W3CDTF">2020-10-31T15:29:47Z</dcterms:created>
  <dcterms:modified xsi:type="dcterms:W3CDTF">2021-03-11T01:17:33Z</dcterms:modified>
</cp:coreProperties>
</file>