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24"/>
  </p:notesMasterIdLst>
  <p:sldIdLst>
    <p:sldId id="256" r:id="rId2"/>
    <p:sldId id="259" r:id="rId3"/>
    <p:sldId id="268" r:id="rId4"/>
    <p:sldId id="265" r:id="rId5"/>
    <p:sldId id="267" r:id="rId6"/>
    <p:sldId id="260" r:id="rId7"/>
    <p:sldId id="262" r:id="rId8"/>
    <p:sldId id="269" r:id="rId9"/>
    <p:sldId id="270" r:id="rId10"/>
    <p:sldId id="291" r:id="rId11"/>
    <p:sldId id="292" r:id="rId12"/>
    <p:sldId id="271" r:id="rId13"/>
    <p:sldId id="272" r:id="rId14"/>
    <p:sldId id="274" r:id="rId15"/>
    <p:sldId id="275" r:id="rId16"/>
    <p:sldId id="278" r:id="rId17"/>
    <p:sldId id="279" r:id="rId18"/>
    <p:sldId id="277" r:id="rId19"/>
    <p:sldId id="286" r:id="rId20"/>
    <p:sldId id="288" r:id="rId21"/>
    <p:sldId id="289" r:id="rId22"/>
    <p:sldId id="29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061" autoAdjust="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683E2E-A02D-48D5-9416-5F4CD044C8F3}" type="datetimeFigureOut">
              <a:rPr lang="en-US" smtClean="0"/>
              <a:t>10/6/2024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9DDDE5-BB45-4380-81C3-48F42B11FFCB}" type="slidenum">
              <a:rPr lang="en-US" smtClean="0"/>
              <a:t>‹#›</a:t>
            </a:fld>
            <a:endParaRPr lang="en-US"/>
          </a:p>
        </p:txBody>
      </p:sp>
    </p:spTree>
    <p:extLst>
      <p:ext uri="{BB962C8B-B14F-4D97-AF65-F5344CB8AC3E}">
        <p14:creationId xmlns:p14="http://schemas.microsoft.com/office/powerpoint/2010/main" val="49189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91072-B6F9-072B-2615-2092F2F1AE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2E7A26-F2E8-7B53-0398-D2B3C142CC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B5E70C-BC50-79ED-D2FE-08E64F251DFC}"/>
              </a:ext>
            </a:extLst>
          </p:cNvPr>
          <p:cNvSpPr>
            <a:spLocks noGrp="1"/>
          </p:cNvSpPr>
          <p:nvPr>
            <p:ph type="dt" sz="half" idx="10"/>
          </p:nvPr>
        </p:nvSpPr>
        <p:spPr/>
        <p:txBody>
          <a:bodyPr/>
          <a:lstStyle/>
          <a:p>
            <a:fld id="{34C93293-596F-4149-8816-67656865961B}" type="datetime1">
              <a:rPr lang="en-US" smtClean="0"/>
              <a:t>10/6/2024</a:t>
            </a:fld>
            <a:endParaRPr lang="en-US"/>
          </a:p>
        </p:txBody>
      </p:sp>
      <p:sp>
        <p:nvSpPr>
          <p:cNvPr id="5" name="Footer Placeholder 4">
            <a:extLst>
              <a:ext uri="{FF2B5EF4-FFF2-40B4-BE49-F238E27FC236}">
                <a16:creationId xmlns:a16="http://schemas.microsoft.com/office/drawing/2014/main" id="{EF20E5C8-A134-E042-A996-FBAB7786E6FA}"/>
              </a:ext>
            </a:extLst>
          </p:cNvPr>
          <p:cNvSpPr>
            <a:spLocks noGrp="1"/>
          </p:cNvSpPr>
          <p:nvPr>
            <p:ph type="ftr" sz="quarter" idx="11"/>
          </p:nvPr>
        </p:nvSpPr>
        <p:spPr/>
        <p:txBody>
          <a:bodyPr/>
          <a:lstStyle/>
          <a:p>
            <a:r>
              <a:rPr lang="en-US"/>
              <a:t>Sankhyana Consultancy Services Pvt. Ltd.</a:t>
            </a:r>
          </a:p>
        </p:txBody>
      </p:sp>
      <p:sp>
        <p:nvSpPr>
          <p:cNvPr id="6" name="Slide Number Placeholder 5">
            <a:extLst>
              <a:ext uri="{FF2B5EF4-FFF2-40B4-BE49-F238E27FC236}">
                <a16:creationId xmlns:a16="http://schemas.microsoft.com/office/drawing/2014/main" id="{A2CA1804-776E-2B29-B575-12ECCB1C5651}"/>
              </a:ext>
            </a:extLst>
          </p:cNvPr>
          <p:cNvSpPr>
            <a:spLocks noGrp="1"/>
          </p:cNvSpPr>
          <p:nvPr>
            <p:ph type="sldNum" sz="quarter" idx="12"/>
          </p:nvPr>
        </p:nvSpPr>
        <p:spPr/>
        <p:txBody>
          <a:bodyPr/>
          <a:lstStyle/>
          <a:p>
            <a:fld id="{C88A48CB-76FE-46E3-AE20-8913734CC5B2}" type="slidenum">
              <a:rPr lang="en-US" smtClean="0"/>
              <a:t>‹#›</a:t>
            </a:fld>
            <a:endParaRPr lang="en-US"/>
          </a:p>
        </p:txBody>
      </p:sp>
    </p:spTree>
    <p:extLst>
      <p:ext uri="{BB962C8B-B14F-4D97-AF65-F5344CB8AC3E}">
        <p14:creationId xmlns:p14="http://schemas.microsoft.com/office/powerpoint/2010/main" val="227311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D033C-1DC1-A70C-BCEF-250AEC9240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109B64-9123-1006-C6DB-FFF5D2F77F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03F724-7F5E-58D0-0296-F02E77FA0A8B}"/>
              </a:ext>
            </a:extLst>
          </p:cNvPr>
          <p:cNvSpPr>
            <a:spLocks noGrp="1"/>
          </p:cNvSpPr>
          <p:nvPr>
            <p:ph type="dt" sz="half" idx="10"/>
          </p:nvPr>
        </p:nvSpPr>
        <p:spPr/>
        <p:txBody>
          <a:bodyPr/>
          <a:lstStyle/>
          <a:p>
            <a:fld id="{168C6E1D-C09E-42B4-A22C-A11BC3DC6242}" type="datetime1">
              <a:rPr lang="en-US" smtClean="0"/>
              <a:t>10/6/2024</a:t>
            </a:fld>
            <a:endParaRPr lang="en-US"/>
          </a:p>
        </p:txBody>
      </p:sp>
      <p:sp>
        <p:nvSpPr>
          <p:cNvPr id="5" name="Footer Placeholder 4">
            <a:extLst>
              <a:ext uri="{FF2B5EF4-FFF2-40B4-BE49-F238E27FC236}">
                <a16:creationId xmlns:a16="http://schemas.microsoft.com/office/drawing/2014/main" id="{0AD1AC6E-6141-D43F-EAB3-CAEDD5C888C6}"/>
              </a:ext>
            </a:extLst>
          </p:cNvPr>
          <p:cNvSpPr>
            <a:spLocks noGrp="1"/>
          </p:cNvSpPr>
          <p:nvPr>
            <p:ph type="ftr" sz="quarter" idx="11"/>
          </p:nvPr>
        </p:nvSpPr>
        <p:spPr/>
        <p:txBody>
          <a:bodyPr/>
          <a:lstStyle/>
          <a:p>
            <a:r>
              <a:rPr lang="en-US"/>
              <a:t>Sankhyana Consultancy Services Pvt. Ltd.</a:t>
            </a:r>
          </a:p>
        </p:txBody>
      </p:sp>
      <p:sp>
        <p:nvSpPr>
          <p:cNvPr id="6" name="Slide Number Placeholder 5">
            <a:extLst>
              <a:ext uri="{FF2B5EF4-FFF2-40B4-BE49-F238E27FC236}">
                <a16:creationId xmlns:a16="http://schemas.microsoft.com/office/drawing/2014/main" id="{39B272C4-3421-0217-499A-302780754F38}"/>
              </a:ext>
            </a:extLst>
          </p:cNvPr>
          <p:cNvSpPr>
            <a:spLocks noGrp="1"/>
          </p:cNvSpPr>
          <p:nvPr>
            <p:ph type="sldNum" sz="quarter" idx="12"/>
          </p:nvPr>
        </p:nvSpPr>
        <p:spPr/>
        <p:txBody>
          <a:bodyPr/>
          <a:lstStyle/>
          <a:p>
            <a:fld id="{C88A48CB-76FE-46E3-AE20-8913734CC5B2}" type="slidenum">
              <a:rPr lang="en-US" smtClean="0"/>
              <a:t>‹#›</a:t>
            </a:fld>
            <a:endParaRPr lang="en-US"/>
          </a:p>
        </p:txBody>
      </p:sp>
    </p:spTree>
    <p:extLst>
      <p:ext uri="{BB962C8B-B14F-4D97-AF65-F5344CB8AC3E}">
        <p14:creationId xmlns:p14="http://schemas.microsoft.com/office/powerpoint/2010/main" val="4048462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759647-DD09-F0F3-F399-E66FA711DD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49B239-D848-E127-96A0-0270DF1418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1181C-D373-7109-6A88-F20E98D80012}"/>
              </a:ext>
            </a:extLst>
          </p:cNvPr>
          <p:cNvSpPr>
            <a:spLocks noGrp="1"/>
          </p:cNvSpPr>
          <p:nvPr>
            <p:ph type="dt" sz="half" idx="10"/>
          </p:nvPr>
        </p:nvSpPr>
        <p:spPr/>
        <p:txBody>
          <a:bodyPr/>
          <a:lstStyle/>
          <a:p>
            <a:fld id="{76E100D6-A9A6-4001-BCAB-D51522933268}" type="datetime1">
              <a:rPr lang="en-US" smtClean="0"/>
              <a:t>10/6/2024</a:t>
            </a:fld>
            <a:endParaRPr lang="en-US"/>
          </a:p>
        </p:txBody>
      </p:sp>
      <p:sp>
        <p:nvSpPr>
          <p:cNvPr id="5" name="Footer Placeholder 4">
            <a:extLst>
              <a:ext uri="{FF2B5EF4-FFF2-40B4-BE49-F238E27FC236}">
                <a16:creationId xmlns:a16="http://schemas.microsoft.com/office/drawing/2014/main" id="{B426A19C-1EB4-DE9D-5E5E-7706ACEBEFCE}"/>
              </a:ext>
            </a:extLst>
          </p:cNvPr>
          <p:cNvSpPr>
            <a:spLocks noGrp="1"/>
          </p:cNvSpPr>
          <p:nvPr>
            <p:ph type="ftr" sz="quarter" idx="11"/>
          </p:nvPr>
        </p:nvSpPr>
        <p:spPr/>
        <p:txBody>
          <a:bodyPr/>
          <a:lstStyle/>
          <a:p>
            <a:r>
              <a:rPr lang="en-US"/>
              <a:t>Sankhyana Consultancy Services Pvt. Ltd.</a:t>
            </a:r>
          </a:p>
        </p:txBody>
      </p:sp>
      <p:sp>
        <p:nvSpPr>
          <p:cNvPr id="6" name="Slide Number Placeholder 5">
            <a:extLst>
              <a:ext uri="{FF2B5EF4-FFF2-40B4-BE49-F238E27FC236}">
                <a16:creationId xmlns:a16="http://schemas.microsoft.com/office/drawing/2014/main" id="{AEFC4897-D505-EAA1-F9ED-E4995B6C713C}"/>
              </a:ext>
            </a:extLst>
          </p:cNvPr>
          <p:cNvSpPr>
            <a:spLocks noGrp="1"/>
          </p:cNvSpPr>
          <p:nvPr>
            <p:ph type="sldNum" sz="quarter" idx="12"/>
          </p:nvPr>
        </p:nvSpPr>
        <p:spPr/>
        <p:txBody>
          <a:bodyPr/>
          <a:lstStyle/>
          <a:p>
            <a:fld id="{C88A48CB-76FE-46E3-AE20-8913734CC5B2}" type="slidenum">
              <a:rPr lang="en-US" smtClean="0"/>
              <a:t>‹#›</a:t>
            </a:fld>
            <a:endParaRPr lang="en-US"/>
          </a:p>
        </p:txBody>
      </p:sp>
    </p:spTree>
    <p:extLst>
      <p:ext uri="{BB962C8B-B14F-4D97-AF65-F5344CB8AC3E}">
        <p14:creationId xmlns:p14="http://schemas.microsoft.com/office/powerpoint/2010/main" val="4292983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6C7B0-CECF-8A38-8782-FB57365CF3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12E080-7C49-CD09-9980-52EBE8909A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26041D-144A-9BFF-CA57-F2430BF4F174}"/>
              </a:ext>
            </a:extLst>
          </p:cNvPr>
          <p:cNvSpPr>
            <a:spLocks noGrp="1"/>
          </p:cNvSpPr>
          <p:nvPr>
            <p:ph type="dt" sz="half" idx="10"/>
          </p:nvPr>
        </p:nvSpPr>
        <p:spPr/>
        <p:txBody>
          <a:bodyPr/>
          <a:lstStyle/>
          <a:p>
            <a:fld id="{B13D910E-1776-484E-8E07-76035386D4FF}" type="datetime1">
              <a:rPr lang="en-US" smtClean="0"/>
              <a:t>10/6/2024</a:t>
            </a:fld>
            <a:endParaRPr lang="en-US"/>
          </a:p>
        </p:txBody>
      </p:sp>
      <p:sp>
        <p:nvSpPr>
          <p:cNvPr id="5" name="Footer Placeholder 4">
            <a:extLst>
              <a:ext uri="{FF2B5EF4-FFF2-40B4-BE49-F238E27FC236}">
                <a16:creationId xmlns:a16="http://schemas.microsoft.com/office/drawing/2014/main" id="{844B9763-766B-82FE-1626-449B822A6C6D}"/>
              </a:ext>
            </a:extLst>
          </p:cNvPr>
          <p:cNvSpPr>
            <a:spLocks noGrp="1"/>
          </p:cNvSpPr>
          <p:nvPr>
            <p:ph type="ftr" sz="quarter" idx="11"/>
          </p:nvPr>
        </p:nvSpPr>
        <p:spPr/>
        <p:txBody>
          <a:bodyPr/>
          <a:lstStyle/>
          <a:p>
            <a:r>
              <a:rPr lang="en-US"/>
              <a:t>Sankhyana Consultancy Services Pvt. Ltd.</a:t>
            </a:r>
          </a:p>
        </p:txBody>
      </p:sp>
      <p:sp>
        <p:nvSpPr>
          <p:cNvPr id="6" name="Slide Number Placeholder 5">
            <a:extLst>
              <a:ext uri="{FF2B5EF4-FFF2-40B4-BE49-F238E27FC236}">
                <a16:creationId xmlns:a16="http://schemas.microsoft.com/office/drawing/2014/main" id="{75D157EF-173F-E129-E7F9-8AF8AD27DC94}"/>
              </a:ext>
            </a:extLst>
          </p:cNvPr>
          <p:cNvSpPr>
            <a:spLocks noGrp="1"/>
          </p:cNvSpPr>
          <p:nvPr>
            <p:ph type="sldNum" sz="quarter" idx="12"/>
          </p:nvPr>
        </p:nvSpPr>
        <p:spPr/>
        <p:txBody>
          <a:bodyPr/>
          <a:lstStyle/>
          <a:p>
            <a:fld id="{C88A48CB-76FE-46E3-AE20-8913734CC5B2}" type="slidenum">
              <a:rPr lang="en-US" smtClean="0"/>
              <a:t>‹#›</a:t>
            </a:fld>
            <a:endParaRPr lang="en-US"/>
          </a:p>
        </p:txBody>
      </p:sp>
    </p:spTree>
    <p:extLst>
      <p:ext uri="{BB962C8B-B14F-4D97-AF65-F5344CB8AC3E}">
        <p14:creationId xmlns:p14="http://schemas.microsoft.com/office/powerpoint/2010/main" val="3221544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517AA-747A-18B2-3AAD-4FC40386E3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36A5B5-3AFF-482A-ED7A-CA5D6B923D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CC9179-2351-5A85-FFE6-F10C2A8195F2}"/>
              </a:ext>
            </a:extLst>
          </p:cNvPr>
          <p:cNvSpPr>
            <a:spLocks noGrp="1"/>
          </p:cNvSpPr>
          <p:nvPr>
            <p:ph type="dt" sz="half" idx="10"/>
          </p:nvPr>
        </p:nvSpPr>
        <p:spPr/>
        <p:txBody>
          <a:bodyPr/>
          <a:lstStyle/>
          <a:p>
            <a:fld id="{82849F88-62ED-4DD0-A8C6-4D045050CF17}" type="datetime1">
              <a:rPr lang="en-US" smtClean="0"/>
              <a:t>10/6/2024</a:t>
            </a:fld>
            <a:endParaRPr lang="en-US"/>
          </a:p>
        </p:txBody>
      </p:sp>
      <p:sp>
        <p:nvSpPr>
          <p:cNvPr id="5" name="Footer Placeholder 4">
            <a:extLst>
              <a:ext uri="{FF2B5EF4-FFF2-40B4-BE49-F238E27FC236}">
                <a16:creationId xmlns:a16="http://schemas.microsoft.com/office/drawing/2014/main" id="{D03C70F7-2BDF-6F86-3224-B81678BE2FF9}"/>
              </a:ext>
            </a:extLst>
          </p:cNvPr>
          <p:cNvSpPr>
            <a:spLocks noGrp="1"/>
          </p:cNvSpPr>
          <p:nvPr>
            <p:ph type="ftr" sz="quarter" idx="11"/>
          </p:nvPr>
        </p:nvSpPr>
        <p:spPr/>
        <p:txBody>
          <a:bodyPr/>
          <a:lstStyle/>
          <a:p>
            <a:r>
              <a:rPr lang="en-US"/>
              <a:t>Sankhyana Consultancy Services Pvt. Ltd.</a:t>
            </a:r>
          </a:p>
        </p:txBody>
      </p:sp>
      <p:sp>
        <p:nvSpPr>
          <p:cNvPr id="6" name="Slide Number Placeholder 5">
            <a:extLst>
              <a:ext uri="{FF2B5EF4-FFF2-40B4-BE49-F238E27FC236}">
                <a16:creationId xmlns:a16="http://schemas.microsoft.com/office/drawing/2014/main" id="{E041A968-5A86-6E3D-114F-19A7407FF3EC}"/>
              </a:ext>
            </a:extLst>
          </p:cNvPr>
          <p:cNvSpPr>
            <a:spLocks noGrp="1"/>
          </p:cNvSpPr>
          <p:nvPr>
            <p:ph type="sldNum" sz="quarter" idx="12"/>
          </p:nvPr>
        </p:nvSpPr>
        <p:spPr/>
        <p:txBody>
          <a:bodyPr/>
          <a:lstStyle/>
          <a:p>
            <a:fld id="{C88A48CB-76FE-46E3-AE20-8913734CC5B2}" type="slidenum">
              <a:rPr lang="en-US" smtClean="0"/>
              <a:t>‹#›</a:t>
            </a:fld>
            <a:endParaRPr lang="en-US"/>
          </a:p>
        </p:txBody>
      </p:sp>
    </p:spTree>
    <p:extLst>
      <p:ext uri="{BB962C8B-B14F-4D97-AF65-F5344CB8AC3E}">
        <p14:creationId xmlns:p14="http://schemas.microsoft.com/office/powerpoint/2010/main" val="1609130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A46D4-677C-78BF-47B2-766A83EDFA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D24514-56AD-F281-3BD4-222A910340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554C5E-69BB-BBAC-FFD6-CBE9226861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4A62C5-C9CC-0834-F57B-981FE1933AA6}"/>
              </a:ext>
            </a:extLst>
          </p:cNvPr>
          <p:cNvSpPr>
            <a:spLocks noGrp="1"/>
          </p:cNvSpPr>
          <p:nvPr>
            <p:ph type="dt" sz="half" idx="10"/>
          </p:nvPr>
        </p:nvSpPr>
        <p:spPr/>
        <p:txBody>
          <a:bodyPr/>
          <a:lstStyle/>
          <a:p>
            <a:fld id="{9EDA9AF1-4E9D-477A-8DCD-AE33488BB37B}" type="datetime1">
              <a:rPr lang="en-US" smtClean="0"/>
              <a:t>10/6/2024</a:t>
            </a:fld>
            <a:endParaRPr lang="en-US"/>
          </a:p>
        </p:txBody>
      </p:sp>
      <p:sp>
        <p:nvSpPr>
          <p:cNvPr id="6" name="Footer Placeholder 5">
            <a:extLst>
              <a:ext uri="{FF2B5EF4-FFF2-40B4-BE49-F238E27FC236}">
                <a16:creationId xmlns:a16="http://schemas.microsoft.com/office/drawing/2014/main" id="{A3202132-C84E-2F7E-28F2-1280AE5B0ED2}"/>
              </a:ext>
            </a:extLst>
          </p:cNvPr>
          <p:cNvSpPr>
            <a:spLocks noGrp="1"/>
          </p:cNvSpPr>
          <p:nvPr>
            <p:ph type="ftr" sz="quarter" idx="11"/>
          </p:nvPr>
        </p:nvSpPr>
        <p:spPr/>
        <p:txBody>
          <a:bodyPr/>
          <a:lstStyle/>
          <a:p>
            <a:r>
              <a:rPr lang="en-US"/>
              <a:t>Sankhyana Consultancy Services Pvt. Ltd.</a:t>
            </a:r>
          </a:p>
        </p:txBody>
      </p:sp>
      <p:sp>
        <p:nvSpPr>
          <p:cNvPr id="7" name="Slide Number Placeholder 6">
            <a:extLst>
              <a:ext uri="{FF2B5EF4-FFF2-40B4-BE49-F238E27FC236}">
                <a16:creationId xmlns:a16="http://schemas.microsoft.com/office/drawing/2014/main" id="{387C5B2F-94E3-D326-406C-AEDCE3288F85}"/>
              </a:ext>
            </a:extLst>
          </p:cNvPr>
          <p:cNvSpPr>
            <a:spLocks noGrp="1"/>
          </p:cNvSpPr>
          <p:nvPr>
            <p:ph type="sldNum" sz="quarter" idx="12"/>
          </p:nvPr>
        </p:nvSpPr>
        <p:spPr/>
        <p:txBody>
          <a:bodyPr/>
          <a:lstStyle/>
          <a:p>
            <a:fld id="{C88A48CB-76FE-46E3-AE20-8913734CC5B2}" type="slidenum">
              <a:rPr lang="en-US" smtClean="0"/>
              <a:t>‹#›</a:t>
            </a:fld>
            <a:endParaRPr lang="en-US"/>
          </a:p>
        </p:txBody>
      </p:sp>
    </p:spTree>
    <p:extLst>
      <p:ext uri="{BB962C8B-B14F-4D97-AF65-F5344CB8AC3E}">
        <p14:creationId xmlns:p14="http://schemas.microsoft.com/office/powerpoint/2010/main" val="4173055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9285-68B0-EA39-EADE-50574AC287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D044D8-D746-938D-60D9-1AD6A9EC57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122904-E395-CB15-64D1-2F07A6E31B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D9D561-2180-1F40-3141-D75CB65D17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27F027-522A-4D25-6EEA-4915AE9E40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1729F4-DC25-5930-CA27-C165ABE09B92}"/>
              </a:ext>
            </a:extLst>
          </p:cNvPr>
          <p:cNvSpPr>
            <a:spLocks noGrp="1"/>
          </p:cNvSpPr>
          <p:nvPr>
            <p:ph type="dt" sz="half" idx="10"/>
          </p:nvPr>
        </p:nvSpPr>
        <p:spPr/>
        <p:txBody>
          <a:bodyPr/>
          <a:lstStyle/>
          <a:p>
            <a:fld id="{9ED5F675-60F8-4C95-B55B-68A9598D2162}" type="datetime1">
              <a:rPr lang="en-US" smtClean="0"/>
              <a:t>10/6/2024</a:t>
            </a:fld>
            <a:endParaRPr lang="en-US"/>
          </a:p>
        </p:txBody>
      </p:sp>
      <p:sp>
        <p:nvSpPr>
          <p:cNvPr id="8" name="Footer Placeholder 7">
            <a:extLst>
              <a:ext uri="{FF2B5EF4-FFF2-40B4-BE49-F238E27FC236}">
                <a16:creationId xmlns:a16="http://schemas.microsoft.com/office/drawing/2014/main" id="{8CF0AEE4-E19B-238A-2F5B-AFDE55B2CB55}"/>
              </a:ext>
            </a:extLst>
          </p:cNvPr>
          <p:cNvSpPr>
            <a:spLocks noGrp="1"/>
          </p:cNvSpPr>
          <p:nvPr>
            <p:ph type="ftr" sz="quarter" idx="11"/>
          </p:nvPr>
        </p:nvSpPr>
        <p:spPr/>
        <p:txBody>
          <a:bodyPr/>
          <a:lstStyle/>
          <a:p>
            <a:r>
              <a:rPr lang="en-US"/>
              <a:t>Sankhyana Consultancy Services Pvt. Ltd.</a:t>
            </a:r>
          </a:p>
        </p:txBody>
      </p:sp>
      <p:sp>
        <p:nvSpPr>
          <p:cNvPr id="9" name="Slide Number Placeholder 8">
            <a:extLst>
              <a:ext uri="{FF2B5EF4-FFF2-40B4-BE49-F238E27FC236}">
                <a16:creationId xmlns:a16="http://schemas.microsoft.com/office/drawing/2014/main" id="{6BB7DC65-0949-22B8-A633-EBDACF1E3CF9}"/>
              </a:ext>
            </a:extLst>
          </p:cNvPr>
          <p:cNvSpPr>
            <a:spLocks noGrp="1"/>
          </p:cNvSpPr>
          <p:nvPr>
            <p:ph type="sldNum" sz="quarter" idx="12"/>
          </p:nvPr>
        </p:nvSpPr>
        <p:spPr/>
        <p:txBody>
          <a:bodyPr/>
          <a:lstStyle/>
          <a:p>
            <a:fld id="{C88A48CB-76FE-46E3-AE20-8913734CC5B2}" type="slidenum">
              <a:rPr lang="en-US" smtClean="0"/>
              <a:t>‹#›</a:t>
            </a:fld>
            <a:endParaRPr lang="en-US"/>
          </a:p>
        </p:txBody>
      </p:sp>
    </p:spTree>
    <p:extLst>
      <p:ext uri="{BB962C8B-B14F-4D97-AF65-F5344CB8AC3E}">
        <p14:creationId xmlns:p14="http://schemas.microsoft.com/office/powerpoint/2010/main" val="323540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7811-CEF9-55C7-F484-68EC5B2390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B58FF8-177B-B4D2-2A86-769C890905B4}"/>
              </a:ext>
            </a:extLst>
          </p:cNvPr>
          <p:cNvSpPr>
            <a:spLocks noGrp="1"/>
          </p:cNvSpPr>
          <p:nvPr>
            <p:ph type="dt" sz="half" idx="10"/>
          </p:nvPr>
        </p:nvSpPr>
        <p:spPr/>
        <p:txBody>
          <a:bodyPr/>
          <a:lstStyle/>
          <a:p>
            <a:fld id="{4E03C680-9E9B-4D2B-BFDA-A3597A8800B3}" type="datetime1">
              <a:rPr lang="en-US" smtClean="0"/>
              <a:t>10/6/2024</a:t>
            </a:fld>
            <a:endParaRPr lang="en-US"/>
          </a:p>
        </p:txBody>
      </p:sp>
      <p:sp>
        <p:nvSpPr>
          <p:cNvPr id="4" name="Footer Placeholder 3">
            <a:extLst>
              <a:ext uri="{FF2B5EF4-FFF2-40B4-BE49-F238E27FC236}">
                <a16:creationId xmlns:a16="http://schemas.microsoft.com/office/drawing/2014/main" id="{C4312A6D-D153-F49D-D535-B6DF64286FF8}"/>
              </a:ext>
            </a:extLst>
          </p:cNvPr>
          <p:cNvSpPr>
            <a:spLocks noGrp="1"/>
          </p:cNvSpPr>
          <p:nvPr>
            <p:ph type="ftr" sz="quarter" idx="11"/>
          </p:nvPr>
        </p:nvSpPr>
        <p:spPr/>
        <p:txBody>
          <a:bodyPr/>
          <a:lstStyle/>
          <a:p>
            <a:r>
              <a:rPr lang="en-US"/>
              <a:t>Sankhyana Consultancy Services Pvt. Ltd.</a:t>
            </a:r>
          </a:p>
        </p:txBody>
      </p:sp>
      <p:sp>
        <p:nvSpPr>
          <p:cNvPr id="5" name="Slide Number Placeholder 4">
            <a:extLst>
              <a:ext uri="{FF2B5EF4-FFF2-40B4-BE49-F238E27FC236}">
                <a16:creationId xmlns:a16="http://schemas.microsoft.com/office/drawing/2014/main" id="{05C74CE7-D3D9-549C-194A-EFF1CAF5F495}"/>
              </a:ext>
            </a:extLst>
          </p:cNvPr>
          <p:cNvSpPr>
            <a:spLocks noGrp="1"/>
          </p:cNvSpPr>
          <p:nvPr>
            <p:ph type="sldNum" sz="quarter" idx="12"/>
          </p:nvPr>
        </p:nvSpPr>
        <p:spPr/>
        <p:txBody>
          <a:bodyPr/>
          <a:lstStyle/>
          <a:p>
            <a:fld id="{C88A48CB-76FE-46E3-AE20-8913734CC5B2}" type="slidenum">
              <a:rPr lang="en-US" smtClean="0"/>
              <a:t>‹#›</a:t>
            </a:fld>
            <a:endParaRPr lang="en-US"/>
          </a:p>
        </p:txBody>
      </p:sp>
    </p:spTree>
    <p:extLst>
      <p:ext uri="{BB962C8B-B14F-4D97-AF65-F5344CB8AC3E}">
        <p14:creationId xmlns:p14="http://schemas.microsoft.com/office/powerpoint/2010/main" val="24441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BB3FFE-4FC8-D794-608C-2C312BCCB374}"/>
              </a:ext>
            </a:extLst>
          </p:cNvPr>
          <p:cNvSpPr>
            <a:spLocks noGrp="1"/>
          </p:cNvSpPr>
          <p:nvPr>
            <p:ph type="dt" sz="half" idx="10"/>
          </p:nvPr>
        </p:nvSpPr>
        <p:spPr/>
        <p:txBody>
          <a:bodyPr/>
          <a:lstStyle/>
          <a:p>
            <a:fld id="{B6ACF59E-5EDD-4683-8CE8-5B43761C636A}" type="datetime1">
              <a:rPr lang="en-US" smtClean="0"/>
              <a:t>10/6/2024</a:t>
            </a:fld>
            <a:endParaRPr lang="en-US"/>
          </a:p>
        </p:txBody>
      </p:sp>
      <p:sp>
        <p:nvSpPr>
          <p:cNvPr id="3" name="Footer Placeholder 2">
            <a:extLst>
              <a:ext uri="{FF2B5EF4-FFF2-40B4-BE49-F238E27FC236}">
                <a16:creationId xmlns:a16="http://schemas.microsoft.com/office/drawing/2014/main" id="{39B1B8EE-FF6F-B21D-8E2F-2DD9A5CF2128}"/>
              </a:ext>
            </a:extLst>
          </p:cNvPr>
          <p:cNvSpPr>
            <a:spLocks noGrp="1"/>
          </p:cNvSpPr>
          <p:nvPr>
            <p:ph type="ftr" sz="quarter" idx="11"/>
          </p:nvPr>
        </p:nvSpPr>
        <p:spPr/>
        <p:txBody>
          <a:bodyPr/>
          <a:lstStyle/>
          <a:p>
            <a:r>
              <a:rPr lang="en-US"/>
              <a:t>Sankhyana Consultancy Services Pvt. Ltd.</a:t>
            </a:r>
          </a:p>
        </p:txBody>
      </p:sp>
      <p:sp>
        <p:nvSpPr>
          <p:cNvPr id="4" name="Slide Number Placeholder 3">
            <a:extLst>
              <a:ext uri="{FF2B5EF4-FFF2-40B4-BE49-F238E27FC236}">
                <a16:creationId xmlns:a16="http://schemas.microsoft.com/office/drawing/2014/main" id="{73E37821-F50E-FFF3-6A5A-150BDEEBCA45}"/>
              </a:ext>
            </a:extLst>
          </p:cNvPr>
          <p:cNvSpPr>
            <a:spLocks noGrp="1"/>
          </p:cNvSpPr>
          <p:nvPr>
            <p:ph type="sldNum" sz="quarter" idx="12"/>
          </p:nvPr>
        </p:nvSpPr>
        <p:spPr/>
        <p:txBody>
          <a:bodyPr/>
          <a:lstStyle/>
          <a:p>
            <a:fld id="{C88A48CB-76FE-46E3-AE20-8913734CC5B2}" type="slidenum">
              <a:rPr lang="en-US" smtClean="0"/>
              <a:t>‹#›</a:t>
            </a:fld>
            <a:endParaRPr lang="en-US"/>
          </a:p>
        </p:txBody>
      </p:sp>
    </p:spTree>
    <p:extLst>
      <p:ext uri="{BB962C8B-B14F-4D97-AF65-F5344CB8AC3E}">
        <p14:creationId xmlns:p14="http://schemas.microsoft.com/office/powerpoint/2010/main" val="114905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7B68C-E1A6-AC69-FB41-6ADEC0292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EC4B09-CB01-D261-2819-AA5FA21CCB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8A47AD-D24F-0A87-3860-4757681035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3A4D0A-826D-7264-8CFC-385FEF0E4169}"/>
              </a:ext>
            </a:extLst>
          </p:cNvPr>
          <p:cNvSpPr>
            <a:spLocks noGrp="1"/>
          </p:cNvSpPr>
          <p:nvPr>
            <p:ph type="dt" sz="half" idx="10"/>
          </p:nvPr>
        </p:nvSpPr>
        <p:spPr/>
        <p:txBody>
          <a:bodyPr/>
          <a:lstStyle/>
          <a:p>
            <a:fld id="{FE1BC5D4-C83F-4BE2-9D45-2C90E8FB93F5}" type="datetime1">
              <a:rPr lang="en-US" smtClean="0"/>
              <a:t>10/6/2024</a:t>
            </a:fld>
            <a:endParaRPr lang="en-US"/>
          </a:p>
        </p:txBody>
      </p:sp>
      <p:sp>
        <p:nvSpPr>
          <p:cNvPr id="6" name="Footer Placeholder 5">
            <a:extLst>
              <a:ext uri="{FF2B5EF4-FFF2-40B4-BE49-F238E27FC236}">
                <a16:creationId xmlns:a16="http://schemas.microsoft.com/office/drawing/2014/main" id="{43D7BD79-96D4-CDFB-C0F6-C0A3C72FB921}"/>
              </a:ext>
            </a:extLst>
          </p:cNvPr>
          <p:cNvSpPr>
            <a:spLocks noGrp="1"/>
          </p:cNvSpPr>
          <p:nvPr>
            <p:ph type="ftr" sz="quarter" idx="11"/>
          </p:nvPr>
        </p:nvSpPr>
        <p:spPr/>
        <p:txBody>
          <a:bodyPr/>
          <a:lstStyle/>
          <a:p>
            <a:r>
              <a:rPr lang="en-US"/>
              <a:t>Sankhyana Consultancy Services Pvt. Ltd.</a:t>
            </a:r>
          </a:p>
        </p:txBody>
      </p:sp>
      <p:sp>
        <p:nvSpPr>
          <p:cNvPr id="7" name="Slide Number Placeholder 6">
            <a:extLst>
              <a:ext uri="{FF2B5EF4-FFF2-40B4-BE49-F238E27FC236}">
                <a16:creationId xmlns:a16="http://schemas.microsoft.com/office/drawing/2014/main" id="{E1351805-32E2-7C3E-D808-F01F50FEBD9E}"/>
              </a:ext>
            </a:extLst>
          </p:cNvPr>
          <p:cNvSpPr>
            <a:spLocks noGrp="1"/>
          </p:cNvSpPr>
          <p:nvPr>
            <p:ph type="sldNum" sz="quarter" idx="12"/>
          </p:nvPr>
        </p:nvSpPr>
        <p:spPr/>
        <p:txBody>
          <a:bodyPr/>
          <a:lstStyle/>
          <a:p>
            <a:fld id="{C88A48CB-76FE-46E3-AE20-8913734CC5B2}" type="slidenum">
              <a:rPr lang="en-US" smtClean="0"/>
              <a:t>‹#›</a:t>
            </a:fld>
            <a:endParaRPr lang="en-US"/>
          </a:p>
        </p:txBody>
      </p:sp>
    </p:spTree>
    <p:extLst>
      <p:ext uri="{BB962C8B-B14F-4D97-AF65-F5344CB8AC3E}">
        <p14:creationId xmlns:p14="http://schemas.microsoft.com/office/powerpoint/2010/main" val="3335929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9B112-C603-3897-779D-82C574EFF1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CF735C-96EA-B586-B2C5-8E72453946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797332E-5EEE-A278-660D-23DBED91A8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F1E01-C6AB-4E5F-2F41-6D1D4E021A10}"/>
              </a:ext>
            </a:extLst>
          </p:cNvPr>
          <p:cNvSpPr>
            <a:spLocks noGrp="1"/>
          </p:cNvSpPr>
          <p:nvPr>
            <p:ph type="dt" sz="half" idx="10"/>
          </p:nvPr>
        </p:nvSpPr>
        <p:spPr/>
        <p:txBody>
          <a:bodyPr/>
          <a:lstStyle/>
          <a:p>
            <a:fld id="{90F5C174-A075-4905-BD22-3E993ABEDB68}" type="datetime1">
              <a:rPr lang="en-US" smtClean="0"/>
              <a:t>10/6/2024</a:t>
            </a:fld>
            <a:endParaRPr lang="en-US"/>
          </a:p>
        </p:txBody>
      </p:sp>
      <p:sp>
        <p:nvSpPr>
          <p:cNvPr id="6" name="Footer Placeholder 5">
            <a:extLst>
              <a:ext uri="{FF2B5EF4-FFF2-40B4-BE49-F238E27FC236}">
                <a16:creationId xmlns:a16="http://schemas.microsoft.com/office/drawing/2014/main" id="{E762D662-D88B-E579-B17F-86CF4EB013B0}"/>
              </a:ext>
            </a:extLst>
          </p:cNvPr>
          <p:cNvSpPr>
            <a:spLocks noGrp="1"/>
          </p:cNvSpPr>
          <p:nvPr>
            <p:ph type="ftr" sz="quarter" idx="11"/>
          </p:nvPr>
        </p:nvSpPr>
        <p:spPr/>
        <p:txBody>
          <a:bodyPr/>
          <a:lstStyle/>
          <a:p>
            <a:r>
              <a:rPr lang="en-US"/>
              <a:t>Sankhyana Consultancy Services Pvt. Ltd.</a:t>
            </a:r>
          </a:p>
        </p:txBody>
      </p:sp>
      <p:sp>
        <p:nvSpPr>
          <p:cNvPr id="7" name="Slide Number Placeholder 6">
            <a:extLst>
              <a:ext uri="{FF2B5EF4-FFF2-40B4-BE49-F238E27FC236}">
                <a16:creationId xmlns:a16="http://schemas.microsoft.com/office/drawing/2014/main" id="{6D006CAC-C5DC-BC20-D92D-313257526C06}"/>
              </a:ext>
            </a:extLst>
          </p:cNvPr>
          <p:cNvSpPr>
            <a:spLocks noGrp="1"/>
          </p:cNvSpPr>
          <p:nvPr>
            <p:ph type="sldNum" sz="quarter" idx="12"/>
          </p:nvPr>
        </p:nvSpPr>
        <p:spPr/>
        <p:txBody>
          <a:bodyPr/>
          <a:lstStyle/>
          <a:p>
            <a:fld id="{C88A48CB-76FE-46E3-AE20-8913734CC5B2}" type="slidenum">
              <a:rPr lang="en-US" smtClean="0"/>
              <a:t>‹#›</a:t>
            </a:fld>
            <a:endParaRPr lang="en-US"/>
          </a:p>
        </p:txBody>
      </p:sp>
    </p:spTree>
    <p:extLst>
      <p:ext uri="{BB962C8B-B14F-4D97-AF65-F5344CB8AC3E}">
        <p14:creationId xmlns:p14="http://schemas.microsoft.com/office/powerpoint/2010/main" val="725527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E3FDEB-A6AB-0644-1EE4-5346B4E096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D4DB55-6634-CD4B-2507-52FFD46A1B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C3AC39-31C3-9640-2DE1-C529AE56E7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517C0E-97FB-4AC9-8B3B-BF414EC6EC9D}" type="datetime1">
              <a:rPr lang="en-US" smtClean="0"/>
              <a:t>10/6/2024</a:t>
            </a:fld>
            <a:endParaRPr lang="en-US"/>
          </a:p>
        </p:txBody>
      </p:sp>
      <p:sp>
        <p:nvSpPr>
          <p:cNvPr id="5" name="Footer Placeholder 4">
            <a:extLst>
              <a:ext uri="{FF2B5EF4-FFF2-40B4-BE49-F238E27FC236}">
                <a16:creationId xmlns:a16="http://schemas.microsoft.com/office/drawing/2014/main" id="{ACBFCA83-9D7A-DBE7-BAC8-81FDAA756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Sankhyana Consultancy Services Pvt. Ltd.</a:t>
            </a:r>
          </a:p>
        </p:txBody>
      </p:sp>
      <p:sp>
        <p:nvSpPr>
          <p:cNvPr id="6" name="Slide Number Placeholder 5">
            <a:extLst>
              <a:ext uri="{FF2B5EF4-FFF2-40B4-BE49-F238E27FC236}">
                <a16:creationId xmlns:a16="http://schemas.microsoft.com/office/drawing/2014/main" id="{87082B93-271A-0E9B-38FE-EB435DC0FF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8A48CB-76FE-46E3-AE20-8913734CC5B2}" type="slidenum">
              <a:rPr lang="en-US" smtClean="0"/>
              <a:t>‹#›</a:t>
            </a:fld>
            <a:endParaRPr lang="en-US"/>
          </a:p>
        </p:txBody>
      </p:sp>
    </p:spTree>
    <p:extLst>
      <p:ext uri="{BB962C8B-B14F-4D97-AF65-F5344CB8AC3E}">
        <p14:creationId xmlns:p14="http://schemas.microsoft.com/office/powerpoint/2010/main" val="135516054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C09A84E-E90B-55FE-997A-05F27260D343}"/>
              </a:ext>
            </a:extLst>
          </p:cNvPr>
          <p:cNvSpPr>
            <a:spLocks noGrp="1"/>
          </p:cNvSpPr>
          <p:nvPr>
            <p:ph type="subTitle" idx="1"/>
          </p:nvPr>
        </p:nvSpPr>
        <p:spPr>
          <a:xfrm>
            <a:off x="2407568" y="3207577"/>
            <a:ext cx="6905768" cy="875696"/>
          </a:xfrm>
        </p:spPr>
        <p:txBody>
          <a:bodyPr>
            <a:normAutofit fontScale="25000" lnSpcReduction="20000"/>
          </a:bodyPr>
          <a:lstStyle/>
          <a:p>
            <a:r>
              <a:rPr lang="en-US" sz="11200" b="1" dirty="0">
                <a:solidFill>
                  <a:schemeClr val="accent5">
                    <a:lumMod val="50000"/>
                  </a:schemeClr>
                </a:solidFill>
                <a:latin typeface="Times New Roman" panose="02020603050405020304" pitchFamily="18" charset="0"/>
                <a:cs typeface="Times New Roman" panose="02020603050405020304" pitchFamily="18" charset="0"/>
              </a:rPr>
              <a:t>Sankhyana Consultancy Services Pvt. Ltd.</a:t>
            </a:r>
          </a:p>
          <a:p>
            <a:r>
              <a:rPr lang="en-IN" sz="8800" b="1" dirty="0">
                <a:solidFill>
                  <a:schemeClr val="accent5">
                    <a:lumMod val="50000"/>
                  </a:schemeClr>
                </a:solidFill>
                <a:latin typeface="Times New Roman" panose="02020603050405020304" pitchFamily="18" charset="0"/>
                <a:ea typeface="+mj-ea"/>
                <a:cs typeface="Times New Roman" panose="02020603050405020304" pitchFamily="18" charset="0"/>
              </a:rPr>
              <a:t>Data Driven Decision Science</a:t>
            </a:r>
          </a:p>
          <a:p>
            <a:endParaRPr lang="en-GB" sz="11200" b="1" dirty="0">
              <a:solidFill>
                <a:schemeClr val="accent5">
                  <a:lumMod val="50000"/>
                </a:schemeClr>
              </a:solidFill>
              <a:latin typeface="Times New Roman" panose="02020603050405020304" pitchFamily="18"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5B6263A7-88C8-3B9E-2536-2DECAA70514A}"/>
              </a:ext>
            </a:extLst>
          </p:cNvPr>
          <p:cNvPicPr>
            <a:picLocks noChangeAspect="1"/>
          </p:cNvPicPr>
          <p:nvPr/>
        </p:nvPicPr>
        <p:blipFill rotWithShape="1">
          <a:blip r:embed="rId2"/>
          <a:srcRect l="2836" r="8298"/>
          <a:stretch/>
        </p:blipFill>
        <p:spPr>
          <a:xfrm>
            <a:off x="4583125" y="280227"/>
            <a:ext cx="2554655" cy="2932349"/>
          </a:xfrm>
          <a:prstGeom prst="rect">
            <a:avLst/>
          </a:prstGeom>
          <a:effectLst/>
        </p:spPr>
      </p:pic>
      <p:sp>
        <p:nvSpPr>
          <p:cNvPr id="4" name="TextBox 3">
            <a:extLst>
              <a:ext uri="{FF2B5EF4-FFF2-40B4-BE49-F238E27FC236}">
                <a16:creationId xmlns:a16="http://schemas.microsoft.com/office/drawing/2014/main" id="{55620F70-E4F8-8D7B-463F-D1DD81536755}"/>
              </a:ext>
            </a:extLst>
          </p:cNvPr>
          <p:cNvSpPr txBox="1"/>
          <p:nvPr/>
        </p:nvSpPr>
        <p:spPr>
          <a:xfrm>
            <a:off x="1112294" y="4815218"/>
            <a:ext cx="10351826" cy="553998"/>
          </a:xfrm>
          <a:prstGeom prst="rect">
            <a:avLst/>
          </a:prstGeom>
          <a:noFill/>
        </p:spPr>
        <p:txBody>
          <a:bodyPr wrap="square">
            <a:spAutoFit/>
          </a:bodyPr>
          <a:lstStyle/>
          <a:p>
            <a:pPr algn="ctr"/>
            <a:r>
              <a:rPr lang="en-US" sz="3000" b="1" i="1" kern="0" dirty="0">
                <a:effectLst>
                  <a:outerShdw blurRad="38100" dist="38100" dir="2700000" algn="tl">
                    <a:srgbClr val="000000">
                      <a:alpha val="43137"/>
                    </a:srgbClr>
                  </a:outerShdw>
                </a:effectLst>
                <a:latin typeface="Times New Roman" panose="02020603050405020304" pitchFamily="18" charset="0"/>
              </a:rPr>
              <a:t>Convolutional Neural Network</a:t>
            </a:r>
            <a:endParaRPr lang="en-US" sz="30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68436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C5508BE-BEC1-480D-A3C6-916ED8696623}"/>
              </a:ext>
            </a:extLst>
          </p:cNvPr>
          <p:cNvSpPr>
            <a:spLocks noGrp="1"/>
          </p:cNvSpPr>
          <p:nvPr>
            <p:ph type="ftr" sz="quarter" idx="11"/>
          </p:nvPr>
        </p:nvSpPr>
        <p:spPr/>
        <p:txBody>
          <a:bodyPr/>
          <a:lstStyle/>
          <a:p>
            <a:r>
              <a:rPr lang="en-US"/>
              <a:t>Sankhyana Consultancy Services Pvt. Ltd.</a:t>
            </a:r>
          </a:p>
        </p:txBody>
      </p:sp>
      <p:sp>
        <p:nvSpPr>
          <p:cNvPr id="4" name="Slide Number Placeholder 3">
            <a:extLst>
              <a:ext uri="{FF2B5EF4-FFF2-40B4-BE49-F238E27FC236}">
                <a16:creationId xmlns:a16="http://schemas.microsoft.com/office/drawing/2014/main" id="{AA46E8C5-8F6A-4B0D-86E5-8BE42A65BDCC}"/>
              </a:ext>
            </a:extLst>
          </p:cNvPr>
          <p:cNvSpPr>
            <a:spLocks noGrp="1"/>
          </p:cNvSpPr>
          <p:nvPr>
            <p:ph type="sldNum" sz="quarter" idx="12"/>
          </p:nvPr>
        </p:nvSpPr>
        <p:spPr/>
        <p:txBody>
          <a:bodyPr/>
          <a:lstStyle/>
          <a:p>
            <a:fld id="{C88A48CB-76FE-46E3-AE20-8913734CC5B2}" type="slidenum">
              <a:rPr lang="en-US" smtClean="0"/>
              <a:t>10</a:t>
            </a:fld>
            <a:endParaRPr lang="en-US"/>
          </a:p>
        </p:txBody>
      </p:sp>
      <p:pic>
        <p:nvPicPr>
          <p:cNvPr id="6" name="Picture 5">
            <a:extLst>
              <a:ext uri="{FF2B5EF4-FFF2-40B4-BE49-F238E27FC236}">
                <a16:creationId xmlns:a16="http://schemas.microsoft.com/office/drawing/2014/main" id="{CD047E6C-248F-4BF8-AC3B-B9DD8B79802D}"/>
              </a:ext>
            </a:extLst>
          </p:cNvPr>
          <p:cNvPicPr>
            <a:picLocks noChangeAspect="1"/>
          </p:cNvPicPr>
          <p:nvPr/>
        </p:nvPicPr>
        <p:blipFill>
          <a:blip r:embed="rId2"/>
          <a:stretch>
            <a:fillRect/>
          </a:stretch>
        </p:blipFill>
        <p:spPr>
          <a:xfrm>
            <a:off x="1310482" y="1800046"/>
            <a:ext cx="8112937" cy="4107979"/>
          </a:xfrm>
          <a:prstGeom prst="rect">
            <a:avLst/>
          </a:prstGeom>
        </p:spPr>
      </p:pic>
      <p:sp>
        <p:nvSpPr>
          <p:cNvPr id="7" name="Title 1">
            <a:extLst>
              <a:ext uri="{FF2B5EF4-FFF2-40B4-BE49-F238E27FC236}">
                <a16:creationId xmlns:a16="http://schemas.microsoft.com/office/drawing/2014/main" id="{4932015B-EBC6-4776-BFC7-4FF87D2D42EA}"/>
              </a:ext>
            </a:extLst>
          </p:cNvPr>
          <p:cNvSpPr txBox="1">
            <a:spLocks/>
          </p:cNvSpPr>
          <p:nvPr/>
        </p:nvSpPr>
        <p:spPr>
          <a:xfrm>
            <a:off x="838200" y="365125"/>
            <a:ext cx="10515600" cy="9865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Workflow of Convolutional Operation: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4562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869F6-E0D0-FC2B-8B4B-4FB30637B405}"/>
              </a:ext>
            </a:extLst>
          </p:cNvPr>
          <p:cNvSpPr>
            <a:spLocks noGrp="1"/>
          </p:cNvSpPr>
          <p:nvPr>
            <p:ph type="title"/>
          </p:nvPr>
        </p:nvSpPr>
        <p:spPr>
          <a:xfrm>
            <a:off x="447675" y="454059"/>
            <a:ext cx="10515600" cy="1325563"/>
          </a:xfrm>
        </p:spPr>
        <p:txBody>
          <a:bodyPr>
            <a:normAutofit/>
          </a:bodyPr>
          <a:lstStyle/>
          <a:p>
            <a:r>
              <a:rPr lang="en-IN" b="1" i="0" dirty="0">
                <a:solidFill>
                  <a:srgbClr val="24242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Understanding of convolution operation</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236FC3C2-1A0D-66E6-B27F-2B77059F9D2F}"/>
              </a:ext>
            </a:extLst>
          </p:cNvPr>
          <p:cNvSpPr>
            <a:spLocks noGrp="1"/>
          </p:cNvSpPr>
          <p:nvPr>
            <p:ph idx="1"/>
          </p:nvPr>
        </p:nvSpPr>
        <p:spPr/>
        <p:txBody>
          <a:bodyPr>
            <a:normAutofit/>
          </a:bodyPr>
          <a:lstStyle/>
          <a:p>
            <a:r>
              <a:rPr lang="en-IN" sz="3200" b="1" i="0" dirty="0">
                <a:solidFill>
                  <a:srgbClr val="242424"/>
                </a:solidFill>
                <a:effectLst/>
                <a:latin typeface="Times New Roman" panose="02020603050405020304" pitchFamily="18" charset="0"/>
                <a:cs typeface="Times New Roman" panose="02020603050405020304" pitchFamily="18" charset="0"/>
              </a:rPr>
              <a:t>What is kernel/filter?</a:t>
            </a:r>
          </a:p>
          <a:p>
            <a:pPr marL="0" indent="0">
              <a:buNone/>
            </a:pPr>
            <a:r>
              <a:rPr lang="en-US" sz="3200" b="0" i="0" dirty="0">
                <a:solidFill>
                  <a:srgbClr val="242424"/>
                </a:solidFill>
                <a:effectLst/>
                <a:latin typeface="Times New Roman" panose="02020603050405020304" pitchFamily="18" charset="0"/>
                <a:cs typeface="Times New Roman" panose="02020603050405020304" pitchFamily="18" charset="0"/>
              </a:rPr>
              <a:t>  The kernel is a rectangular small matrix, which slides over the image from left to right and top to bottom.</a:t>
            </a:r>
          </a:p>
        </p:txBody>
      </p:sp>
      <p:sp>
        <p:nvSpPr>
          <p:cNvPr id="4" name="Footer Placeholder 3">
            <a:extLst>
              <a:ext uri="{FF2B5EF4-FFF2-40B4-BE49-F238E27FC236}">
                <a16:creationId xmlns:a16="http://schemas.microsoft.com/office/drawing/2014/main" id="{DC0F2097-E6ED-EC50-23A4-C1F5DD785F31}"/>
              </a:ext>
            </a:extLst>
          </p:cNvPr>
          <p:cNvSpPr>
            <a:spLocks noGrp="1"/>
          </p:cNvSpPr>
          <p:nvPr>
            <p:ph type="ftr" sz="quarter" idx="11"/>
          </p:nvPr>
        </p:nvSpPr>
        <p:spPr/>
        <p:txBody>
          <a:bodyPr/>
          <a:lstStyle/>
          <a:p>
            <a:r>
              <a:rPr lang="en-US"/>
              <a:t>Sankhyana Consultancy Services Pvt. Ltd.</a:t>
            </a:r>
          </a:p>
        </p:txBody>
      </p:sp>
      <p:sp>
        <p:nvSpPr>
          <p:cNvPr id="5" name="Slide Number Placeholder 4">
            <a:extLst>
              <a:ext uri="{FF2B5EF4-FFF2-40B4-BE49-F238E27FC236}">
                <a16:creationId xmlns:a16="http://schemas.microsoft.com/office/drawing/2014/main" id="{96C43B37-BD30-06D9-D277-055382A37477}"/>
              </a:ext>
            </a:extLst>
          </p:cNvPr>
          <p:cNvSpPr>
            <a:spLocks noGrp="1"/>
          </p:cNvSpPr>
          <p:nvPr>
            <p:ph type="sldNum" sz="quarter" idx="12"/>
          </p:nvPr>
        </p:nvSpPr>
        <p:spPr/>
        <p:txBody>
          <a:bodyPr/>
          <a:lstStyle/>
          <a:p>
            <a:fld id="{C88A48CB-76FE-46E3-AE20-8913734CC5B2}" type="slidenum">
              <a:rPr lang="en-US" smtClean="0"/>
              <a:t>11</a:t>
            </a:fld>
            <a:endParaRPr lang="en-US"/>
          </a:p>
        </p:txBody>
      </p:sp>
      <p:pic>
        <p:nvPicPr>
          <p:cNvPr id="3079" name="Picture 7">
            <a:extLst>
              <a:ext uri="{FF2B5EF4-FFF2-40B4-BE49-F238E27FC236}">
                <a16:creationId xmlns:a16="http://schemas.microsoft.com/office/drawing/2014/main" id="{315C923F-9CBA-FA82-D633-AC34815B58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590979"/>
            <a:ext cx="2518317" cy="219683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61DAA8C7-5CC5-C57F-DE08-7525392FCD3F}"/>
              </a:ext>
            </a:extLst>
          </p:cNvPr>
          <p:cNvPicPr>
            <a:picLocks noChangeAspect="1"/>
          </p:cNvPicPr>
          <p:nvPr/>
        </p:nvPicPr>
        <p:blipFill>
          <a:blip r:embed="rId3"/>
          <a:stretch>
            <a:fillRect/>
          </a:stretch>
        </p:blipFill>
        <p:spPr>
          <a:xfrm>
            <a:off x="11373747" y="0"/>
            <a:ext cx="818253" cy="818253"/>
          </a:xfrm>
          <a:prstGeom prst="rect">
            <a:avLst/>
          </a:prstGeom>
        </p:spPr>
      </p:pic>
      <p:pic>
        <p:nvPicPr>
          <p:cNvPr id="3075" name="Picture 3">
            <a:extLst>
              <a:ext uri="{FF2B5EF4-FFF2-40B4-BE49-F238E27FC236}">
                <a16:creationId xmlns:a16="http://schemas.microsoft.com/office/drawing/2014/main" id="{F3249C39-6307-4144-B373-0E5892E647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95350" cy="78105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id="{18236B0A-AA67-4D52-928C-6FDF3C8903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95350" cy="78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376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82752BD-1755-0D97-AE47-2D8FE7CA223E}"/>
              </a:ext>
            </a:extLst>
          </p:cNvPr>
          <p:cNvSpPr>
            <a:spLocks noGrp="1"/>
          </p:cNvSpPr>
          <p:nvPr>
            <p:ph type="ftr" sz="quarter" idx="11"/>
          </p:nvPr>
        </p:nvSpPr>
        <p:spPr/>
        <p:txBody>
          <a:bodyPr/>
          <a:lstStyle/>
          <a:p>
            <a:r>
              <a:rPr lang="en-US"/>
              <a:t>Sankhyana Consultancy Services Pvt. Ltd.</a:t>
            </a:r>
          </a:p>
        </p:txBody>
      </p:sp>
      <p:sp>
        <p:nvSpPr>
          <p:cNvPr id="5" name="Slide Number Placeholder 4">
            <a:extLst>
              <a:ext uri="{FF2B5EF4-FFF2-40B4-BE49-F238E27FC236}">
                <a16:creationId xmlns:a16="http://schemas.microsoft.com/office/drawing/2014/main" id="{59C8ED8A-DEF6-B049-35D7-4CE3A3610B3E}"/>
              </a:ext>
            </a:extLst>
          </p:cNvPr>
          <p:cNvSpPr>
            <a:spLocks noGrp="1"/>
          </p:cNvSpPr>
          <p:nvPr>
            <p:ph type="sldNum" sz="quarter" idx="12"/>
          </p:nvPr>
        </p:nvSpPr>
        <p:spPr/>
        <p:txBody>
          <a:bodyPr/>
          <a:lstStyle/>
          <a:p>
            <a:fld id="{C88A48CB-76FE-46E3-AE20-8913734CC5B2}" type="slidenum">
              <a:rPr lang="en-US" smtClean="0"/>
              <a:t>12</a:t>
            </a:fld>
            <a:endParaRPr lang="en-US"/>
          </a:p>
        </p:txBody>
      </p:sp>
      <p:sp>
        <p:nvSpPr>
          <p:cNvPr id="8" name="TextBox 7">
            <a:extLst>
              <a:ext uri="{FF2B5EF4-FFF2-40B4-BE49-F238E27FC236}">
                <a16:creationId xmlns:a16="http://schemas.microsoft.com/office/drawing/2014/main" id="{3C795AE6-34C0-5738-DE8C-F422D3D760B0}"/>
              </a:ext>
            </a:extLst>
          </p:cNvPr>
          <p:cNvSpPr txBox="1"/>
          <p:nvPr/>
        </p:nvSpPr>
        <p:spPr>
          <a:xfrm>
            <a:off x="883734" y="669072"/>
            <a:ext cx="9263876" cy="1631216"/>
          </a:xfrm>
          <a:prstGeom prst="rect">
            <a:avLst/>
          </a:prstGeom>
          <a:noFill/>
        </p:spPr>
        <p:txBody>
          <a:bodyPr wrap="square">
            <a:spAutoFit/>
          </a:bodyPr>
          <a:lstStyle/>
          <a:p>
            <a:pPr algn="l"/>
            <a:r>
              <a:rPr lang="en-US" sz="3600" b="1" i="0" dirty="0">
                <a:solidFill>
                  <a:srgbClr val="24242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stride?</a:t>
            </a:r>
          </a:p>
          <a:p>
            <a:pPr algn="l"/>
            <a:r>
              <a:rPr lang="en-US" sz="3200" b="0" i="0" dirty="0">
                <a:solidFill>
                  <a:srgbClr val="242424"/>
                </a:solidFill>
                <a:effectLst/>
                <a:latin typeface="Times New Roman" panose="02020603050405020304" pitchFamily="18" charset="0"/>
                <a:cs typeface="Times New Roman" panose="02020603050405020304" pitchFamily="18" charset="0"/>
              </a:rPr>
              <a:t>The number of pixels we slide over the input image by the kernel is called a stride.</a:t>
            </a:r>
          </a:p>
        </p:txBody>
      </p:sp>
      <p:pic>
        <p:nvPicPr>
          <p:cNvPr id="4098" name="Picture 2">
            <a:extLst>
              <a:ext uri="{FF2B5EF4-FFF2-40B4-BE49-F238E27FC236}">
                <a16:creationId xmlns:a16="http://schemas.microsoft.com/office/drawing/2014/main" id="{D6DEA605-63DB-2745-6635-9A5DA343A9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7015" y="2468741"/>
            <a:ext cx="6356195" cy="3657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615F898-DB5B-E73F-59CC-EDF8BBD71029}"/>
              </a:ext>
            </a:extLst>
          </p:cNvPr>
          <p:cNvPicPr>
            <a:picLocks noChangeAspect="1"/>
          </p:cNvPicPr>
          <p:nvPr/>
        </p:nvPicPr>
        <p:blipFill>
          <a:blip r:embed="rId3"/>
          <a:stretch>
            <a:fillRect/>
          </a:stretch>
        </p:blipFill>
        <p:spPr>
          <a:xfrm>
            <a:off x="11353800" y="136525"/>
            <a:ext cx="818253" cy="818253"/>
          </a:xfrm>
          <a:prstGeom prst="rect">
            <a:avLst/>
          </a:prstGeom>
        </p:spPr>
      </p:pic>
    </p:spTree>
    <p:extLst>
      <p:ext uri="{BB962C8B-B14F-4D97-AF65-F5344CB8AC3E}">
        <p14:creationId xmlns:p14="http://schemas.microsoft.com/office/powerpoint/2010/main" val="3725822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733EC46-F9AF-9A1F-2A27-0DB5E2E32D00}"/>
              </a:ext>
            </a:extLst>
          </p:cNvPr>
          <p:cNvSpPr>
            <a:spLocks noGrp="1"/>
          </p:cNvSpPr>
          <p:nvPr>
            <p:ph type="ftr" sz="quarter" idx="11"/>
          </p:nvPr>
        </p:nvSpPr>
        <p:spPr/>
        <p:txBody>
          <a:bodyPr/>
          <a:lstStyle/>
          <a:p>
            <a:r>
              <a:rPr lang="en-US"/>
              <a:t>Sankhyana Consultancy Services Pvt. Ltd.</a:t>
            </a:r>
          </a:p>
        </p:txBody>
      </p:sp>
      <p:sp>
        <p:nvSpPr>
          <p:cNvPr id="5" name="Slide Number Placeholder 4">
            <a:extLst>
              <a:ext uri="{FF2B5EF4-FFF2-40B4-BE49-F238E27FC236}">
                <a16:creationId xmlns:a16="http://schemas.microsoft.com/office/drawing/2014/main" id="{5FD5A5B4-6CE3-03CA-2700-877658323AAE}"/>
              </a:ext>
            </a:extLst>
          </p:cNvPr>
          <p:cNvSpPr>
            <a:spLocks noGrp="1"/>
          </p:cNvSpPr>
          <p:nvPr>
            <p:ph type="sldNum" sz="quarter" idx="12"/>
          </p:nvPr>
        </p:nvSpPr>
        <p:spPr/>
        <p:txBody>
          <a:bodyPr/>
          <a:lstStyle/>
          <a:p>
            <a:fld id="{C88A48CB-76FE-46E3-AE20-8913734CC5B2}" type="slidenum">
              <a:rPr lang="en-US" smtClean="0"/>
              <a:t>13</a:t>
            </a:fld>
            <a:endParaRPr lang="en-US"/>
          </a:p>
        </p:txBody>
      </p:sp>
      <p:sp>
        <p:nvSpPr>
          <p:cNvPr id="7" name="TextBox 6">
            <a:extLst>
              <a:ext uri="{FF2B5EF4-FFF2-40B4-BE49-F238E27FC236}">
                <a16:creationId xmlns:a16="http://schemas.microsoft.com/office/drawing/2014/main" id="{32A48180-4EC2-82F0-19EB-1FF021AA516F}"/>
              </a:ext>
            </a:extLst>
          </p:cNvPr>
          <p:cNvSpPr txBox="1"/>
          <p:nvPr/>
        </p:nvSpPr>
        <p:spPr>
          <a:xfrm>
            <a:off x="564994" y="821634"/>
            <a:ext cx="11083667" cy="4837043"/>
          </a:xfrm>
          <a:prstGeom prst="rect">
            <a:avLst/>
          </a:prstGeom>
          <a:noFill/>
        </p:spPr>
        <p:txBody>
          <a:bodyPr wrap="square">
            <a:spAutoFit/>
          </a:bodyPr>
          <a:lstStyle/>
          <a:p>
            <a:pPr marL="457200" indent="-457200" algn="l">
              <a:buFont typeface="Wingdings" panose="05000000000000000000" pitchFamily="2" charset="2"/>
              <a:buChar char="§"/>
            </a:pPr>
            <a:r>
              <a:rPr lang="en-US" sz="2800" b="0" i="0" dirty="0">
                <a:solidFill>
                  <a:srgbClr val="242424"/>
                </a:solidFill>
                <a:effectLst/>
                <a:latin typeface="Times New Roman" panose="02020603050405020304" pitchFamily="18" charset="0"/>
                <a:cs typeface="Times New Roman" panose="02020603050405020304" pitchFamily="18" charset="0"/>
              </a:rPr>
              <a:t>The convolution operation is the process of implying a combination of two functions that produce the third function as a result, employing filters across the entire input image allows the filter to discover that feature of the image. Which is also called a feature map.</a:t>
            </a:r>
          </a:p>
          <a:p>
            <a:pPr marL="457200" indent="-457200" algn="l">
              <a:buFont typeface="Wingdings" panose="05000000000000000000" pitchFamily="2" charset="2"/>
              <a:buChar char="§"/>
            </a:pPr>
            <a:r>
              <a:rPr lang="en-US" sz="2800" b="0" i="0" dirty="0">
                <a:effectLst/>
                <a:latin typeface="Times New Roman" panose="02020603050405020304" pitchFamily="18" charset="0"/>
                <a:cs typeface="Times New Roman" panose="02020603050405020304" pitchFamily="18" charset="0"/>
              </a:rPr>
              <a:t>Let’s understand through a simple analogy of a Jigsaw puzzle. A jigsaw puzzle is a perfect example of a convolutional operation.</a:t>
            </a:r>
          </a:p>
          <a:p>
            <a:pPr marL="457200" indent="-457200" algn="l">
              <a:buFont typeface="Wingdings" panose="05000000000000000000" pitchFamily="2" charset="2"/>
              <a:buChar char="§"/>
            </a:pPr>
            <a:r>
              <a:rPr lang="en-US" sz="2800" b="0" i="0" dirty="0">
                <a:effectLst/>
                <a:latin typeface="Times New Roman" panose="02020603050405020304" pitchFamily="18" charset="0"/>
                <a:cs typeface="Times New Roman" panose="02020603050405020304" pitchFamily="18" charset="0"/>
              </a:rPr>
              <a:t>In a jigsaw puzzle, each piece has a portion of an image that reveals something about the complete picture when assembled.</a:t>
            </a:r>
          </a:p>
          <a:p>
            <a:pPr marL="457200" indent="-457200" algn="l">
              <a:buFont typeface="Wingdings" panose="05000000000000000000" pitchFamily="2" charset="2"/>
              <a:buChar char="§"/>
            </a:pPr>
            <a:r>
              <a:rPr lang="en-US" sz="2800" b="0" i="0" dirty="0">
                <a:effectLst/>
                <a:latin typeface="Times New Roman" panose="02020603050405020304" pitchFamily="18" charset="0"/>
                <a:cs typeface="Times New Roman" panose="02020603050405020304" pitchFamily="18" charset="0"/>
              </a:rPr>
              <a:t>Like a jigsaw puzzle in convolutional networks, multiple filters are taken to slice through the image and map them one by one and learn different portions of an input image.</a:t>
            </a:r>
          </a:p>
        </p:txBody>
      </p:sp>
      <p:pic>
        <p:nvPicPr>
          <p:cNvPr id="8" name="Picture 7">
            <a:extLst>
              <a:ext uri="{FF2B5EF4-FFF2-40B4-BE49-F238E27FC236}">
                <a16:creationId xmlns:a16="http://schemas.microsoft.com/office/drawing/2014/main" id="{DAD9948E-8CF0-BB9A-6053-E5EAD054FF4E}"/>
              </a:ext>
            </a:extLst>
          </p:cNvPr>
          <p:cNvPicPr>
            <a:picLocks noChangeAspect="1"/>
          </p:cNvPicPr>
          <p:nvPr/>
        </p:nvPicPr>
        <p:blipFill>
          <a:blip r:embed="rId2"/>
          <a:stretch>
            <a:fillRect/>
          </a:stretch>
        </p:blipFill>
        <p:spPr>
          <a:xfrm>
            <a:off x="11373747" y="0"/>
            <a:ext cx="818253" cy="818253"/>
          </a:xfrm>
          <a:prstGeom prst="rect">
            <a:avLst/>
          </a:prstGeom>
        </p:spPr>
      </p:pic>
    </p:spTree>
    <p:extLst>
      <p:ext uri="{BB962C8B-B14F-4D97-AF65-F5344CB8AC3E}">
        <p14:creationId xmlns:p14="http://schemas.microsoft.com/office/powerpoint/2010/main" val="2057900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838CC1-7F30-14F2-0239-946C18490685}"/>
              </a:ext>
            </a:extLst>
          </p:cNvPr>
          <p:cNvSpPr>
            <a:spLocks noGrp="1"/>
          </p:cNvSpPr>
          <p:nvPr>
            <p:ph type="title"/>
          </p:nvPr>
        </p:nvSpPr>
        <p:spPr/>
        <p:txBody>
          <a:bodyPr/>
          <a:lstStyle/>
          <a:p>
            <a:r>
              <a:rPr lang="en-IN" b="1" i="0"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Edge Detection Example</a:t>
            </a:r>
            <a:br>
              <a:rPr lang="en-IN" b="1" i="0" dirty="0">
                <a:solidFill>
                  <a:srgbClr val="222222"/>
                </a:solidFill>
                <a:effectLst/>
                <a:latin typeface="Lato" panose="020F0502020204030203" pitchFamily="34" charset="0"/>
              </a:rPr>
            </a:br>
            <a:endParaRPr lang="en-IN" dirty="0"/>
          </a:p>
        </p:txBody>
      </p:sp>
      <p:sp>
        <p:nvSpPr>
          <p:cNvPr id="4" name="Footer Placeholder 3">
            <a:extLst>
              <a:ext uri="{FF2B5EF4-FFF2-40B4-BE49-F238E27FC236}">
                <a16:creationId xmlns:a16="http://schemas.microsoft.com/office/drawing/2014/main" id="{D3F265C2-8FD1-8BF5-4A13-AE11CD6AFFA2}"/>
              </a:ext>
            </a:extLst>
          </p:cNvPr>
          <p:cNvSpPr>
            <a:spLocks noGrp="1"/>
          </p:cNvSpPr>
          <p:nvPr>
            <p:ph type="ftr" sz="quarter" idx="11"/>
          </p:nvPr>
        </p:nvSpPr>
        <p:spPr/>
        <p:txBody>
          <a:bodyPr/>
          <a:lstStyle/>
          <a:p>
            <a:r>
              <a:rPr lang="en-US"/>
              <a:t>Sankhyana Consultancy Services Pvt. Ltd.</a:t>
            </a:r>
          </a:p>
        </p:txBody>
      </p:sp>
      <p:sp>
        <p:nvSpPr>
          <p:cNvPr id="5" name="Slide Number Placeholder 4">
            <a:extLst>
              <a:ext uri="{FF2B5EF4-FFF2-40B4-BE49-F238E27FC236}">
                <a16:creationId xmlns:a16="http://schemas.microsoft.com/office/drawing/2014/main" id="{2BB29137-A557-8228-4E6A-4BC6A965F299}"/>
              </a:ext>
            </a:extLst>
          </p:cNvPr>
          <p:cNvSpPr>
            <a:spLocks noGrp="1"/>
          </p:cNvSpPr>
          <p:nvPr>
            <p:ph type="sldNum" sz="quarter" idx="12"/>
          </p:nvPr>
        </p:nvSpPr>
        <p:spPr/>
        <p:txBody>
          <a:bodyPr/>
          <a:lstStyle/>
          <a:p>
            <a:fld id="{C88A48CB-76FE-46E3-AE20-8913734CC5B2}" type="slidenum">
              <a:rPr lang="en-US" smtClean="0"/>
              <a:t>14</a:t>
            </a:fld>
            <a:endParaRPr lang="en-US"/>
          </a:p>
        </p:txBody>
      </p:sp>
      <p:pic>
        <p:nvPicPr>
          <p:cNvPr id="7170" name="Picture 2">
            <a:extLst>
              <a:ext uri="{FF2B5EF4-FFF2-40B4-BE49-F238E27FC236}">
                <a16:creationId xmlns:a16="http://schemas.microsoft.com/office/drawing/2014/main" id="{4EE1C2A0-343D-89DB-9DE7-3A809B443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2966" y="2533736"/>
            <a:ext cx="5189034" cy="363959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C23C3CF-E795-53B9-0E9F-BD79B97813FB}"/>
              </a:ext>
            </a:extLst>
          </p:cNvPr>
          <p:cNvSpPr txBox="1"/>
          <p:nvPr/>
        </p:nvSpPr>
        <p:spPr>
          <a:xfrm>
            <a:off x="818253" y="1108303"/>
            <a:ext cx="6099716" cy="3046988"/>
          </a:xfrm>
          <a:prstGeom prst="rect">
            <a:avLst/>
          </a:prstGeom>
          <a:noFill/>
        </p:spPr>
        <p:txBody>
          <a:bodyPr wrap="square">
            <a:spAutoFit/>
          </a:bodyPr>
          <a:lstStyle/>
          <a:p>
            <a:pPr algn="just"/>
            <a:r>
              <a:rPr lang="en-US" sz="2400" b="0" i="0" dirty="0">
                <a:effectLst/>
                <a:latin typeface="Times New Roman" panose="02020603050405020304" pitchFamily="18" charset="0"/>
                <a:cs typeface="Times New Roman" panose="02020603050405020304" pitchFamily="18" charset="0"/>
              </a:rPr>
              <a:t>As you can see, there are many vertical and horizontal edges in the image. The first thing to do is to detect these edges:</a:t>
            </a:r>
          </a:p>
          <a:p>
            <a:pPr algn="just"/>
            <a:r>
              <a:rPr lang="en-US" sz="2400" b="0" i="0" dirty="0">
                <a:effectLst/>
                <a:latin typeface="Times New Roman" panose="02020603050405020304" pitchFamily="18" charset="0"/>
                <a:cs typeface="Times New Roman" panose="02020603050405020304" pitchFamily="18" charset="0"/>
              </a:rPr>
              <a:t>But how do we detect these edges? To illustrate this, let’s take a 6 X 6 grayscale image (i.e. only one channel):</a:t>
            </a:r>
          </a:p>
          <a:p>
            <a:br>
              <a:rPr lang="en-US" sz="2400" b="0" i="0" dirty="0">
                <a:solidFill>
                  <a:srgbClr val="FF0000"/>
                </a:solidFill>
                <a:effectLst/>
                <a:latin typeface="Times New Roman" panose="02020603050405020304" pitchFamily="18" charset="0"/>
                <a:cs typeface="Times New Roman" panose="02020603050405020304" pitchFamily="18" charset="0"/>
              </a:rPr>
            </a:br>
            <a:endParaRPr lang="en-IN" sz="2400" dirty="0">
              <a:solidFill>
                <a:srgbClr val="FF0000"/>
              </a:solidFill>
              <a:latin typeface="Times New Roman" panose="02020603050405020304" pitchFamily="18" charset="0"/>
              <a:cs typeface="Times New Roman" panose="02020603050405020304" pitchFamily="18" charset="0"/>
            </a:endParaRPr>
          </a:p>
        </p:txBody>
      </p:sp>
      <p:pic>
        <p:nvPicPr>
          <p:cNvPr id="7172" name="Picture 4">
            <a:extLst>
              <a:ext uri="{FF2B5EF4-FFF2-40B4-BE49-F238E27FC236}">
                <a16:creationId xmlns:a16="http://schemas.microsoft.com/office/drawing/2014/main" id="{B518A2A0-249D-6C9A-A46E-7BCC927774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344" y="3429000"/>
            <a:ext cx="3063798" cy="211972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54AA174-4768-2B4D-CC1A-A452D2B4F4E5}"/>
              </a:ext>
            </a:extLst>
          </p:cNvPr>
          <p:cNvPicPr>
            <a:picLocks noChangeAspect="1"/>
          </p:cNvPicPr>
          <p:nvPr/>
        </p:nvPicPr>
        <p:blipFill>
          <a:blip r:embed="rId4"/>
          <a:stretch>
            <a:fillRect/>
          </a:stretch>
        </p:blipFill>
        <p:spPr>
          <a:xfrm>
            <a:off x="11373747" y="0"/>
            <a:ext cx="818253" cy="818253"/>
          </a:xfrm>
          <a:prstGeom prst="rect">
            <a:avLst/>
          </a:prstGeom>
        </p:spPr>
      </p:pic>
    </p:spTree>
    <p:extLst>
      <p:ext uri="{BB962C8B-B14F-4D97-AF65-F5344CB8AC3E}">
        <p14:creationId xmlns:p14="http://schemas.microsoft.com/office/powerpoint/2010/main" val="1975871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8D0CE8E-D36E-5DAB-0853-D31074060B19}"/>
              </a:ext>
            </a:extLst>
          </p:cNvPr>
          <p:cNvSpPr>
            <a:spLocks noGrp="1"/>
          </p:cNvSpPr>
          <p:nvPr>
            <p:ph type="ftr" sz="quarter" idx="11"/>
          </p:nvPr>
        </p:nvSpPr>
        <p:spPr/>
        <p:txBody>
          <a:bodyPr/>
          <a:lstStyle/>
          <a:p>
            <a:r>
              <a:rPr lang="en-US"/>
              <a:t>Sankhyana Consultancy Services Pvt. Ltd.</a:t>
            </a:r>
          </a:p>
        </p:txBody>
      </p:sp>
      <p:sp>
        <p:nvSpPr>
          <p:cNvPr id="5" name="Slide Number Placeholder 4">
            <a:extLst>
              <a:ext uri="{FF2B5EF4-FFF2-40B4-BE49-F238E27FC236}">
                <a16:creationId xmlns:a16="http://schemas.microsoft.com/office/drawing/2014/main" id="{AE3EB0A2-8D61-9475-B471-655D75731D12}"/>
              </a:ext>
            </a:extLst>
          </p:cNvPr>
          <p:cNvSpPr>
            <a:spLocks noGrp="1"/>
          </p:cNvSpPr>
          <p:nvPr>
            <p:ph type="sldNum" sz="quarter" idx="12"/>
          </p:nvPr>
        </p:nvSpPr>
        <p:spPr/>
        <p:txBody>
          <a:bodyPr/>
          <a:lstStyle/>
          <a:p>
            <a:fld id="{C88A48CB-76FE-46E3-AE20-8913734CC5B2}" type="slidenum">
              <a:rPr lang="en-US" smtClean="0"/>
              <a:t>15</a:t>
            </a:fld>
            <a:endParaRPr lang="en-US"/>
          </a:p>
        </p:txBody>
      </p:sp>
      <p:sp>
        <p:nvSpPr>
          <p:cNvPr id="7" name="TextBox 6">
            <a:extLst>
              <a:ext uri="{FF2B5EF4-FFF2-40B4-BE49-F238E27FC236}">
                <a16:creationId xmlns:a16="http://schemas.microsoft.com/office/drawing/2014/main" id="{AD72D474-1508-BE84-0436-54027BC7C8B8}"/>
              </a:ext>
            </a:extLst>
          </p:cNvPr>
          <p:cNvSpPr txBox="1"/>
          <p:nvPr/>
        </p:nvSpPr>
        <p:spPr>
          <a:xfrm>
            <a:off x="513537" y="874682"/>
            <a:ext cx="9174724" cy="523220"/>
          </a:xfrm>
          <a:prstGeom prst="rect">
            <a:avLst/>
          </a:prstGeom>
          <a:noFill/>
        </p:spPr>
        <p:txBody>
          <a:bodyPr wrap="square">
            <a:spAutoFit/>
          </a:bodyPr>
          <a:lstStyle/>
          <a:p>
            <a:r>
              <a:rPr lang="en-US" sz="2800" b="0" i="0" dirty="0">
                <a:effectLst/>
                <a:latin typeface="Times New Roman" panose="02020603050405020304" pitchFamily="18" charset="0"/>
                <a:cs typeface="Times New Roman" panose="02020603050405020304" pitchFamily="18" charset="0"/>
              </a:rPr>
              <a:t>Next, we convolve this 6 X 6 matrix with a 3 X 3 filter:</a:t>
            </a:r>
            <a:endParaRPr lang="en-IN" sz="2800" dirty="0">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E8A66D18-114B-CA7D-9C8C-13DFFA29B4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697" y="1639884"/>
            <a:ext cx="5506845" cy="23185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B66CCC4-3E79-F591-B61A-8743E5971008}"/>
              </a:ext>
            </a:extLst>
          </p:cNvPr>
          <p:cNvSpPr txBox="1"/>
          <p:nvPr/>
        </p:nvSpPr>
        <p:spPr>
          <a:xfrm>
            <a:off x="513538" y="4387119"/>
            <a:ext cx="7789764" cy="1384995"/>
          </a:xfrm>
          <a:prstGeom prst="rect">
            <a:avLst/>
          </a:prstGeom>
          <a:noFill/>
        </p:spPr>
        <p:txBody>
          <a:bodyPr wrap="square">
            <a:spAutoFit/>
          </a:bodyPr>
          <a:lstStyle/>
          <a:p>
            <a:r>
              <a:rPr lang="en-US" sz="2800" b="0" i="0" dirty="0">
                <a:effectLst/>
                <a:latin typeface="Times New Roman" panose="02020603050405020304" pitchFamily="18" charset="0"/>
                <a:cs typeface="Times New Roman" panose="02020603050405020304" pitchFamily="18" charset="0"/>
              </a:rPr>
              <a:t>After the convolution, we will get a 4 X 4 image. The first element of the 4 X 4 matrix will be calculated as:</a:t>
            </a:r>
            <a:endParaRPr lang="en-IN" sz="2800" dirty="0">
              <a:latin typeface="Times New Roman" panose="02020603050405020304" pitchFamily="18" charset="0"/>
              <a:cs typeface="Times New Roman" panose="02020603050405020304" pitchFamily="18" charset="0"/>
            </a:endParaRPr>
          </a:p>
        </p:txBody>
      </p:sp>
      <p:pic>
        <p:nvPicPr>
          <p:cNvPr id="8196" name="Picture 4">
            <a:extLst>
              <a:ext uri="{FF2B5EF4-FFF2-40B4-BE49-F238E27FC236}">
                <a16:creationId xmlns:a16="http://schemas.microsoft.com/office/drawing/2014/main" id="{DDF82AE1-4092-2F07-AF05-947B433B0A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3301" y="3594489"/>
            <a:ext cx="3050499" cy="276186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69ADB350-1441-BFBB-7D18-FC323B5BDC5E}"/>
              </a:ext>
            </a:extLst>
          </p:cNvPr>
          <p:cNvPicPr>
            <a:picLocks noChangeAspect="1"/>
          </p:cNvPicPr>
          <p:nvPr/>
        </p:nvPicPr>
        <p:blipFill>
          <a:blip r:embed="rId4"/>
          <a:stretch>
            <a:fillRect/>
          </a:stretch>
        </p:blipFill>
        <p:spPr>
          <a:xfrm>
            <a:off x="11373747" y="0"/>
            <a:ext cx="818253" cy="818253"/>
          </a:xfrm>
          <a:prstGeom prst="rect">
            <a:avLst/>
          </a:prstGeom>
        </p:spPr>
      </p:pic>
    </p:spTree>
    <p:extLst>
      <p:ext uri="{BB962C8B-B14F-4D97-AF65-F5344CB8AC3E}">
        <p14:creationId xmlns:p14="http://schemas.microsoft.com/office/powerpoint/2010/main" val="1514558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51AEBC-264E-67AC-3A59-19FA9F8AD14F}"/>
              </a:ext>
            </a:extLst>
          </p:cNvPr>
          <p:cNvSpPr>
            <a:spLocks noGrp="1"/>
          </p:cNvSpPr>
          <p:nvPr>
            <p:ph type="ftr" sz="quarter" idx="11"/>
          </p:nvPr>
        </p:nvSpPr>
        <p:spPr/>
        <p:txBody>
          <a:bodyPr/>
          <a:lstStyle/>
          <a:p>
            <a:r>
              <a:rPr lang="en-US"/>
              <a:t>Sankhyana Consultancy Services Pvt. Ltd.</a:t>
            </a:r>
          </a:p>
        </p:txBody>
      </p:sp>
      <p:sp>
        <p:nvSpPr>
          <p:cNvPr id="3" name="Slide Number Placeholder 2">
            <a:extLst>
              <a:ext uri="{FF2B5EF4-FFF2-40B4-BE49-F238E27FC236}">
                <a16:creationId xmlns:a16="http://schemas.microsoft.com/office/drawing/2014/main" id="{3133715A-B3A7-4F18-78B6-14D6F676AC46}"/>
              </a:ext>
            </a:extLst>
          </p:cNvPr>
          <p:cNvSpPr>
            <a:spLocks noGrp="1"/>
          </p:cNvSpPr>
          <p:nvPr>
            <p:ph type="sldNum" sz="quarter" idx="12"/>
          </p:nvPr>
        </p:nvSpPr>
        <p:spPr/>
        <p:txBody>
          <a:bodyPr/>
          <a:lstStyle/>
          <a:p>
            <a:fld id="{C88A48CB-76FE-46E3-AE20-8913734CC5B2}" type="slidenum">
              <a:rPr lang="en-US" smtClean="0"/>
              <a:t>16</a:t>
            </a:fld>
            <a:endParaRPr lang="en-US"/>
          </a:p>
        </p:txBody>
      </p:sp>
      <p:sp>
        <p:nvSpPr>
          <p:cNvPr id="6" name="TextBox 5">
            <a:extLst>
              <a:ext uri="{FF2B5EF4-FFF2-40B4-BE49-F238E27FC236}">
                <a16:creationId xmlns:a16="http://schemas.microsoft.com/office/drawing/2014/main" id="{1AF5D0DD-6F1E-D14A-04F5-458F0C6130B9}"/>
              </a:ext>
            </a:extLst>
          </p:cNvPr>
          <p:cNvSpPr txBox="1"/>
          <p:nvPr/>
        </p:nvSpPr>
        <p:spPr>
          <a:xfrm>
            <a:off x="512956" y="624468"/>
            <a:ext cx="10840844" cy="2677656"/>
          </a:xfrm>
          <a:prstGeom prst="rect">
            <a:avLst/>
          </a:prstGeom>
          <a:noFill/>
        </p:spPr>
        <p:txBody>
          <a:bodyPr wrap="square">
            <a:spAutoFit/>
          </a:bodyPr>
          <a:lstStyle/>
          <a:p>
            <a:r>
              <a:rPr lang="en-US" sz="2800" b="0" i="0" dirty="0">
                <a:solidFill>
                  <a:srgbClr val="222222"/>
                </a:solidFill>
                <a:effectLst/>
                <a:latin typeface="Times New Roman" panose="02020603050405020304" pitchFamily="18" charset="0"/>
                <a:cs typeface="Times New Roman" panose="02020603050405020304" pitchFamily="18" charset="0"/>
              </a:rPr>
              <a:t>So, we take the first 3 X 3 matrix from the 6 X 6 image and multiply it with the filter. Now, the first element of the 4 X 4 output will be the sum of the element-wise product of these values, i.e. 3*1 + 0 + 1*-1 + 1*1 + 5*0 + 8*-1 + 2*1 + 7*0 + 2*-1 = -5. To calculate the second element of the 4 X 4 output, we will shift our filter one step towards the right and again get the sum of the element-wise product:</a:t>
            </a:r>
            <a:endParaRPr lang="en-IN" sz="2800" dirty="0">
              <a:latin typeface="Times New Roman" panose="02020603050405020304" pitchFamily="18" charset="0"/>
              <a:cs typeface="Times New Roman" panose="02020603050405020304" pitchFamily="18" charset="0"/>
            </a:endParaRPr>
          </a:p>
        </p:txBody>
      </p:sp>
      <p:pic>
        <p:nvPicPr>
          <p:cNvPr id="11273" name="Picture 9">
            <a:extLst>
              <a:ext uri="{FF2B5EF4-FFF2-40B4-BE49-F238E27FC236}">
                <a16:creationId xmlns:a16="http://schemas.microsoft.com/office/drawing/2014/main" id="{F364193E-E9F8-8B93-D14D-9093DC02DA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1" y="3563355"/>
            <a:ext cx="3923370" cy="276186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1E0A539-7FB5-A863-21BF-48B0A6A642DF}"/>
              </a:ext>
            </a:extLst>
          </p:cNvPr>
          <p:cNvPicPr>
            <a:picLocks noChangeAspect="1"/>
          </p:cNvPicPr>
          <p:nvPr/>
        </p:nvPicPr>
        <p:blipFill>
          <a:blip r:embed="rId3"/>
          <a:stretch>
            <a:fillRect/>
          </a:stretch>
        </p:blipFill>
        <p:spPr>
          <a:xfrm>
            <a:off x="11373747" y="0"/>
            <a:ext cx="818253" cy="818253"/>
          </a:xfrm>
          <a:prstGeom prst="rect">
            <a:avLst/>
          </a:prstGeom>
        </p:spPr>
      </p:pic>
    </p:spTree>
    <p:extLst>
      <p:ext uri="{BB962C8B-B14F-4D97-AF65-F5344CB8AC3E}">
        <p14:creationId xmlns:p14="http://schemas.microsoft.com/office/powerpoint/2010/main" val="839714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A11749-D426-E55A-F5D8-82A9B118DDE8}"/>
              </a:ext>
            </a:extLst>
          </p:cNvPr>
          <p:cNvSpPr>
            <a:spLocks noGrp="1"/>
          </p:cNvSpPr>
          <p:nvPr>
            <p:ph type="ftr" sz="quarter" idx="11"/>
          </p:nvPr>
        </p:nvSpPr>
        <p:spPr/>
        <p:txBody>
          <a:bodyPr/>
          <a:lstStyle/>
          <a:p>
            <a:r>
              <a:rPr lang="en-US"/>
              <a:t>Sankhyana Consultancy Services Pvt. Ltd.</a:t>
            </a:r>
          </a:p>
        </p:txBody>
      </p:sp>
      <p:sp>
        <p:nvSpPr>
          <p:cNvPr id="3" name="Slide Number Placeholder 2">
            <a:extLst>
              <a:ext uri="{FF2B5EF4-FFF2-40B4-BE49-F238E27FC236}">
                <a16:creationId xmlns:a16="http://schemas.microsoft.com/office/drawing/2014/main" id="{DC25349B-3A69-248D-A5FD-39E9A5C8587B}"/>
              </a:ext>
            </a:extLst>
          </p:cNvPr>
          <p:cNvSpPr>
            <a:spLocks noGrp="1"/>
          </p:cNvSpPr>
          <p:nvPr>
            <p:ph type="sldNum" sz="quarter" idx="12"/>
          </p:nvPr>
        </p:nvSpPr>
        <p:spPr/>
        <p:txBody>
          <a:bodyPr/>
          <a:lstStyle/>
          <a:p>
            <a:fld id="{C88A48CB-76FE-46E3-AE20-8913734CC5B2}" type="slidenum">
              <a:rPr lang="en-US" smtClean="0"/>
              <a:t>17</a:t>
            </a:fld>
            <a:endParaRPr lang="en-US"/>
          </a:p>
        </p:txBody>
      </p:sp>
      <p:sp>
        <p:nvSpPr>
          <p:cNvPr id="5" name="TextBox 4">
            <a:extLst>
              <a:ext uri="{FF2B5EF4-FFF2-40B4-BE49-F238E27FC236}">
                <a16:creationId xmlns:a16="http://schemas.microsoft.com/office/drawing/2014/main" id="{420E5A90-3114-7482-CFB6-14A5F9381C36}"/>
              </a:ext>
            </a:extLst>
          </p:cNvPr>
          <p:cNvSpPr txBox="1"/>
          <p:nvPr/>
        </p:nvSpPr>
        <p:spPr>
          <a:xfrm>
            <a:off x="423746" y="422596"/>
            <a:ext cx="10326030" cy="1077218"/>
          </a:xfrm>
          <a:prstGeom prst="rect">
            <a:avLst/>
          </a:prstGeom>
          <a:noFill/>
        </p:spPr>
        <p:txBody>
          <a:bodyPr wrap="square">
            <a:spAutoFit/>
          </a:bodyPr>
          <a:lstStyle/>
          <a:p>
            <a:r>
              <a:rPr lang="en-US" sz="3200" b="0" i="0" dirty="0">
                <a:effectLst/>
                <a:latin typeface="Times New Roman" panose="02020603050405020304" pitchFamily="18" charset="0"/>
                <a:cs typeface="Times New Roman" panose="02020603050405020304" pitchFamily="18" charset="0"/>
              </a:rPr>
              <a:t>Similarly, we will convolve over the entire image and get a 4 X 4 output:</a:t>
            </a:r>
            <a:endParaRPr lang="en-IN" sz="3200" dirty="0">
              <a:latin typeface="Times New Roman" panose="02020603050405020304" pitchFamily="18" charset="0"/>
              <a:cs typeface="Times New Roman" panose="02020603050405020304" pitchFamily="18" charset="0"/>
            </a:endParaRPr>
          </a:p>
        </p:txBody>
      </p:sp>
      <p:pic>
        <p:nvPicPr>
          <p:cNvPr id="12290" name="Picture 2">
            <a:extLst>
              <a:ext uri="{FF2B5EF4-FFF2-40B4-BE49-F238E27FC236}">
                <a16:creationId xmlns:a16="http://schemas.microsoft.com/office/drawing/2014/main" id="{0AE98C90-C3A8-F863-DC12-F1D3D0E4F9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400" y="1220622"/>
            <a:ext cx="2434828" cy="164515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638DE74-9F8A-2CD5-907D-F1B3F5E322DB}"/>
              </a:ext>
            </a:extLst>
          </p:cNvPr>
          <p:cNvSpPr txBox="1"/>
          <p:nvPr/>
        </p:nvSpPr>
        <p:spPr>
          <a:xfrm>
            <a:off x="211873" y="2574830"/>
            <a:ext cx="5193564" cy="1569660"/>
          </a:xfrm>
          <a:prstGeom prst="rect">
            <a:avLst/>
          </a:prstGeom>
          <a:noFill/>
        </p:spPr>
        <p:txBody>
          <a:bodyPr wrap="square">
            <a:spAutoFit/>
          </a:bodyPr>
          <a:lstStyle/>
          <a:p>
            <a:r>
              <a:rPr lang="en-US" sz="3200" b="0" i="0" dirty="0">
                <a:effectLst/>
                <a:latin typeface="Times New Roman" panose="02020603050405020304" pitchFamily="18" charset="0"/>
                <a:cs typeface="Times New Roman" panose="02020603050405020304" pitchFamily="18" charset="0"/>
              </a:rPr>
              <a:t>So, convolving a 6 X 6 input with a 3 X 3 filter gave us an output of 4 X 4. </a:t>
            </a:r>
            <a:endParaRPr lang="en-IN" sz="3200" dirty="0">
              <a:latin typeface="Times New Roman" panose="02020603050405020304" pitchFamily="18" charset="0"/>
              <a:cs typeface="Times New Roman" panose="02020603050405020304" pitchFamily="18" charset="0"/>
            </a:endParaRPr>
          </a:p>
        </p:txBody>
      </p:sp>
      <p:pic>
        <p:nvPicPr>
          <p:cNvPr id="12292" name="Picture 4">
            <a:extLst>
              <a:ext uri="{FF2B5EF4-FFF2-40B4-BE49-F238E27FC236}">
                <a16:creationId xmlns:a16="http://schemas.microsoft.com/office/drawing/2014/main" id="{05BC9225-8064-5E5D-ED50-90B7468237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5437" y="3207992"/>
            <a:ext cx="6410325" cy="34099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31FA06E-FB42-27A5-E547-D1E5D9086E70}"/>
              </a:ext>
            </a:extLst>
          </p:cNvPr>
          <p:cNvPicPr>
            <a:picLocks noChangeAspect="1"/>
          </p:cNvPicPr>
          <p:nvPr/>
        </p:nvPicPr>
        <p:blipFill>
          <a:blip r:embed="rId4"/>
          <a:stretch>
            <a:fillRect/>
          </a:stretch>
        </p:blipFill>
        <p:spPr>
          <a:xfrm>
            <a:off x="11373747" y="0"/>
            <a:ext cx="818253" cy="818253"/>
          </a:xfrm>
          <a:prstGeom prst="rect">
            <a:avLst/>
          </a:prstGeom>
        </p:spPr>
      </p:pic>
    </p:spTree>
    <p:extLst>
      <p:ext uri="{BB962C8B-B14F-4D97-AF65-F5344CB8AC3E}">
        <p14:creationId xmlns:p14="http://schemas.microsoft.com/office/powerpoint/2010/main" val="3050876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D8BBED-8492-8940-F12B-EB0FE43DAEDC}"/>
              </a:ext>
            </a:extLst>
          </p:cNvPr>
          <p:cNvSpPr>
            <a:spLocks noGrp="1"/>
          </p:cNvSpPr>
          <p:nvPr>
            <p:ph type="title"/>
          </p:nvPr>
        </p:nvSpPr>
        <p:spPr>
          <a:xfrm>
            <a:off x="513886" y="290414"/>
            <a:ext cx="10515600" cy="879674"/>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Padding:</a:t>
            </a:r>
          </a:p>
        </p:txBody>
      </p:sp>
      <p:sp>
        <p:nvSpPr>
          <p:cNvPr id="2" name="Footer Placeholder 1">
            <a:extLst>
              <a:ext uri="{FF2B5EF4-FFF2-40B4-BE49-F238E27FC236}">
                <a16:creationId xmlns:a16="http://schemas.microsoft.com/office/drawing/2014/main" id="{996DD06D-222D-FDE9-9B0D-265F2B3BB726}"/>
              </a:ext>
            </a:extLst>
          </p:cNvPr>
          <p:cNvSpPr>
            <a:spLocks noGrp="1"/>
          </p:cNvSpPr>
          <p:nvPr>
            <p:ph type="ftr" sz="quarter" idx="11"/>
          </p:nvPr>
        </p:nvSpPr>
        <p:spPr/>
        <p:txBody>
          <a:bodyPr/>
          <a:lstStyle/>
          <a:p>
            <a:r>
              <a:rPr lang="en-US"/>
              <a:t>Sankhyana Consultancy Services Pvt. Ltd.</a:t>
            </a:r>
          </a:p>
        </p:txBody>
      </p:sp>
      <p:sp>
        <p:nvSpPr>
          <p:cNvPr id="3" name="Slide Number Placeholder 2">
            <a:extLst>
              <a:ext uri="{FF2B5EF4-FFF2-40B4-BE49-F238E27FC236}">
                <a16:creationId xmlns:a16="http://schemas.microsoft.com/office/drawing/2014/main" id="{08385824-2D08-9A97-8C7D-A8CF537725C1}"/>
              </a:ext>
            </a:extLst>
          </p:cNvPr>
          <p:cNvSpPr>
            <a:spLocks noGrp="1"/>
          </p:cNvSpPr>
          <p:nvPr>
            <p:ph type="sldNum" sz="quarter" idx="12"/>
          </p:nvPr>
        </p:nvSpPr>
        <p:spPr/>
        <p:txBody>
          <a:bodyPr/>
          <a:lstStyle/>
          <a:p>
            <a:fld id="{C88A48CB-76FE-46E3-AE20-8913734CC5B2}" type="slidenum">
              <a:rPr lang="en-US" smtClean="0"/>
              <a:t>18</a:t>
            </a:fld>
            <a:endParaRPr lang="en-US"/>
          </a:p>
        </p:txBody>
      </p:sp>
      <p:sp>
        <p:nvSpPr>
          <p:cNvPr id="6" name="TextBox 5">
            <a:extLst>
              <a:ext uri="{FF2B5EF4-FFF2-40B4-BE49-F238E27FC236}">
                <a16:creationId xmlns:a16="http://schemas.microsoft.com/office/drawing/2014/main" id="{13B6A74D-9DCA-7FC2-251C-4D41ECC8BF9B}"/>
              </a:ext>
            </a:extLst>
          </p:cNvPr>
          <p:cNvSpPr txBox="1"/>
          <p:nvPr/>
        </p:nvSpPr>
        <p:spPr>
          <a:xfrm>
            <a:off x="513886" y="1244799"/>
            <a:ext cx="10839914" cy="1569660"/>
          </a:xfrm>
          <a:prstGeom prst="rect">
            <a:avLst/>
          </a:prstGeom>
          <a:noFill/>
        </p:spPr>
        <p:txBody>
          <a:bodyPr wrap="square">
            <a:spAutoFit/>
          </a:bodyPr>
          <a:lstStyle/>
          <a:p>
            <a:r>
              <a:rPr lang="en-US" sz="2400" b="0" i="0" dirty="0">
                <a:solidFill>
                  <a:srgbClr val="001D35"/>
                </a:solidFill>
                <a:effectLst/>
                <a:latin typeface="Times New Roman" panose="02020603050405020304" pitchFamily="18" charset="0"/>
                <a:cs typeface="Times New Roman" panose="02020603050405020304" pitchFamily="18" charset="0"/>
              </a:rPr>
              <a:t>In convolutional neural networks (CNNs), padding is the process of adding extra pixels to an image before applying convolution. Padding helps the network retain more spatial information. It also helps the kernel (feature extractor) to visit pixels of the image around the corners more times to extract important features for better learning</a:t>
            </a:r>
            <a:endParaRPr lang="en-IN"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A8C61CC-BB12-0A9C-DC36-2E2EFE7A6813}"/>
              </a:ext>
            </a:extLst>
          </p:cNvPr>
          <p:cNvPicPr>
            <a:picLocks noChangeAspect="1"/>
          </p:cNvPicPr>
          <p:nvPr/>
        </p:nvPicPr>
        <p:blipFill>
          <a:blip r:embed="rId2"/>
          <a:stretch>
            <a:fillRect/>
          </a:stretch>
        </p:blipFill>
        <p:spPr>
          <a:xfrm>
            <a:off x="2657475" y="2814459"/>
            <a:ext cx="6877050" cy="3438525"/>
          </a:xfrm>
          <a:prstGeom prst="rect">
            <a:avLst/>
          </a:prstGeom>
        </p:spPr>
      </p:pic>
      <p:pic>
        <p:nvPicPr>
          <p:cNvPr id="9" name="Picture 8">
            <a:extLst>
              <a:ext uri="{FF2B5EF4-FFF2-40B4-BE49-F238E27FC236}">
                <a16:creationId xmlns:a16="http://schemas.microsoft.com/office/drawing/2014/main" id="{1AF59F5E-293E-5EE1-BBCC-AC991763D7B3}"/>
              </a:ext>
            </a:extLst>
          </p:cNvPr>
          <p:cNvPicPr>
            <a:picLocks noChangeAspect="1"/>
          </p:cNvPicPr>
          <p:nvPr/>
        </p:nvPicPr>
        <p:blipFill>
          <a:blip r:embed="rId3"/>
          <a:stretch>
            <a:fillRect/>
          </a:stretch>
        </p:blipFill>
        <p:spPr>
          <a:xfrm>
            <a:off x="11373747" y="0"/>
            <a:ext cx="818253" cy="818253"/>
          </a:xfrm>
          <a:prstGeom prst="rect">
            <a:avLst/>
          </a:prstGeom>
        </p:spPr>
      </p:pic>
    </p:spTree>
    <p:extLst>
      <p:ext uri="{BB962C8B-B14F-4D97-AF65-F5344CB8AC3E}">
        <p14:creationId xmlns:p14="http://schemas.microsoft.com/office/powerpoint/2010/main" val="4069372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1D187DA-EF19-48E9-DDCA-D1812ABB1BC9}"/>
              </a:ext>
            </a:extLst>
          </p:cNvPr>
          <p:cNvSpPr>
            <a:spLocks noGrp="1"/>
          </p:cNvSpPr>
          <p:nvPr>
            <p:ph type="ftr" sz="quarter" idx="11"/>
          </p:nvPr>
        </p:nvSpPr>
        <p:spPr/>
        <p:txBody>
          <a:bodyPr/>
          <a:lstStyle/>
          <a:p>
            <a:r>
              <a:rPr lang="en-US"/>
              <a:t>Sankhyana Consultancy Services Pvt. Ltd.</a:t>
            </a:r>
          </a:p>
        </p:txBody>
      </p:sp>
      <p:sp>
        <p:nvSpPr>
          <p:cNvPr id="3" name="Slide Number Placeholder 2">
            <a:extLst>
              <a:ext uri="{FF2B5EF4-FFF2-40B4-BE49-F238E27FC236}">
                <a16:creationId xmlns:a16="http://schemas.microsoft.com/office/drawing/2014/main" id="{3A298AAF-2793-0925-BC5A-EE096D3B2993}"/>
              </a:ext>
            </a:extLst>
          </p:cNvPr>
          <p:cNvSpPr>
            <a:spLocks noGrp="1"/>
          </p:cNvSpPr>
          <p:nvPr>
            <p:ph type="sldNum" sz="quarter" idx="12"/>
          </p:nvPr>
        </p:nvSpPr>
        <p:spPr/>
        <p:txBody>
          <a:bodyPr/>
          <a:lstStyle/>
          <a:p>
            <a:fld id="{C88A48CB-76FE-46E3-AE20-8913734CC5B2}" type="slidenum">
              <a:rPr lang="en-US" smtClean="0"/>
              <a:t>19</a:t>
            </a:fld>
            <a:endParaRPr lang="en-US"/>
          </a:p>
        </p:txBody>
      </p:sp>
      <p:sp>
        <p:nvSpPr>
          <p:cNvPr id="5" name="TextBox 4">
            <a:extLst>
              <a:ext uri="{FF2B5EF4-FFF2-40B4-BE49-F238E27FC236}">
                <a16:creationId xmlns:a16="http://schemas.microsoft.com/office/drawing/2014/main" id="{5C6683A3-EDE7-418E-F893-334A4C747046}"/>
              </a:ext>
            </a:extLst>
          </p:cNvPr>
          <p:cNvSpPr txBox="1"/>
          <p:nvPr/>
        </p:nvSpPr>
        <p:spPr>
          <a:xfrm>
            <a:off x="297042" y="142875"/>
            <a:ext cx="6400800" cy="707886"/>
          </a:xfrm>
          <a:prstGeom prst="rect">
            <a:avLst/>
          </a:prstGeom>
          <a:noFill/>
        </p:spPr>
        <p:txBody>
          <a:bodyPr wrap="square">
            <a:spAutoFit/>
          </a:bodyPr>
          <a:lstStyle/>
          <a:p>
            <a:pPr algn="l"/>
            <a:r>
              <a:rPr lang="en-IN" sz="4000" b="1" i="0" dirty="0">
                <a:solidFill>
                  <a:srgbClr val="24242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Pooling Layer</a:t>
            </a:r>
          </a:p>
        </p:txBody>
      </p:sp>
      <p:sp>
        <p:nvSpPr>
          <p:cNvPr id="7" name="TextBox 6">
            <a:extLst>
              <a:ext uri="{FF2B5EF4-FFF2-40B4-BE49-F238E27FC236}">
                <a16:creationId xmlns:a16="http://schemas.microsoft.com/office/drawing/2014/main" id="{773B9E20-CA09-A69D-C779-859A82D3005A}"/>
              </a:ext>
            </a:extLst>
          </p:cNvPr>
          <p:cNvSpPr txBox="1"/>
          <p:nvPr/>
        </p:nvSpPr>
        <p:spPr>
          <a:xfrm>
            <a:off x="297042" y="1016496"/>
            <a:ext cx="10930054" cy="2246769"/>
          </a:xfrm>
          <a:prstGeom prst="rect">
            <a:avLst/>
          </a:prstGeom>
          <a:noFill/>
        </p:spPr>
        <p:txBody>
          <a:bodyPr wrap="square">
            <a:spAutoFit/>
          </a:bodyPr>
          <a:lstStyle/>
          <a:p>
            <a:r>
              <a:rPr lang="en-US" sz="2000" b="0" i="0" dirty="0">
                <a:solidFill>
                  <a:srgbClr val="242424"/>
                </a:solidFill>
                <a:effectLst/>
                <a:latin typeface="Times New Roman" panose="02020603050405020304" pitchFamily="18" charset="0"/>
                <a:cs typeface="Times New Roman" panose="02020603050405020304" pitchFamily="18" charset="0"/>
              </a:rPr>
              <a:t>The pooling layer replaces the output of the network at certain locations by deriving a summary statistic of the nearby outputs. This helps in reducing the spatial size of the representation, which decreases the required amount of computation and weights. The pooling operation is processed on every slice of the representation individually.</a:t>
            </a:r>
          </a:p>
          <a:p>
            <a:r>
              <a:rPr lang="en-US" sz="2000" dirty="0">
                <a:latin typeface="Times New Roman" panose="02020603050405020304" pitchFamily="18" charset="0"/>
                <a:cs typeface="Times New Roman" panose="02020603050405020304" pitchFamily="18" charset="0"/>
              </a:rPr>
              <a:t>There are several pooling functions such as the average of the rectangular neighborhood, L2 norm of the rectangular neighborhood, and a weighted average based on the distance from the central pixel. However, the most popular process is max pooling, which reports the maximum output from the neighborhood</a:t>
            </a:r>
            <a:endParaRPr lang="en-IN" sz="2000" dirty="0">
              <a:latin typeface="Times New Roman" panose="02020603050405020304" pitchFamily="18" charset="0"/>
              <a:cs typeface="Times New Roman" panose="02020603050405020304" pitchFamily="18" charset="0"/>
            </a:endParaRPr>
          </a:p>
        </p:txBody>
      </p:sp>
      <p:pic>
        <p:nvPicPr>
          <p:cNvPr id="17410" name="Picture 2">
            <a:extLst>
              <a:ext uri="{FF2B5EF4-FFF2-40B4-BE49-F238E27FC236}">
                <a16:creationId xmlns:a16="http://schemas.microsoft.com/office/drawing/2014/main" id="{084BE321-3E48-7E91-87D0-EF201F466C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1041" y="3252787"/>
            <a:ext cx="6667500" cy="32861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2C632C7-20E2-E833-D2A1-96A4E26AB6D1}"/>
              </a:ext>
            </a:extLst>
          </p:cNvPr>
          <p:cNvPicPr>
            <a:picLocks noChangeAspect="1"/>
          </p:cNvPicPr>
          <p:nvPr/>
        </p:nvPicPr>
        <p:blipFill>
          <a:blip r:embed="rId3"/>
          <a:stretch>
            <a:fillRect/>
          </a:stretch>
        </p:blipFill>
        <p:spPr>
          <a:xfrm>
            <a:off x="11373747" y="0"/>
            <a:ext cx="818253" cy="818253"/>
          </a:xfrm>
          <a:prstGeom prst="rect">
            <a:avLst/>
          </a:prstGeom>
        </p:spPr>
      </p:pic>
    </p:spTree>
    <p:extLst>
      <p:ext uri="{BB962C8B-B14F-4D97-AF65-F5344CB8AC3E}">
        <p14:creationId xmlns:p14="http://schemas.microsoft.com/office/powerpoint/2010/main" val="3889910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EFD9E11-FE72-5893-D9A0-F5998A1F144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Introducing CNN</a:t>
            </a:r>
          </a:p>
        </p:txBody>
      </p:sp>
      <p:sp>
        <p:nvSpPr>
          <p:cNvPr id="5" name="Footer Placeholder 4">
            <a:extLst>
              <a:ext uri="{FF2B5EF4-FFF2-40B4-BE49-F238E27FC236}">
                <a16:creationId xmlns:a16="http://schemas.microsoft.com/office/drawing/2014/main" id="{7DE84080-A2C8-DD2E-EFBB-85C8C8E82384}"/>
              </a:ext>
            </a:extLst>
          </p:cNvPr>
          <p:cNvSpPr>
            <a:spLocks noGrp="1"/>
          </p:cNvSpPr>
          <p:nvPr>
            <p:ph type="ftr" sz="quarter" idx="11"/>
          </p:nvPr>
        </p:nvSpPr>
        <p:spPr/>
        <p:txBody>
          <a:bodyPr/>
          <a:lstStyle/>
          <a:p>
            <a:r>
              <a:rPr lang="en-US"/>
              <a:t>Sankhyana Consultancy Services Pvt. Ltd.</a:t>
            </a:r>
          </a:p>
        </p:txBody>
      </p:sp>
      <p:sp>
        <p:nvSpPr>
          <p:cNvPr id="6" name="Slide Number Placeholder 5">
            <a:extLst>
              <a:ext uri="{FF2B5EF4-FFF2-40B4-BE49-F238E27FC236}">
                <a16:creationId xmlns:a16="http://schemas.microsoft.com/office/drawing/2014/main" id="{F8E2F142-915C-97CB-5CCF-5304039A0DA7}"/>
              </a:ext>
            </a:extLst>
          </p:cNvPr>
          <p:cNvSpPr>
            <a:spLocks noGrp="1"/>
          </p:cNvSpPr>
          <p:nvPr>
            <p:ph type="sldNum" sz="quarter" idx="12"/>
          </p:nvPr>
        </p:nvSpPr>
        <p:spPr/>
        <p:txBody>
          <a:bodyPr/>
          <a:lstStyle/>
          <a:p>
            <a:fld id="{C88A48CB-76FE-46E3-AE20-8913734CC5B2}" type="slidenum">
              <a:rPr lang="en-US" smtClean="0"/>
              <a:t>2</a:t>
            </a:fld>
            <a:endParaRPr lang="en-US"/>
          </a:p>
        </p:txBody>
      </p:sp>
      <p:sp>
        <p:nvSpPr>
          <p:cNvPr id="9" name="TextBox 8">
            <a:extLst>
              <a:ext uri="{FF2B5EF4-FFF2-40B4-BE49-F238E27FC236}">
                <a16:creationId xmlns:a16="http://schemas.microsoft.com/office/drawing/2014/main" id="{1F86795B-D8F7-976F-49C7-20368592F075}"/>
              </a:ext>
            </a:extLst>
          </p:cNvPr>
          <p:cNvSpPr txBox="1"/>
          <p:nvPr/>
        </p:nvSpPr>
        <p:spPr>
          <a:xfrm>
            <a:off x="641075" y="1992193"/>
            <a:ext cx="6092686" cy="3785652"/>
          </a:xfrm>
          <a:prstGeom prst="rect">
            <a:avLst/>
          </a:prstGeom>
          <a:noFill/>
        </p:spPr>
        <p:txBody>
          <a:bodyPr wrap="square">
            <a:spAutoFit/>
          </a:bodyPr>
          <a:lstStyle/>
          <a:p>
            <a:pPr marL="285750" indent="-285750">
              <a:buFont typeface="Wingdings" panose="05000000000000000000" pitchFamily="2" charset="2"/>
              <a:buChar char="§"/>
            </a:pPr>
            <a:r>
              <a:rPr lang="en-US" sz="2400" b="0" i="0" dirty="0">
                <a:solidFill>
                  <a:srgbClr val="374151"/>
                </a:solidFill>
                <a:effectLst/>
                <a:latin typeface="Times New Roman" panose="02020603050405020304" pitchFamily="18" charset="0"/>
                <a:cs typeface="Times New Roman" panose="02020603050405020304" pitchFamily="18" charset="0"/>
              </a:rPr>
              <a:t>Convolutional Neural Networks (CNNs) are a class of deep neural networks specifically designed for processing structured grid data, such as images and video.</a:t>
            </a:r>
          </a:p>
          <a:p>
            <a:pPr marL="285750" indent="-285750">
              <a:buFont typeface="Wingdings" panose="05000000000000000000" pitchFamily="2" charset="2"/>
              <a:buChar char="§"/>
            </a:pPr>
            <a:r>
              <a:rPr lang="en-US" sz="2400" b="0" i="0" dirty="0">
                <a:solidFill>
                  <a:srgbClr val="374151"/>
                </a:solidFill>
                <a:effectLst/>
                <a:latin typeface="Times New Roman" panose="02020603050405020304" pitchFamily="18" charset="0"/>
                <a:cs typeface="Times New Roman" panose="02020603050405020304" pitchFamily="18" charset="0"/>
              </a:rPr>
              <a:t> CNNs have revolutionized computer vision tasks by efficiently capturing spatial hierarchies and local patterns in data.</a:t>
            </a:r>
          </a:p>
          <a:p>
            <a:pPr marL="285750" indent="-285750">
              <a:buFont typeface="Wingdings" panose="05000000000000000000" pitchFamily="2" charset="2"/>
              <a:buChar char="§"/>
            </a:pPr>
            <a:r>
              <a:rPr lang="en-US" sz="2400" b="0" i="0" dirty="0">
                <a:solidFill>
                  <a:srgbClr val="374151"/>
                </a:solidFill>
                <a:effectLst/>
                <a:latin typeface="Times New Roman" panose="02020603050405020304" pitchFamily="18" charset="0"/>
                <a:cs typeface="Times New Roman" panose="02020603050405020304" pitchFamily="18" charset="0"/>
              </a:rPr>
              <a:t> They are widely used for image classification, object detection, facial recognition, and various other visual task.</a:t>
            </a:r>
            <a:r>
              <a:rPr lang="en-US" sz="2400" dirty="0">
                <a:solidFill>
                  <a:srgbClr val="374151"/>
                </a:solidFill>
                <a:latin typeface="Times New Roman" panose="02020603050405020304" pitchFamily="18" charset="0"/>
                <a:cs typeface="Times New Roman" panose="02020603050405020304" pitchFamily="18" charset="0"/>
              </a:rPr>
              <a:t> </a:t>
            </a:r>
            <a:r>
              <a:rPr lang="en-US" dirty="0">
                <a:solidFill>
                  <a:srgbClr val="374151"/>
                </a:solidFill>
                <a:latin typeface="Söhne"/>
              </a:rPr>
              <a:t>s</a:t>
            </a:r>
            <a:endParaRPr lang="en-IN" dirty="0"/>
          </a:p>
        </p:txBody>
      </p:sp>
      <p:pic>
        <p:nvPicPr>
          <p:cNvPr id="1026" name="Picture 2" descr="Convolutional Neural Networks tutorial - Learn how machines interpret  images - DataFlair">
            <a:extLst>
              <a:ext uri="{FF2B5EF4-FFF2-40B4-BE49-F238E27FC236}">
                <a16:creationId xmlns:a16="http://schemas.microsoft.com/office/drawing/2014/main" id="{FE0D66C9-1F3A-3503-FB8C-14E130D10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0871" y="2496467"/>
            <a:ext cx="4754805" cy="250010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B526FDB-F1EF-D947-D312-820EA9E9E25F}"/>
              </a:ext>
            </a:extLst>
          </p:cNvPr>
          <p:cNvPicPr>
            <a:picLocks noChangeAspect="1"/>
          </p:cNvPicPr>
          <p:nvPr/>
        </p:nvPicPr>
        <p:blipFill>
          <a:blip r:embed="rId3"/>
          <a:stretch>
            <a:fillRect/>
          </a:stretch>
        </p:blipFill>
        <p:spPr>
          <a:xfrm>
            <a:off x="11373747" y="0"/>
            <a:ext cx="818253" cy="818253"/>
          </a:xfrm>
          <a:prstGeom prst="rect">
            <a:avLst/>
          </a:prstGeom>
        </p:spPr>
      </p:pic>
    </p:spTree>
    <p:extLst>
      <p:ext uri="{BB962C8B-B14F-4D97-AF65-F5344CB8AC3E}">
        <p14:creationId xmlns:p14="http://schemas.microsoft.com/office/powerpoint/2010/main" val="1207731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5183AB-09AE-86E8-14B7-9881DD63ECBC}"/>
              </a:ext>
            </a:extLst>
          </p:cNvPr>
          <p:cNvSpPr>
            <a:spLocks noGrp="1"/>
          </p:cNvSpPr>
          <p:nvPr>
            <p:ph type="ftr" sz="quarter" idx="11"/>
          </p:nvPr>
        </p:nvSpPr>
        <p:spPr/>
        <p:txBody>
          <a:bodyPr/>
          <a:lstStyle/>
          <a:p>
            <a:r>
              <a:rPr lang="en-US"/>
              <a:t>Sankhyana Consultancy Services Pvt. Ltd.</a:t>
            </a:r>
          </a:p>
        </p:txBody>
      </p:sp>
      <p:sp>
        <p:nvSpPr>
          <p:cNvPr id="3" name="Slide Number Placeholder 2">
            <a:extLst>
              <a:ext uri="{FF2B5EF4-FFF2-40B4-BE49-F238E27FC236}">
                <a16:creationId xmlns:a16="http://schemas.microsoft.com/office/drawing/2014/main" id="{C41FC0D9-C949-13C5-B125-9E0EB624654F}"/>
              </a:ext>
            </a:extLst>
          </p:cNvPr>
          <p:cNvSpPr>
            <a:spLocks noGrp="1"/>
          </p:cNvSpPr>
          <p:nvPr>
            <p:ph type="sldNum" sz="quarter" idx="12"/>
          </p:nvPr>
        </p:nvSpPr>
        <p:spPr/>
        <p:txBody>
          <a:bodyPr/>
          <a:lstStyle/>
          <a:p>
            <a:fld id="{C88A48CB-76FE-46E3-AE20-8913734CC5B2}" type="slidenum">
              <a:rPr lang="en-US" smtClean="0"/>
              <a:t>20</a:t>
            </a:fld>
            <a:endParaRPr lang="en-US"/>
          </a:p>
        </p:txBody>
      </p:sp>
      <p:sp>
        <p:nvSpPr>
          <p:cNvPr id="5" name="TextBox 4">
            <a:extLst>
              <a:ext uri="{FF2B5EF4-FFF2-40B4-BE49-F238E27FC236}">
                <a16:creationId xmlns:a16="http://schemas.microsoft.com/office/drawing/2014/main" id="{1B453DEC-9989-728B-5DBC-9A445264BEA1}"/>
              </a:ext>
            </a:extLst>
          </p:cNvPr>
          <p:cNvSpPr txBox="1"/>
          <p:nvPr/>
        </p:nvSpPr>
        <p:spPr>
          <a:xfrm>
            <a:off x="618893" y="372894"/>
            <a:ext cx="6099716" cy="646331"/>
          </a:xfrm>
          <a:prstGeom prst="rect">
            <a:avLst/>
          </a:prstGeom>
          <a:noFill/>
        </p:spPr>
        <p:txBody>
          <a:bodyPr wrap="square">
            <a:spAutoFit/>
          </a:bodyPr>
          <a:lstStyle/>
          <a:p>
            <a:pPr algn="l"/>
            <a:r>
              <a:rPr lang="en-IN" sz="3600" b="1" i="0" dirty="0">
                <a:solidFill>
                  <a:srgbClr val="231F2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Fully Connected Layer</a:t>
            </a:r>
          </a:p>
        </p:txBody>
      </p:sp>
      <p:sp>
        <p:nvSpPr>
          <p:cNvPr id="7" name="TextBox 6">
            <a:extLst>
              <a:ext uri="{FF2B5EF4-FFF2-40B4-BE49-F238E27FC236}">
                <a16:creationId xmlns:a16="http://schemas.microsoft.com/office/drawing/2014/main" id="{B6336E4C-27A7-111E-44E9-BFC4E98BC12E}"/>
              </a:ext>
            </a:extLst>
          </p:cNvPr>
          <p:cNvSpPr txBox="1"/>
          <p:nvPr/>
        </p:nvSpPr>
        <p:spPr>
          <a:xfrm>
            <a:off x="417241" y="1487185"/>
            <a:ext cx="11357517" cy="4401205"/>
          </a:xfrm>
          <a:prstGeom prst="rect">
            <a:avLst/>
          </a:prstGeom>
          <a:noFill/>
        </p:spPr>
        <p:txBody>
          <a:bodyPr wrap="square">
            <a:spAutoFit/>
          </a:bodyPr>
          <a:lstStyle/>
          <a:p>
            <a:pPr algn="l"/>
            <a:r>
              <a:rPr lang="en-US" sz="2800" b="0" i="0" dirty="0">
                <a:solidFill>
                  <a:srgbClr val="231F20"/>
                </a:solidFill>
                <a:effectLst/>
                <a:latin typeface="Times New Roman" panose="02020603050405020304" pitchFamily="18" charset="0"/>
                <a:cs typeface="Times New Roman" panose="02020603050405020304" pitchFamily="18" charset="0"/>
              </a:rPr>
              <a:t>The Fully Connected (FC) layer consists of the weights and biases along with the neurons and is used to connect the neurons between two different layers. These layers are usually placed before the output layer and form the last few layers of a CNN Architecture.</a:t>
            </a:r>
          </a:p>
          <a:p>
            <a:pPr algn="l"/>
            <a:r>
              <a:rPr lang="en-US" sz="2800" b="0" i="0" dirty="0">
                <a:solidFill>
                  <a:srgbClr val="231F20"/>
                </a:solidFill>
                <a:effectLst/>
                <a:latin typeface="Times New Roman" panose="02020603050405020304" pitchFamily="18" charset="0"/>
                <a:cs typeface="Times New Roman" panose="02020603050405020304" pitchFamily="18" charset="0"/>
              </a:rPr>
              <a:t>In this, the input image from the previous layers are flattened and fed to the FC layer. The flattened vector then undergoes few more FC layers where the mathematical functions operations usually take place. In this stage, the classification process begins to take place. The reason two layers are connected is that two fully connected layers will perform better than a single connected layer. These layers in CNN reduce the human supervision</a:t>
            </a:r>
          </a:p>
        </p:txBody>
      </p:sp>
      <p:pic>
        <p:nvPicPr>
          <p:cNvPr id="8" name="Picture 7">
            <a:extLst>
              <a:ext uri="{FF2B5EF4-FFF2-40B4-BE49-F238E27FC236}">
                <a16:creationId xmlns:a16="http://schemas.microsoft.com/office/drawing/2014/main" id="{A308276A-75AB-7655-BBE4-7DA3374EEAC4}"/>
              </a:ext>
            </a:extLst>
          </p:cNvPr>
          <p:cNvPicPr>
            <a:picLocks noChangeAspect="1"/>
          </p:cNvPicPr>
          <p:nvPr/>
        </p:nvPicPr>
        <p:blipFill>
          <a:blip r:embed="rId2"/>
          <a:stretch>
            <a:fillRect/>
          </a:stretch>
        </p:blipFill>
        <p:spPr>
          <a:xfrm>
            <a:off x="11373747" y="0"/>
            <a:ext cx="818253" cy="818253"/>
          </a:xfrm>
          <a:prstGeom prst="rect">
            <a:avLst/>
          </a:prstGeom>
        </p:spPr>
      </p:pic>
    </p:spTree>
    <p:extLst>
      <p:ext uri="{BB962C8B-B14F-4D97-AF65-F5344CB8AC3E}">
        <p14:creationId xmlns:p14="http://schemas.microsoft.com/office/powerpoint/2010/main" val="3892036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583A0A-FA9A-26EB-F8A3-7F2F41D32ADB}"/>
              </a:ext>
            </a:extLst>
          </p:cNvPr>
          <p:cNvSpPr>
            <a:spLocks noGrp="1"/>
          </p:cNvSpPr>
          <p:nvPr>
            <p:ph type="title"/>
          </p:nvPr>
        </p:nvSpPr>
        <p:spPr>
          <a:xfrm>
            <a:off x="520390" y="210285"/>
            <a:ext cx="10515600" cy="1039929"/>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Activation Functions:</a:t>
            </a:r>
          </a:p>
        </p:txBody>
      </p:sp>
      <p:sp>
        <p:nvSpPr>
          <p:cNvPr id="2" name="Footer Placeholder 1">
            <a:extLst>
              <a:ext uri="{FF2B5EF4-FFF2-40B4-BE49-F238E27FC236}">
                <a16:creationId xmlns:a16="http://schemas.microsoft.com/office/drawing/2014/main" id="{A8705C1A-747F-771E-2DFE-9F516AEF96F2}"/>
              </a:ext>
            </a:extLst>
          </p:cNvPr>
          <p:cNvSpPr>
            <a:spLocks noGrp="1"/>
          </p:cNvSpPr>
          <p:nvPr>
            <p:ph type="ftr" sz="quarter" idx="11"/>
          </p:nvPr>
        </p:nvSpPr>
        <p:spPr/>
        <p:txBody>
          <a:bodyPr/>
          <a:lstStyle/>
          <a:p>
            <a:r>
              <a:rPr lang="en-US"/>
              <a:t>Sankhyana Consultancy Services Pvt. Ltd.</a:t>
            </a:r>
          </a:p>
        </p:txBody>
      </p:sp>
      <p:sp>
        <p:nvSpPr>
          <p:cNvPr id="3" name="Slide Number Placeholder 2">
            <a:extLst>
              <a:ext uri="{FF2B5EF4-FFF2-40B4-BE49-F238E27FC236}">
                <a16:creationId xmlns:a16="http://schemas.microsoft.com/office/drawing/2014/main" id="{7944F872-56FF-D691-EE2A-879C7B253C6D}"/>
              </a:ext>
            </a:extLst>
          </p:cNvPr>
          <p:cNvSpPr>
            <a:spLocks noGrp="1"/>
          </p:cNvSpPr>
          <p:nvPr>
            <p:ph type="sldNum" sz="quarter" idx="12"/>
          </p:nvPr>
        </p:nvSpPr>
        <p:spPr/>
        <p:txBody>
          <a:bodyPr/>
          <a:lstStyle/>
          <a:p>
            <a:fld id="{C88A48CB-76FE-46E3-AE20-8913734CC5B2}" type="slidenum">
              <a:rPr lang="en-US" smtClean="0"/>
              <a:t>21</a:t>
            </a:fld>
            <a:endParaRPr lang="en-US"/>
          </a:p>
        </p:txBody>
      </p:sp>
      <p:sp>
        <p:nvSpPr>
          <p:cNvPr id="6" name="TextBox 5">
            <a:extLst>
              <a:ext uri="{FF2B5EF4-FFF2-40B4-BE49-F238E27FC236}">
                <a16:creationId xmlns:a16="http://schemas.microsoft.com/office/drawing/2014/main" id="{F34CA6AE-3F72-1393-83C4-44110DC2833D}"/>
              </a:ext>
            </a:extLst>
          </p:cNvPr>
          <p:cNvSpPr txBox="1"/>
          <p:nvPr/>
        </p:nvSpPr>
        <p:spPr>
          <a:xfrm>
            <a:off x="356839" y="1250214"/>
            <a:ext cx="11314771" cy="5417819"/>
          </a:xfrm>
          <a:prstGeom prst="rect">
            <a:avLst/>
          </a:prstGeom>
          <a:noFill/>
        </p:spPr>
        <p:txBody>
          <a:bodyPr wrap="square">
            <a:spAutoFit/>
          </a:bodyPr>
          <a:lstStyle/>
          <a:p>
            <a:pPr marL="342900" indent="-342900" algn="l">
              <a:buFont typeface="Wingdings" panose="05000000000000000000" pitchFamily="2" charset="2"/>
              <a:buChar char="§"/>
            </a:pPr>
            <a:r>
              <a:rPr lang="en-US" sz="2400" b="0" i="0" dirty="0">
                <a:solidFill>
                  <a:srgbClr val="231F20"/>
                </a:solidFill>
                <a:effectLst/>
                <a:latin typeface="Times New Roman" panose="02020603050405020304" pitchFamily="18" charset="0"/>
                <a:cs typeface="Times New Roman" panose="02020603050405020304" pitchFamily="18" charset="0"/>
              </a:rPr>
              <a:t>Finally, one of the most important parameters of the CNN model is the activation function. </a:t>
            </a:r>
          </a:p>
          <a:p>
            <a:pPr marL="342900" indent="-342900" algn="l">
              <a:buFont typeface="Wingdings" panose="05000000000000000000" pitchFamily="2" charset="2"/>
              <a:buChar char="§"/>
            </a:pPr>
            <a:r>
              <a:rPr lang="en-US" sz="2400" b="0" i="0" dirty="0">
                <a:solidFill>
                  <a:srgbClr val="231F20"/>
                </a:solidFill>
                <a:effectLst/>
                <a:latin typeface="Times New Roman" panose="02020603050405020304" pitchFamily="18" charset="0"/>
                <a:cs typeface="Times New Roman" panose="02020603050405020304" pitchFamily="18" charset="0"/>
              </a:rPr>
              <a:t>They are used to learn and approximate any kind of continuous and complex relationship between variables of the network. In simple words, it decides which information of the model should fire in the forward direction and which ones should not at the end of the network.</a:t>
            </a:r>
          </a:p>
          <a:p>
            <a:pPr marL="342900" indent="-342900" algn="l">
              <a:buFont typeface="Wingdings" panose="05000000000000000000" pitchFamily="2" charset="2"/>
              <a:buChar char="§"/>
            </a:pPr>
            <a:r>
              <a:rPr lang="en-US" sz="2400" b="0" i="0" dirty="0">
                <a:solidFill>
                  <a:srgbClr val="231F20"/>
                </a:solidFill>
                <a:effectLst/>
                <a:latin typeface="Times New Roman" panose="02020603050405020304" pitchFamily="18" charset="0"/>
                <a:cs typeface="Times New Roman" panose="02020603050405020304" pitchFamily="18" charset="0"/>
              </a:rPr>
              <a:t>It adds non-linearity to the network. There are several commonly used activation functions such as the ReLU, SoftMax, tanH and the Sigmoid functions. Each of these functions have a specific usage. </a:t>
            </a:r>
          </a:p>
          <a:p>
            <a:pPr marL="342900" indent="-342900" algn="l">
              <a:buFont typeface="Wingdings" panose="05000000000000000000" pitchFamily="2" charset="2"/>
              <a:buChar char="§"/>
            </a:pPr>
            <a:r>
              <a:rPr lang="en-US" sz="2400" b="0" i="0" dirty="0">
                <a:solidFill>
                  <a:srgbClr val="231F20"/>
                </a:solidFill>
                <a:effectLst/>
                <a:latin typeface="Times New Roman" panose="02020603050405020304" pitchFamily="18" charset="0"/>
                <a:cs typeface="Times New Roman" panose="02020603050405020304" pitchFamily="18" charset="0"/>
              </a:rPr>
              <a:t>For a binary classification CNN model, sigmoid and SoftMax functions are preferred an for a multi-class classification, generally SoftMax us used. In simple terms, activation functions in a CNN model determine whether a neuron should be activated or not.</a:t>
            </a:r>
          </a:p>
          <a:p>
            <a:pPr marL="342900" indent="-342900" algn="l">
              <a:buFont typeface="Wingdings" panose="05000000000000000000" pitchFamily="2" charset="2"/>
              <a:buChar char="§"/>
            </a:pPr>
            <a:r>
              <a:rPr lang="en-US" sz="2400" b="0" i="0" dirty="0">
                <a:solidFill>
                  <a:srgbClr val="231F20"/>
                </a:solidFill>
                <a:effectLst/>
                <a:latin typeface="Times New Roman" panose="02020603050405020304" pitchFamily="18" charset="0"/>
                <a:cs typeface="Times New Roman" panose="02020603050405020304" pitchFamily="18" charset="0"/>
              </a:rPr>
              <a:t> It decides whether the input to the work is important or not to predict using mathematical operations.</a:t>
            </a:r>
          </a:p>
        </p:txBody>
      </p:sp>
      <p:pic>
        <p:nvPicPr>
          <p:cNvPr id="7" name="Picture 6">
            <a:extLst>
              <a:ext uri="{FF2B5EF4-FFF2-40B4-BE49-F238E27FC236}">
                <a16:creationId xmlns:a16="http://schemas.microsoft.com/office/drawing/2014/main" id="{6CD543B1-8C83-80CF-7062-0EDFAFE8ED47}"/>
              </a:ext>
            </a:extLst>
          </p:cNvPr>
          <p:cNvPicPr>
            <a:picLocks noChangeAspect="1"/>
          </p:cNvPicPr>
          <p:nvPr/>
        </p:nvPicPr>
        <p:blipFill>
          <a:blip r:embed="rId2"/>
          <a:stretch>
            <a:fillRect/>
          </a:stretch>
        </p:blipFill>
        <p:spPr>
          <a:xfrm>
            <a:off x="11373747" y="0"/>
            <a:ext cx="818253" cy="818253"/>
          </a:xfrm>
          <a:prstGeom prst="rect">
            <a:avLst/>
          </a:prstGeom>
        </p:spPr>
      </p:pic>
    </p:spTree>
    <p:extLst>
      <p:ext uri="{BB962C8B-B14F-4D97-AF65-F5344CB8AC3E}">
        <p14:creationId xmlns:p14="http://schemas.microsoft.com/office/powerpoint/2010/main" val="3539750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C0159C3-A592-4026-DA77-4EFDEA453D8A}"/>
              </a:ext>
            </a:extLst>
          </p:cNvPr>
          <p:cNvSpPr>
            <a:spLocks noGrp="1"/>
          </p:cNvSpPr>
          <p:nvPr>
            <p:ph type="ftr" sz="quarter" idx="11"/>
          </p:nvPr>
        </p:nvSpPr>
        <p:spPr/>
        <p:txBody>
          <a:bodyPr/>
          <a:lstStyle/>
          <a:p>
            <a:r>
              <a:rPr lang="en-US"/>
              <a:t>Sankhyana Consultancy Services Pvt. Ltd.</a:t>
            </a:r>
          </a:p>
        </p:txBody>
      </p:sp>
      <p:sp>
        <p:nvSpPr>
          <p:cNvPr id="4" name="Slide Number Placeholder 3">
            <a:extLst>
              <a:ext uri="{FF2B5EF4-FFF2-40B4-BE49-F238E27FC236}">
                <a16:creationId xmlns:a16="http://schemas.microsoft.com/office/drawing/2014/main" id="{D04A24AE-AE27-8733-8D5B-CAE77C946730}"/>
              </a:ext>
            </a:extLst>
          </p:cNvPr>
          <p:cNvSpPr>
            <a:spLocks noGrp="1"/>
          </p:cNvSpPr>
          <p:nvPr>
            <p:ph type="sldNum" sz="quarter" idx="12"/>
          </p:nvPr>
        </p:nvSpPr>
        <p:spPr/>
        <p:txBody>
          <a:bodyPr/>
          <a:lstStyle/>
          <a:p>
            <a:fld id="{C88A48CB-76FE-46E3-AE20-8913734CC5B2}" type="slidenum">
              <a:rPr lang="en-US" smtClean="0"/>
              <a:t>22</a:t>
            </a:fld>
            <a:endParaRPr lang="en-US"/>
          </a:p>
        </p:txBody>
      </p:sp>
      <p:pic>
        <p:nvPicPr>
          <p:cNvPr id="19458" name="Picture 2" descr="Convolutional Neural Network | Deep Learning | Developers Breach">
            <a:extLst>
              <a:ext uri="{FF2B5EF4-FFF2-40B4-BE49-F238E27FC236}">
                <a16:creationId xmlns:a16="http://schemas.microsoft.com/office/drawing/2014/main" id="{6DC008F8-FAB8-2250-3147-9C4BDCCD6E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42950"/>
            <a:ext cx="11430000" cy="53721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9BC62FD-70C5-5294-AE01-E58AEE90FE25}"/>
              </a:ext>
            </a:extLst>
          </p:cNvPr>
          <p:cNvPicPr>
            <a:picLocks noChangeAspect="1"/>
          </p:cNvPicPr>
          <p:nvPr/>
        </p:nvPicPr>
        <p:blipFill>
          <a:blip r:embed="rId3"/>
          <a:stretch>
            <a:fillRect/>
          </a:stretch>
        </p:blipFill>
        <p:spPr>
          <a:xfrm>
            <a:off x="11373747" y="0"/>
            <a:ext cx="818253" cy="818253"/>
          </a:xfrm>
          <a:prstGeom prst="rect">
            <a:avLst/>
          </a:prstGeom>
        </p:spPr>
      </p:pic>
    </p:spTree>
    <p:extLst>
      <p:ext uri="{BB962C8B-B14F-4D97-AF65-F5344CB8AC3E}">
        <p14:creationId xmlns:p14="http://schemas.microsoft.com/office/powerpoint/2010/main" val="34948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94FF06-7B79-A394-ED92-433C43727715}"/>
              </a:ext>
            </a:extLst>
          </p:cNvPr>
          <p:cNvSpPr>
            <a:spLocks noGrp="1"/>
          </p:cNvSpPr>
          <p:nvPr>
            <p:ph type="ftr" sz="quarter" idx="11"/>
          </p:nvPr>
        </p:nvSpPr>
        <p:spPr/>
        <p:txBody>
          <a:bodyPr/>
          <a:lstStyle/>
          <a:p>
            <a:r>
              <a:rPr lang="en-US"/>
              <a:t>Sankhyana Consultancy Services Pvt. Ltd.</a:t>
            </a:r>
          </a:p>
        </p:txBody>
      </p:sp>
      <p:sp>
        <p:nvSpPr>
          <p:cNvPr id="3" name="Slide Number Placeholder 2">
            <a:extLst>
              <a:ext uri="{FF2B5EF4-FFF2-40B4-BE49-F238E27FC236}">
                <a16:creationId xmlns:a16="http://schemas.microsoft.com/office/drawing/2014/main" id="{055581BB-B0D9-81D4-5056-C7893EA23CE9}"/>
              </a:ext>
            </a:extLst>
          </p:cNvPr>
          <p:cNvSpPr>
            <a:spLocks noGrp="1"/>
          </p:cNvSpPr>
          <p:nvPr>
            <p:ph type="sldNum" sz="quarter" idx="12"/>
          </p:nvPr>
        </p:nvSpPr>
        <p:spPr/>
        <p:txBody>
          <a:bodyPr/>
          <a:lstStyle/>
          <a:p>
            <a:fld id="{C88A48CB-76FE-46E3-AE20-8913734CC5B2}" type="slidenum">
              <a:rPr lang="en-US" smtClean="0"/>
              <a:t>3</a:t>
            </a:fld>
            <a:endParaRPr lang="en-US"/>
          </a:p>
        </p:txBody>
      </p:sp>
      <p:sp>
        <p:nvSpPr>
          <p:cNvPr id="5" name="TextBox 4">
            <a:extLst>
              <a:ext uri="{FF2B5EF4-FFF2-40B4-BE49-F238E27FC236}">
                <a16:creationId xmlns:a16="http://schemas.microsoft.com/office/drawing/2014/main" id="{0CFD8B67-5E11-E7C3-D606-82FD3F4DC30A}"/>
              </a:ext>
            </a:extLst>
          </p:cNvPr>
          <p:cNvSpPr txBox="1"/>
          <p:nvPr/>
        </p:nvSpPr>
        <p:spPr>
          <a:xfrm>
            <a:off x="298173" y="517757"/>
            <a:ext cx="5426766" cy="4647426"/>
          </a:xfrm>
          <a:prstGeom prst="rect">
            <a:avLst/>
          </a:prstGeom>
          <a:noFill/>
        </p:spPr>
        <p:txBody>
          <a:bodyPr wrap="square">
            <a:spAutoFit/>
          </a:bodyPr>
          <a:lstStyle/>
          <a:p>
            <a:pPr marL="457200" indent="-457200" algn="l">
              <a:buFont typeface="Wingdings" panose="05000000000000000000" pitchFamily="2" charset="2"/>
              <a:buChar char="§"/>
            </a:pPr>
            <a:r>
              <a:rPr lang="en-US" sz="2400" b="0" i="0" dirty="0">
                <a:solidFill>
                  <a:srgbClr val="242424"/>
                </a:solidFill>
                <a:effectLst/>
                <a:latin typeface="Times New Roman" panose="02020603050405020304" pitchFamily="18" charset="0"/>
                <a:cs typeface="Times New Roman" panose="02020603050405020304" pitchFamily="18" charset="0"/>
              </a:rPr>
              <a:t>A Convolutional Neural Network, also known as CNN or ConvNet, is a class of neural networks that specializes in processing data that has a </a:t>
            </a:r>
            <a:r>
              <a:rPr lang="en-US" sz="2400" b="0" i="0" dirty="0">
                <a:solidFill>
                  <a:srgbClr val="242424"/>
                </a:solidFill>
                <a:effectLst/>
                <a:highlight>
                  <a:srgbClr val="00FF00"/>
                </a:highlight>
                <a:latin typeface="Times New Roman" panose="02020603050405020304" pitchFamily="18" charset="0"/>
                <a:cs typeface="Times New Roman" panose="02020603050405020304" pitchFamily="18" charset="0"/>
              </a:rPr>
              <a:t>grid-like topology, such as an image</a:t>
            </a:r>
            <a:r>
              <a:rPr lang="en-US" sz="2400" dirty="0">
                <a:solidFill>
                  <a:srgbClr val="242424"/>
                </a:solidFill>
                <a:latin typeface="Times New Roman" panose="02020603050405020304" pitchFamily="18" charset="0"/>
                <a:cs typeface="Times New Roman" panose="02020603050405020304" pitchFamily="18" charset="0"/>
              </a:rPr>
              <a:t>.</a:t>
            </a:r>
          </a:p>
          <a:p>
            <a:pPr marL="457200" indent="-457200" algn="l">
              <a:buFont typeface="Wingdings" panose="05000000000000000000" pitchFamily="2" charset="2"/>
              <a:buChar char="§"/>
            </a:pPr>
            <a:r>
              <a:rPr lang="en-US" sz="2400" b="0" i="0" dirty="0">
                <a:solidFill>
                  <a:srgbClr val="242424"/>
                </a:solidFill>
                <a:effectLst/>
                <a:latin typeface="Times New Roman" panose="02020603050405020304" pitchFamily="18" charset="0"/>
                <a:cs typeface="Times New Roman" panose="02020603050405020304" pitchFamily="18" charset="0"/>
              </a:rPr>
              <a:t>A </a:t>
            </a:r>
            <a:r>
              <a:rPr lang="en-US" sz="2400" b="0" i="0" dirty="0">
                <a:solidFill>
                  <a:srgbClr val="242424"/>
                </a:solidFill>
                <a:effectLst/>
                <a:highlight>
                  <a:srgbClr val="00FF00"/>
                </a:highlight>
                <a:latin typeface="Times New Roman" panose="02020603050405020304" pitchFamily="18" charset="0"/>
                <a:cs typeface="Times New Roman" panose="02020603050405020304" pitchFamily="18" charset="0"/>
              </a:rPr>
              <a:t>digital image is a binary representation of visual data</a:t>
            </a:r>
            <a:r>
              <a:rPr lang="en-US" sz="2400" b="0" i="0" dirty="0">
                <a:solidFill>
                  <a:srgbClr val="242424"/>
                </a:solidFill>
                <a:effectLst/>
                <a:latin typeface="Times New Roman" panose="02020603050405020304" pitchFamily="18" charset="0"/>
                <a:cs typeface="Times New Roman" panose="02020603050405020304" pitchFamily="18" charset="0"/>
              </a:rPr>
              <a:t>. It contains a series of pixels arranged in a grid-like fashion that contains pixel values to denote how bright and what color each pixel should be. </a:t>
            </a:r>
            <a:r>
              <a:rPr lang="en-US" sz="2400" b="0" i="0" dirty="0">
                <a:solidFill>
                  <a:srgbClr val="242424"/>
                </a:solidFill>
                <a:effectLst/>
                <a:highlight>
                  <a:srgbClr val="00FF00"/>
                </a:highlight>
                <a:latin typeface="Times New Roman" panose="02020603050405020304" pitchFamily="18" charset="0"/>
                <a:cs typeface="Times New Roman" panose="02020603050405020304" pitchFamily="18" charset="0"/>
              </a:rPr>
              <a:t>.</a:t>
            </a:r>
          </a:p>
          <a:p>
            <a:br>
              <a:rPr lang="en-US" sz="1600" dirty="0"/>
            </a:br>
            <a:endParaRPr lang="en-IN" sz="1600" dirty="0"/>
          </a:p>
        </p:txBody>
      </p:sp>
      <p:pic>
        <p:nvPicPr>
          <p:cNvPr id="4098" name="Picture 2">
            <a:extLst>
              <a:ext uri="{FF2B5EF4-FFF2-40B4-BE49-F238E27FC236}">
                <a16:creationId xmlns:a16="http://schemas.microsoft.com/office/drawing/2014/main" id="{4DF850FA-F012-9D09-9912-B3CAD23D6B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5912" y="1397398"/>
            <a:ext cx="6327915" cy="4063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211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88B4E2-5809-6EFC-8344-C935DAA7727E}"/>
              </a:ext>
            </a:extLst>
          </p:cNvPr>
          <p:cNvSpPr>
            <a:spLocks noGrp="1"/>
          </p:cNvSpPr>
          <p:nvPr>
            <p:ph type="title"/>
          </p:nvPr>
        </p:nvSpPr>
        <p:spPr>
          <a:xfrm>
            <a:off x="838200" y="365125"/>
            <a:ext cx="10515600" cy="847449"/>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CNN IN OBJECT DETECTION</a:t>
            </a:r>
          </a:p>
        </p:txBody>
      </p:sp>
      <p:sp>
        <p:nvSpPr>
          <p:cNvPr id="2" name="Footer Placeholder 1">
            <a:extLst>
              <a:ext uri="{FF2B5EF4-FFF2-40B4-BE49-F238E27FC236}">
                <a16:creationId xmlns:a16="http://schemas.microsoft.com/office/drawing/2014/main" id="{2F54829E-A162-D7E2-017C-63E447E392CB}"/>
              </a:ext>
            </a:extLst>
          </p:cNvPr>
          <p:cNvSpPr>
            <a:spLocks noGrp="1"/>
          </p:cNvSpPr>
          <p:nvPr>
            <p:ph type="ftr" sz="quarter" idx="11"/>
          </p:nvPr>
        </p:nvSpPr>
        <p:spPr/>
        <p:txBody>
          <a:bodyPr/>
          <a:lstStyle/>
          <a:p>
            <a:r>
              <a:rPr lang="en-US"/>
              <a:t>Sankhyana Consultancy Services Pvt. Ltd.</a:t>
            </a:r>
          </a:p>
        </p:txBody>
      </p:sp>
      <p:sp>
        <p:nvSpPr>
          <p:cNvPr id="3" name="Slide Number Placeholder 2">
            <a:extLst>
              <a:ext uri="{FF2B5EF4-FFF2-40B4-BE49-F238E27FC236}">
                <a16:creationId xmlns:a16="http://schemas.microsoft.com/office/drawing/2014/main" id="{7E1815AA-A6BB-3CDC-8DB3-CC08CEB614BF}"/>
              </a:ext>
            </a:extLst>
          </p:cNvPr>
          <p:cNvSpPr>
            <a:spLocks noGrp="1"/>
          </p:cNvSpPr>
          <p:nvPr>
            <p:ph type="sldNum" sz="quarter" idx="12"/>
          </p:nvPr>
        </p:nvSpPr>
        <p:spPr/>
        <p:txBody>
          <a:bodyPr/>
          <a:lstStyle/>
          <a:p>
            <a:fld id="{C88A48CB-76FE-46E3-AE20-8913734CC5B2}" type="slidenum">
              <a:rPr lang="en-US" smtClean="0"/>
              <a:t>4</a:t>
            </a:fld>
            <a:endParaRPr lang="en-US"/>
          </a:p>
        </p:txBody>
      </p:sp>
      <p:pic>
        <p:nvPicPr>
          <p:cNvPr id="1028" name="Picture 4" descr="Deep Learning Method For Object Detection: R-CNN Explained By Gaurav Sinha  Towards Data Science | vlr.eng.br">
            <a:extLst>
              <a:ext uri="{FF2B5EF4-FFF2-40B4-BE49-F238E27FC236}">
                <a16:creationId xmlns:a16="http://schemas.microsoft.com/office/drawing/2014/main" id="{941DC534-2D8D-0E82-7A9B-106C813072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2941" y="1388924"/>
            <a:ext cx="7203989" cy="4918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414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1E73-BA6D-69BB-4FBD-C40221823F5F}"/>
              </a:ext>
            </a:extLst>
          </p:cNvPr>
          <p:cNvSpPr>
            <a:spLocks noGrp="1"/>
          </p:cNvSpPr>
          <p:nvPr>
            <p:ph type="title"/>
          </p:nvPr>
        </p:nvSpPr>
        <p:spPr>
          <a:xfrm>
            <a:off x="838200" y="365126"/>
            <a:ext cx="6158948" cy="1066110"/>
          </a:xfrm>
        </p:spPr>
        <p:txBody>
          <a:bodyPr>
            <a:normAutofit fontScale="90000"/>
          </a:bodyPr>
          <a:lstStyle/>
          <a:p>
            <a:pPr algn="ct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CNN IN FACE RECOGNITION</a:t>
            </a:r>
          </a:p>
        </p:txBody>
      </p:sp>
      <p:sp>
        <p:nvSpPr>
          <p:cNvPr id="3" name="Footer Placeholder 2">
            <a:extLst>
              <a:ext uri="{FF2B5EF4-FFF2-40B4-BE49-F238E27FC236}">
                <a16:creationId xmlns:a16="http://schemas.microsoft.com/office/drawing/2014/main" id="{147B87A1-B469-4E1E-0CDB-57D4665B26D0}"/>
              </a:ext>
            </a:extLst>
          </p:cNvPr>
          <p:cNvSpPr>
            <a:spLocks noGrp="1"/>
          </p:cNvSpPr>
          <p:nvPr>
            <p:ph type="ftr" sz="quarter" idx="11"/>
          </p:nvPr>
        </p:nvSpPr>
        <p:spPr/>
        <p:txBody>
          <a:bodyPr/>
          <a:lstStyle/>
          <a:p>
            <a:r>
              <a:rPr lang="en-US"/>
              <a:t>Sankhyana Consultancy Services Pvt. Ltd.</a:t>
            </a:r>
          </a:p>
        </p:txBody>
      </p:sp>
      <p:sp>
        <p:nvSpPr>
          <p:cNvPr id="4" name="Slide Number Placeholder 3">
            <a:extLst>
              <a:ext uri="{FF2B5EF4-FFF2-40B4-BE49-F238E27FC236}">
                <a16:creationId xmlns:a16="http://schemas.microsoft.com/office/drawing/2014/main" id="{28D05277-3A31-984B-D938-36254FCEEAB4}"/>
              </a:ext>
            </a:extLst>
          </p:cNvPr>
          <p:cNvSpPr>
            <a:spLocks noGrp="1"/>
          </p:cNvSpPr>
          <p:nvPr>
            <p:ph type="sldNum" sz="quarter" idx="12"/>
          </p:nvPr>
        </p:nvSpPr>
        <p:spPr/>
        <p:txBody>
          <a:bodyPr/>
          <a:lstStyle/>
          <a:p>
            <a:fld id="{C88A48CB-76FE-46E3-AE20-8913734CC5B2}" type="slidenum">
              <a:rPr lang="en-US" smtClean="0"/>
              <a:t>5</a:t>
            </a:fld>
            <a:endParaRPr lang="en-US"/>
          </a:p>
        </p:txBody>
      </p:sp>
      <p:pic>
        <p:nvPicPr>
          <p:cNvPr id="3074" name="Picture 2" descr="Face Recognition: Demystification of Multifarious Aspect in Evaluation  Metrics | IntechOpen">
            <a:extLst>
              <a:ext uri="{FF2B5EF4-FFF2-40B4-BE49-F238E27FC236}">
                <a16:creationId xmlns:a16="http://schemas.microsoft.com/office/drawing/2014/main" id="{66D95274-B591-95CA-A3C2-3139BB4A1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409" y="703122"/>
            <a:ext cx="3276392" cy="583579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omponent-based face recognition using statistical pattern matching  analysis | SpringerLink">
            <a:extLst>
              <a:ext uri="{FF2B5EF4-FFF2-40B4-BE49-F238E27FC236}">
                <a16:creationId xmlns:a16="http://schemas.microsoft.com/office/drawing/2014/main" id="{B2EAD3F6-5E3D-815C-3978-DE36A59361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8561" y="1875226"/>
            <a:ext cx="5018225" cy="4292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222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6E91-67FD-0EA6-67FB-9DD7BB191149}"/>
              </a:ext>
            </a:extLst>
          </p:cNvPr>
          <p:cNvSpPr>
            <a:spLocks noGrp="1"/>
          </p:cNvSpPr>
          <p:nvPr>
            <p:ph type="title"/>
          </p:nvPr>
        </p:nvSpPr>
        <p:spPr>
          <a:xfrm>
            <a:off x="520146" y="279063"/>
            <a:ext cx="10515600" cy="1325563"/>
          </a:xfrm>
        </p:spPr>
        <p:txBody>
          <a:bodyPr/>
          <a:lstStyle/>
          <a:p>
            <a:pPr algn="ctr"/>
            <a:r>
              <a:rPr lang="en-IN" b="1" dirty="0">
                <a:latin typeface="Times New Roman" panose="02020603050405020304" pitchFamily="18" charset="0"/>
                <a:cs typeface="Times New Roman" panose="02020603050405020304" pitchFamily="18" charset="0"/>
              </a:rPr>
              <a:t>Why CNN</a:t>
            </a:r>
          </a:p>
        </p:txBody>
      </p:sp>
      <p:sp>
        <p:nvSpPr>
          <p:cNvPr id="5" name="Footer Placeholder 4">
            <a:extLst>
              <a:ext uri="{FF2B5EF4-FFF2-40B4-BE49-F238E27FC236}">
                <a16:creationId xmlns:a16="http://schemas.microsoft.com/office/drawing/2014/main" id="{9A38AE30-7353-CA5F-CD3B-A71C94720D73}"/>
              </a:ext>
            </a:extLst>
          </p:cNvPr>
          <p:cNvSpPr>
            <a:spLocks noGrp="1"/>
          </p:cNvSpPr>
          <p:nvPr>
            <p:ph type="ftr" sz="quarter" idx="11"/>
          </p:nvPr>
        </p:nvSpPr>
        <p:spPr/>
        <p:txBody>
          <a:bodyPr/>
          <a:lstStyle/>
          <a:p>
            <a:r>
              <a:rPr lang="en-US"/>
              <a:t>Sankhyana Consultancy Services Pvt. Ltd.</a:t>
            </a:r>
          </a:p>
        </p:txBody>
      </p:sp>
      <p:sp>
        <p:nvSpPr>
          <p:cNvPr id="6" name="Slide Number Placeholder 5">
            <a:extLst>
              <a:ext uri="{FF2B5EF4-FFF2-40B4-BE49-F238E27FC236}">
                <a16:creationId xmlns:a16="http://schemas.microsoft.com/office/drawing/2014/main" id="{563B6F50-E89A-D71B-B36D-DEA021C9701F}"/>
              </a:ext>
            </a:extLst>
          </p:cNvPr>
          <p:cNvSpPr>
            <a:spLocks noGrp="1"/>
          </p:cNvSpPr>
          <p:nvPr>
            <p:ph type="sldNum" sz="quarter" idx="12"/>
          </p:nvPr>
        </p:nvSpPr>
        <p:spPr/>
        <p:txBody>
          <a:bodyPr/>
          <a:lstStyle/>
          <a:p>
            <a:fld id="{C88A48CB-76FE-46E3-AE20-8913734CC5B2}" type="slidenum">
              <a:rPr lang="en-US" smtClean="0"/>
              <a:t>6</a:t>
            </a:fld>
            <a:endParaRPr lang="en-US"/>
          </a:p>
        </p:txBody>
      </p:sp>
      <p:sp>
        <p:nvSpPr>
          <p:cNvPr id="8" name="TextBox 7">
            <a:extLst>
              <a:ext uri="{FF2B5EF4-FFF2-40B4-BE49-F238E27FC236}">
                <a16:creationId xmlns:a16="http://schemas.microsoft.com/office/drawing/2014/main" id="{007DFF78-8C5D-888E-DAE0-4ABF7CD9085C}"/>
              </a:ext>
            </a:extLst>
          </p:cNvPr>
          <p:cNvSpPr txBox="1"/>
          <p:nvPr/>
        </p:nvSpPr>
        <p:spPr>
          <a:xfrm>
            <a:off x="520146" y="1690688"/>
            <a:ext cx="11347176" cy="4493538"/>
          </a:xfrm>
          <a:prstGeom prst="rect">
            <a:avLst/>
          </a:prstGeom>
          <a:noFill/>
        </p:spPr>
        <p:txBody>
          <a:bodyPr wrap="square">
            <a:spAutoFit/>
          </a:bodyPr>
          <a:lstStyle/>
          <a:p>
            <a:pPr marL="342900" indent="-342900">
              <a:buFont typeface="Wingdings" panose="05000000000000000000" pitchFamily="2" charset="2"/>
              <a:buChar char="§"/>
            </a:pPr>
            <a:r>
              <a:rPr lang="en-US" sz="2200" b="0" i="0" dirty="0">
                <a:solidFill>
                  <a:srgbClr val="374151"/>
                </a:solidFill>
                <a:effectLst/>
                <a:latin typeface="Times New Roman" panose="02020603050405020304" pitchFamily="18" charset="0"/>
                <a:cs typeface="Times New Roman" panose="02020603050405020304" pitchFamily="18" charset="0"/>
              </a:rPr>
              <a:t>CNNs are a subset of deep learning, and understanding them provides a foundational understanding of deep neural networks, which are increasingly prevalent in various data science applications.</a:t>
            </a:r>
            <a:endParaRPr lang="en-US" sz="2200" dirty="0">
              <a:solidFill>
                <a:srgbClr val="37415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200" b="0" i="0" dirty="0">
                <a:solidFill>
                  <a:srgbClr val="374151"/>
                </a:solidFill>
                <a:effectLst/>
                <a:latin typeface="Times New Roman" panose="02020603050405020304" pitchFamily="18" charset="0"/>
                <a:cs typeface="Times New Roman" panose="02020603050405020304" pitchFamily="18" charset="0"/>
              </a:rPr>
              <a:t>As CNNs continue to evolve, staying informed about the latest advancements in this field is essential for data scientists to remain competitive and contribute to cutting-edge projects.</a:t>
            </a:r>
            <a:endParaRPr lang="en-US" sz="2200" dirty="0">
              <a:solidFill>
                <a:srgbClr val="37415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200" b="0" i="0" dirty="0">
                <a:solidFill>
                  <a:srgbClr val="374151"/>
                </a:solidFill>
                <a:effectLst/>
                <a:latin typeface="Times New Roman" panose="02020603050405020304" pitchFamily="18" charset="0"/>
                <a:cs typeface="Times New Roman" panose="02020603050405020304" pitchFamily="18" charset="0"/>
              </a:rPr>
              <a:t>CNNs are widely used for image classification tasks, such as identifying and categorizing objects within images. This is applicable in fields like e-commerce, medical imaging, and entertainment.</a:t>
            </a:r>
          </a:p>
          <a:p>
            <a:pPr marL="342900" indent="-342900">
              <a:buFont typeface="Wingdings" panose="05000000000000000000" pitchFamily="2" charset="2"/>
              <a:buChar char="§"/>
            </a:pPr>
            <a:r>
              <a:rPr lang="en-US" sz="2200" b="0" i="0" dirty="0">
                <a:solidFill>
                  <a:srgbClr val="374151"/>
                </a:solidFill>
                <a:effectLst/>
                <a:latin typeface="Times New Roman" panose="02020603050405020304" pitchFamily="18" charset="0"/>
                <a:cs typeface="Times New Roman" panose="02020603050405020304" pitchFamily="18" charset="0"/>
              </a:rPr>
              <a:t>CNNs are fundamental to object detection and recognition, critical in applications like retail (automated checkout), security (surveillance systems), and industrial automation.</a:t>
            </a:r>
          </a:p>
          <a:p>
            <a:pPr marL="342900" indent="-342900">
              <a:buFont typeface="Wingdings" panose="05000000000000000000" pitchFamily="2" charset="2"/>
              <a:buChar char="§"/>
            </a:pPr>
            <a:r>
              <a:rPr lang="en-US" sz="2200" dirty="0">
                <a:solidFill>
                  <a:srgbClr val="374151"/>
                </a:solidFill>
                <a:latin typeface="Times New Roman" panose="02020603050405020304" pitchFamily="18" charset="0"/>
                <a:cs typeface="Times New Roman" panose="02020603050405020304" pitchFamily="18" charset="0"/>
              </a:rPr>
              <a:t>I</a:t>
            </a:r>
            <a:r>
              <a:rPr lang="en-US" sz="2200" b="0" i="0" dirty="0">
                <a:solidFill>
                  <a:srgbClr val="374151"/>
                </a:solidFill>
                <a:effectLst/>
                <a:latin typeface="Times New Roman" panose="02020603050405020304" pitchFamily="18" charset="0"/>
                <a:cs typeface="Times New Roman" panose="02020603050405020304" pitchFamily="18" charset="0"/>
              </a:rPr>
              <a:t>ncluding CNNs in a data science course ensures that students are equipped with the skills and knowledge needed to tackle contemporary challenges and leverage the full potential of data, especially in domains where visual information is critical.</a:t>
            </a:r>
            <a:endParaRPr lang="en-IN" sz="2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8E9FF5B-E4CC-C742-E0DC-5852BE8CAF81}"/>
              </a:ext>
            </a:extLst>
          </p:cNvPr>
          <p:cNvPicPr>
            <a:picLocks noChangeAspect="1"/>
          </p:cNvPicPr>
          <p:nvPr/>
        </p:nvPicPr>
        <p:blipFill>
          <a:blip r:embed="rId2"/>
          <a:stretch>
            <a:fillRect/>
          </a:stretch>
        </p:blipFill>
        <p:spPr>
          <a:xfrm>
            <a:off x="11373747" y="0"/>
            <a:ext cx="818253" cy="818253"/>
          </a:xfrm>
          <a:prstGeom prst="rect">
            <a:avLst/>
          </a:prstGeom>
        </p:spPr>
      </p:pic>
    </p:spTree>
    <p:extLst>
      <p:ext uri="{BB962C8B-B14F-4D97-AF65-F5344CB8AC3E}">
        <p14:creationId xmlns:p14="http://schemas.microsoft.com/office/powerpoint/2010/main" val="4178872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E8422A9-ECD1-3052-98F2-0BD5A8CDFEB7}"/>
              </a:ext>
            </a:extLst>
          </p:cNvPr>
          <p:cNvSpPr>
            <a:spLocks noGrp="1"/>
          </p:cNvSpPr>
          <p:nvPr>
            <p:ph type="title"/>
          </p:nvPr>
        </p:nvSpPr>
        <p:spPr>
          <a:xfrm>
            <a:off x="420756" y="285354"/>
            <a:ext cx="10515600" cy="936889"/>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Industry Use:</a:t>
            </a:r>
          </a:p>
        </p:txBody>
      </p:sp>
      <p:sp>
        <p:nvSpPr>
          <p:cNvPr id="5" name="Footer Placeholder 4">
            <a:extLst>
              <a:ext uri="{FF2B5EF4-FFF2-40B4-BE49-F238E27FC236}">
                <a16:creationId xmlns:a16="http://schemas.microsoft.com/office/drawing/2014/main" id="{93A4F5CF-C938-CA5A-E045-800AAFA8BE2A}"/>
              </a:ext>
            </a:extLst>
          </p:cNvPr>
          <p:cNvSpPr>
            <a:spLocks noGrp="1"/>
          </p:cNvSpPr>
          <p:nvPr>
            <p:ph type="ftr" sz="quarter" idx="11"/>
          </p:nvPr>
        </p:nvSpPr>
        <p:spPr/>
        <p:txBody>
          <a:bodyPr/>
          <a:lstStyle/>
          <a:p>
            <a:r>
              <a:rPr lang="en-US"/>
              <a:t>Sankhyana Consultancy Services Pvt. Ltd.</a:t>
            </a:r>
          </a:p>
        </p:txBody>
      </p:sp>
      <p:sp>
        <p:nvSpPr>
          <p:cNvPr id="6" name="Slide Number Placeholder 5">
            <a:extLst>
              <a:ext uri="{FF2B5EF4-FFF2-40B4-BE49-F238E27FC236}">
                <a16:creationId xmlns:a16="http://schemas.microsoft.com/office/drawing/2014/main" id="{23879D9E-942C-0840-4D84-0FE77956F553}"/>
              </a:ext>
            </a:extLst>
          </p:cNvPr>
          <p:cNvSpPr>
            <a:spLocks noGrp="1"/>
          </p:cNvSpPr>
          <p:nvPr>
            <p:ph type="sldNum" sz="quarter" idx="12"/>
          </p:nvPr>
        </p:nvSpPr>
        <p:spPr/>
        <p:txBody>
          <a:bodyPr/>
          <a:lstStyle/>
          <a:p>
            <a:fld id="{C88A48CB-76FE-46E3-AE20-8913734CC5B2}" type="slidenum">
              <a:rPr lang="en-US" smtClean="0"/>
              <a:t>7</a:t>
            </a:fld>
            <a:endParaRPr lang="en-US"/>
          </a:p>
        </p:txBody>
      </p:sp>
      <p:pic>
        <p:nvPicPr>
          <p:cNvPr id="2050" name="Picture 2" descr="Applications of Convolutional Neural Network (CNN) | Download Scientific  Diagram">
            <a:extLst>
              <a:ext uri="{FF2B5EF4-FFF2-40B4-BE49-F238E27FC236}">
                <a16:creationId xmlns:a16="http://schemas.microsoft.com/office/drawing/2014/main" id="{3F8DB015-9E1B-3BED-E82A-A3F6774C94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6725" y="936888"/>
            <a:ext cx="5603875" cy="541946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05EA7B0F-5CE2-8C65-2A89-49CDE655DA79}"/>
              </a:ext>
            </a:extLst>
          </p:cNvPr>
          <p:cNvPicPr>
            <a:picLocks noChangeAspect="1"/>
          </p:cNvPicPr>
          <p:nvPr/>
        </p:nvPicPr>
        <p:blipFill>
          <a:blip r:embed="rId3"/>
          <a:stretch>
            <a:fillRect/>
          </a:stretch>
        </p:blipFill>
        <p:spPr>
          <a:xfrm>
            <a:off x="11373747" y="0"/>
            <a:ext cx="818253" cy="818253"/>
          </a:xfrm>
          <a:prstGeom prst="rect">
            <a:avLst/>
          </a:prstGeom>
        </p:spPr>
      </p:pic>
    </p:spTree>
    <p:extLst>
      <p:ext uri="{BB962C8B-B14F-4D97-AF65-F5344CB8AC3E}">
        <p14:creationId xmlns:p14="http://schemas.microsoft.com/office/powerpoint/2010/main" val="783613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EFD9E11-FE72-5893-D9A0-F5998A1F144E}"/>
              </a:ext>
            </a:extLst>
          </p:cNvPr>
          <p:cNvSpPr>
            <a:spLocks noGrp="1"/>
          </p:cNvSpPr>
          <p:nvPr>
            <p:ph type="title"/>
          </p:nvPr>
        </p:nvSpPr>
        <p:spPr>
          <a:xfrm>
            <a:off x="730980" y="1158940"/>
            <a:ext cx="10515600" cy="942140"/>
          </a:xfrm>
        </p:spPr>
        <p:txBody>
          <a:bodyPr>
            <a:normAutofit/>
          </a:bodyPr>
          <a:lstStyle/>
          <a:p>
            <a:pPr algn="ctr"/>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Convolutional Operations</a:t>
            </a:r>
          </a:p>
        </p:txBody>
      </p:sp>
      <p:sp>
        <p:nvSpPr>
          <p:cNvPr id="5" name="Footer Placeholder 4">
            <a:extLst>
              <a:ext uri="{FF2B5EF4-FFF2-40B4-BE49-F238E27FC236}">
                <a16:creationId xmlns:a16="http://schemas.microsoft.com/office/drawing/2014/main" id="{7DE84080-A2C8-DD2E-EFBB-85C8C8E82384}"/>
              </a:ext>
            </a:extLst>
          </p:cNvPr>
          <p:cNvSpPr>
            <a:spLocks noGrp="1"/>
          </p:cNvSpPr>
          <p:nvPr>
            <p:ph type="ftr" sz="quarter" idx="11"/>
          </p:nvPr>
        </p:nvSpPr>
        <p:spPr/>
        <p:txBody>
          <a:bodyPr/>
          <a:lstStyle/>
          <a:p>
            <a:r>
              <a:rPr lang="en-US"/>
              <a:t>Sankhyana Consultancy Services Pvt. Ltd.</a:t>
            </a:r>
          </a:p>
        </p:txBody>
      </p:sp>
      <p:sp>
        <p:nvSpPr>
          <p:cNvPr id="6" name="Slide Number Placeholder 5">
            <a:extLst>
              <a:ext uri="{FF2B5EF4-FFF2-40B4-BE49-F238E27FC236}">
                <a16:creationId xmlns:a16="http://schemas.microsoft.com/office/drawing/2014/main" id="{F8E2F142-915C-97CB-5CCF-5304039A0DA7}"/>
              </a:ext>
            </a:extLst>
          </p:cNvPr>
          <p:cNvSpPr>
            <a:spLocks noGrp="1"/>
          </p:cNvSpPr>
          <p:nvPr>
            <p:ph type="sldNum" sz="quarter" idx="12"/>
          </p:nvPr>
        </p:nvSpPr>
        <p:spPr/>
        <p:txBody>
          <a:bodyPr/>
          <a:lstStyle/>
          <a:p>
            <a:fld id="{C88A48CB-76FE-46E3-AE20-8913734CC5B2}" type="slidenum">
              <a:rPr lang="en-US" smtClean="0"/>
              <a:t>8</a:t>
            </a:fld>
            <a:endParaRPr lang="en-US"/>
          </a:p>
        </p:txBody>
      </p:sp>
      <p:sp>
        <p:nvSpPr>
          <p:cNvPr id="9" name="TextBox 8">
            <a:extLst>
              <a:ext uri="{FF2B5EF4-FFF2-40B4-BE49-F238E27FC236}">
                <a16:creationId xmlns:a16="http://schemas.microsoft.com/office/drawing/2014/main" id="{1F86795B-D8F7-976F-49C7-20368592F075}"/>
              </a:ext>
            </a:extLst>
          </p:cNvPr>
          <p:cNvSpPr txBox="1"/>
          <p:nvPr/>
        </p:nvSpPr>
        <p:spPr>
          <a:xfrm>
            <a:off x="641074" y="2002772"/>
            <a:ext cx="10346013" cy="1508105"/>
          </a:xfrm>
          <a:prstGeom prst="rect">
            <a:avLst/>
          </a:prstGeom>
          <a:noFill/>
        </p:spPr>
        <p:txBody>
          <a:bodyPr wrap="square">
            <a:spAutoFit/>
          </a:bodyPr>
          <a:lstStyle/>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Convolution operations can operate both on input images and activation maps obtained from other convolution operations. However, as we build more layers, the aim is to learn more and more complex features.</a:t>
            </a:r>
          </a:p>
          <a:p>
            <a:pPr marL="285750" indent="-285750">
              <a:buFont typeface="Wingdings" panose="05000000000000000000" pitchFamily="2" charset="2"/>
              <a:buChar char="§"/>
            </a:pPr>
            <a:endParaRPr lang="en-IN" b="1" dirty="0"/>
          </a:p>
        </p:txBody>
      </p:sp>
      <p:pic>
        <p:nvPicPr>
          <p:cNvPr id="10" name="Picture 9">
            <a:extLst>
              <a:ext uri="{FF2B5EF4-FFF2-40B4-BE49-F238E27FC236}">
                <a16:creationId xmlns:a16="http://schemas.microsoft.com/office/drawing/2014/main" id="{CB526FDB-F1EF-D947-D312-820EA9E9E25F}"/>
              </a:ext>
            </a:extLst>
          </p:cNvPr>
          <p:cNvPicPr>
            <a:picLocks noChangeAspect="1"/>
          </p:cNvPicPr>
          <p:nvPr/>
        </p:nvPicPr>
        <p:blipFill>
          <a:blip r:embed="rId2"/>
          <a:stretch>
            <a:fillRect/>
          </a:stretch>
        </p:blipFill>
        <p:spPr>
          <a:xfrm>
            <a:off x="11373747" y="0"/>
            <a:ext cx="818253" cy="818253"/>
          </a:xfrm>
          <a:prstGeom prst="rect">
            <a:avLst/>
          </a:prstGeom>
        </p:spPr>
      </p:pic>
      <p:sp>
        <p:nvSpPr>
          <p:cNvPr id="4" name="Rectangle 4">
            <a:extLst>
              <a:ext uri="{FF2B5EF4-FFF2-40B4-BE49-F238E27FC236}">
                <a16:creationId xmlns:a16="http://schemas.microsoft.com/office/drawing/2014/main" id="{27859B0F-B64C-349F-C01F-B73529A478E8}"/>
              </a:ext>
            </a:extLst>
          </p:cNvPr>
          <p:cNvSpPr>
            <a:spLocks noChangeArrowheads="1"/>
          </p:cNvSpPr>
          <p:nvPr/>
        </p:nvSpPr>
        <p:spPr bwMode="auto">
          <a:xfrm>
            <a:off x="641074" y="3141528"/>
            <a:ext cx="11156915"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sz="2400" b="1" dirty="0">
                <a:solidFill>
                  <a:srgbClr val="202122"/>
                </a:solidFill>
                <a:latin typeface="Times New Roman" panose="02020603050405020304" pitchFamily="18" charset="0"/>
                <a:cs typeface="Times New Roman" panose="02020603050405020304" pitchFamily="18" charset="0"/>
              </a:rPr>
              <a:t>C</a:t>
            </a:r>
            <a:r>
              <a:rPr kumimoji="0" lang="en-US" altLang="en-US" sz="2400" b="1"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onvolution</a:t>
            </a:r>
            <a:r>
              <a:rPr kumimoji="0" lang="en-US" altLang="en-US" sz="24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 is a mathematical operation on two Functions (</a:t>
            </a:r>
            <a:r>
              <a:rPr kumimoji="0" lang="en-US" altLang="en-US" sz="2400" b="0" i="1"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f</a:t>
            </a:r>
            <a:r>
              <a:rPr kumimoji="0" lang="en-US" altLang="en-US" sz="24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 and </a:t>
            </a:r>
            <a:r>
              <a:rPr kumimoji="0" lang="en-US" altLang="en-US" sz="2400" b="0" i="1"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g</a:t>
            </a:r>
            <a:r>
              <a:rPr kumimoji="0" lang="en-US" altLang="en-US" sz="24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 that produces a third function ( f * g ) that expresses how the shape of one is modified by the other.</a:t>
            </a:r>
            <a:endParaRPr lang="en-US" altLang="en-US" sz="2400" dirty="0">
              <a:solidFill>
                <a:srgbClr val="202122"/>
              </a:solidFill>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The term convolution refers to both the result function and to the process of computing it.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It is defined as the integral of the product of the two functions after one is reflected about the y-axis and shifted. The choice of which function is reflected and shifted before the integral does not change the integral result (see commutativity).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The integral is evaluated for all values of shift, producing the convolution function.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8" name="AutoShape 5" descr="f*g">
            <a:extLst>
              <a:ext uri="{FF2B5EF4-FFF2-40B4-BE49-F238E27FC236}">
                <a16:creationId xmlns:a16="http://schemas.microsoft.com/office/drawing/2014/main" id="{EE95E911-4DE2-2CAE-4312-D448D564B96B}"/>
              </a:ext>
            </a:extLst>
          </p:cNvPr>
          <p:cNvSpPr>
            <a:spLocks noChangeAspect="1" noChangeArrowheads="1"/>
          </p:cNvSpPr>
          <p:nvPr/>
        </p:nvSpPr>
        <p:spPr bwMode="auto">
          <a:xfrm>
            <a:off x="557688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a:extLst>
              <a:ext uri="{FF2B5EF4-FFF2-40B4-BE49-F238E27FC236}">
                <a16:creationId xmlns:a16="http://schemas.microsoft.com/office/drawing/2014/main" id="{D25B2401-1346-4F98-B559-EDBF7619675A}"/>
              </a:ext>
            </a:extLst>
          </p:cNvPr>
          <p:cNvSpPr txBox="1"/>
          <p:nvPr/>
        </p:nvSpPr>
        <p:spPr>
          <a:xfrm>
            <a:off x="2293080" y="471803"/>
            <a:ext cx="7246335" cy="707886"/>
          </a:xfrm>
          <a:prstGeom prst="rect">
            <a:avLst/>
          </a:prstGeom>
          <a:noFill/>
        </p:spPr>
        <p:txBody>
          <a:bodyPr wrap="square">
            <a:spAutoFit/>
          </a:bodyPr>
          <a:lstStyle/>
          <a:p>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Convolutional Operations</a:t>
            </a:r>
            <a:endParaRPr lang="en-US" sz="4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60873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432E-CC74-D48C-5778-273E8DE784EE}"/>
              </a:ext>
            </a:extLst>
          </p:cNvPr>
          <p:cNvSpPr>
            <a:spLocks noGrp="1"/>
          </p:cNvSpPr>
          <p:nvPr>
            <p:ph type="title"/>
          </p:nvPr>
        </p:nvSpPr>
        <p:spPr>
          <a:xfrm>
            <a:off x="838200" y="365125"/>
            <a:ext cx="10515600" cy="986597"/>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Workflow of Convolutional Operation:</a:t>
            </a:r>
          </a:p>
        </p:txBody>
      </p:sp>
      <p:sp>
        <p:nvSpPr>
          <p:cNvPr id="3" name="Footer Placeholder 2">
            <a:extLst>
              <a:ext uri="{FF2B5EF4-FFF2-40B4-BE49-F238E27FC236}">
                <a16:creationId xmlns:a16="http://schemas.microsoft.com/office/drawing/2014/main" id="{E527E673-64D4-C8B8-073A-0037118F098F}"/>
              </a:ext>
            </a:extLst>
          </p:cNvPr>
          <p:cNvSpPr>
            <a:spLocks noGrp="1"/>
          </p:cNvSpPr>
          <p:nvPr>
            <p:ph type="ftr" sz="quarter" idx="11"/>
          </p:nvPr>
        </p:nvSpPr>
        <p:spPr/>
        <p:txBody>
          <a:bodyPr/>
          <a:lstStyle/>
          <a:p>
            <a:r>
              <a:rPr lang="en-US"/>
              <a:t>Sankhyana Consultancy Services Pvt. Ltd.</a:t>
            </a:r>
          </a:p>
        </p:txBody>
      </p:sp>
      <p:sp>
        <p:nvSpPr>
          <p:cNvPr id="4" name="Slide Number Placeholder 3">
            <a:extLst>
              <a:ext uri="{FF2B5EF4-FFF2-40B4-BE49-F238E27FC236}">
                <a16:creationId xmlns:a16="http://schemas.microsoft.com/office/drawing/2014/main" id="{D73BD54B-9546-121D-440D-99BD50E27C97}"/>
              </a:ext>
            </a:extLst>
          </p:cNvPr>
          <p:cNvSpPr>
            <a:spLocks noGrp="1"/>
          </p:cNvSpPr>
          <p:nvPr>
            <p:ph type="sldNum" sz="quarter" idx="12"/>
          </p:nvPr>
        </p:nvSpPr>
        <p:spPr/>
        <p:txBody>
          <a:bodyPr/>
          <a:lstStyle/>
          <a:p>
            <a:fld id="{C88A48CB-76FE-46E3-AE20-8913734CC5B2}" type="slidenum">
              <a:rPr lang="en-US" smtClean="0"/>
              <a:t>9</a:t>
            </a:fld>
            <a:endParaRPr lang="en-US"/>
          </a:p>
        </p:txBody>
      </p:sp>
      <p:pic>
        <p:nvPicPr>
          <p:cNvPr id="2050" name="Picture 2" descr="Overview of convolutional layers. A convolutional layer consists of one...  | Download Scientific Diagram">
            <a:extLst>
              <a:ext uri="{FF2B5EF4-FFF2-40B4-BE49-F238E27FC236}">
                <a16:creationId xmlns:a16="http://schemas.microsoft.com/office/drawing/2014/main" id="{84D2A637-BD01-BEB8-388B-700E58B41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235" y="1563756"/>
            <a:ext cx="10037643" cy="45505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9B6E318-AA4C-B8EE-D63F-6F88E88F9EEE}"/>
              </a:ext>
            </a:extLst>
          </p:cNvPr>
          <p:cNvPicPr>
            <a:picLocks noChangeAspect="1"/>
          </p:cNvPicPr>
          <p:nvPr/>
        </p:nvPicPr>
        <p:blipFill>
          <a:blip r:embed="rId3"/>
          <a:stretch>
            <a:fillRect/>
          </a:stretch>
        </p:blipFill>
        <p:spPr>
          <a:xfrm>
            <a:off x="11373747" y="0"/>
            <a:ext cx="818253" cy="818253"/>
          </a:xfrm>
          <a:prstGeom prst="rect">
            <a:avLst/>
          </a:prstGeom>
        </p:spPr>
      </p:pic>
    </p:spTree>
    <p:extLst>
      <p:ext uri="{BB962C8B-B14F-4D97-AF65-F5344CB8AC3E}">
        <p14:creationId xmlns:p14="http://schemas.microsoft.com/office/powerpoint/2010/main" val="994200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PV2M1C01 - Introduction to Python</Template>
  <TotalTime>741</TotalTime>
  <Words>1563</Words>
  <Application>Microsoft Office PowerPoint</Application>
  <PresentationFormat>Widescreen</PresentationFormat>
  <Paragraphs>102</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Lato</vt:lpstr>
      <vt:lpstr>sohne</vt:lpstr>
      <vt:lpstr>Söhne</vt:lpstr>
      <vt:lpstr>Times New Roman</vt:lpstr>
      <vt:lpstr>Wingdings</vt:lpstr>
      <vt:lpstr>Office Theme</vt:lpstr>
      <vt:lpstr>PowerPoint Presentation</vt:lpstr>
      <vt:lpstr>Introducing CNN</vt:lpstr>
      <vt:lpstr>PowerPoint Presentation</vt:lpstr>
      <vt:lpstr>CNN IN OBJECT DETECTION</vt:lpstr>
      <vt:lpstr>CNN IN FACE RECOGNITION</vt:lpstr>
      <vt:lpstr>Why CNN</vt:lpstr>
      <vt:lpstr>Industry Use:</vt:lpstr>
      <vt:lpstr>What Is Convolutional Operations</vt:lpstr>
      <vt:lpstr>Workflow of Convolutional Operation:</vt:lpstr>
      <vt:lpstr>PowerPoint Presentation</vt:lpstr>
      <vt:lpstr>Understanding of convolution operation </vt:lpstr>
      <vt:lpstr>PowerPoint Presentation</vt:lpstr>
      <vt:lpstr>PowerPoint Presentation</vt:lpstr>
      <vt:lpstr>Edge Detection Example </vt:lpstr>
      <vt:lpstr>PowerPoint Presentation</vt:lpstr>
      <vt:lpstr>PowerPoint Presentation</vt:lpstr>
      <vt:lpstr>PowerPoint Presentation</vt:lpstr>
      <vt:lpstr>Padding:</vt:lpstr>
      <vt:lpstr>PowerPoint Presentation</vt:lpstr>
      <vt:lpstr>PowerPoint Presentation</vt:lpstr>
      <vt:lpstr>Activation Functions: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RAMYA.R RAJASHEKAR</dc:creator>
  <cp:lastModifiedBy>Ezekiel mose</cp:lastModifiedBy>
  <cp:revision>29</cp:revision>
  <dcterms:created xsi:type="dcterms:W3CDTF">2023-11-10T07:56:28Z</dcterms:created>
  <dcterms:modified xsi:type="dcterms:W3CDTF">2024-10-06T14:09:44Z</dcterms:modified>
</cp:coreProperties>
</file>