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6"/>
  </p:notesMasterIdLst>
  <p:sldIdLst>
    <p:sldId id="256" r:id="rId2"/>
    <p:sldId id="1070" r:id="rId3"/>
    <p:sldId id="1071" r:id="rId4"/>
    <p:sldId id="1076" r:id="rId5"/>
    <p:sldId id="1078" r:id="rId6"/>
    <p:sldId id="1079" r:id="rId7"/>
    <p:sldId id="1080" r:id="rId8"/>
    <p:sldId id="1081" r:id="rId9"/>
    <p:sldId id="1082" r:id="rId10"/>
    <p:sldId id="1083" r:id="rId11"/>
    <p:sldId id="1084" r:id="rId12"/>
    <p:sldId id="2006" r:id="rId13"/>
    <p:sldId id="1072" r:id="rId14"/>
    <p:sldId id="1077" r:id="rId15"/>
    <p:sldId id="1073" r:id="rId16"/>
    <p:sldId id="1074" r:id="rId17"/>
    <p:sldId id="1075" r:id="rId18"/>
    <p:sldId id="1994" r:id="rId19"/>
    <p:sldId id="1995" r:id="rId20"/>
    <p:sldId id="1999" r:id="rId21"/>
    <p:sldId id="2000" r:id="rId22"/>
    <p:sldId id="2001" r:id="rId23"/>
    <p:sldId id="2002" r:id="rId24"/>
    <p:sldId id="2003" r:id="rId25"/>
    <p:sldId id="2004" r:id="rId26"/>
    <p:sldId id="1988" r:id="rId27"/>
    <p:sldId id="1989" r:id="rId28"/>
    <p:sldId id="1990" r:id="rId29"/>
    <p:sldId id="1991" r:id="rId30"/>
    <p:sldId id="2005" r:id="rId31"/>
    <p:sldId id="1992" r:id="rId32"/>
    <p:sldId id="1996" r:id="rId33"/>
    <p:sldId id="1993" r:id="rId34"/>
    <p:sldId id="19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zekiel mose" initials="Em" lastIdx="1" clrIdx="0">
    <p:extLst>
      <p:ext uri="{19B8F6BF-5375-455C-9EA6-DF929625EA0E}">
        <p15:presenceInfo xmlns:p15="http://schemas.microsoft.com/office/powerpoint/2012/main" userId="a32239c6809e04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17T15:12:00.640" idx="1">
    <p:pos x="1066" y="3324"/>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025C6-221A-4211-8D8B-88FF9EEB97A7}" type="doc">
      <dgm:prSet loTypeId="urn:microsoft.com/office/officeart/2005/8/layout/lProcess2" loCatId="list" qsTypeId="urn:microsoft.com/office/officeart/2005/8/quickstyle/simple1" qsCatId="simple" csTypeId="urn:microsoft.com/office/officeart/2005/8/colors/colorful1#1" csCatId="colorful" phldr="1"/>
      <dgm:spPr/>
      <dgm:t>
        <a:bodyPr/>
        <a:lstStyle/>
        <a:p>
          <a:endParaRPr lang="en-US"/>
        </a:p>
      </dgm:t>
    </dgm:pt>
    <dgm:pt modelId="{077F52E8-367F-467A-9552-3857E0297DE8}">
      <dgm:prSet phldrT="[Text]"/>
      <dgm:spPr/>
      <dgm:t>
        <a:bodyPr/>
        <a:lstStyle/>
        <a:p>
          <a:r>
            <a:rPr lang="en-US" dirty="0">
              <a:solidFill>
                <a:schemeClr val="tx1"/>
              </a:solidFill>
              <a:latin typeface="Times New Roman" pitchFamily="18" charset="0"/>
              <a:cs typeface="Times New Roman" pitchFamily="18" charset="0"/>
            </a:rPr>
            <a:t>Advantages</a:t>
          </a:r>
        </a:p>
      </dgm:t>
    </dgm:pt>
    <dgm:pt modelId="{F1E926E2-2865-49A3-A64D-8512056E978F}" type="parTrans" cxnId="{4D956B4C-E089-4A97-851A-B7A4473569B6}">
      <dgm:prSet/>
      <dgm:spPr/>
      <dgm:t>
        <a:bodyPr/>
        <a:lstStyle/>
        <a:p>
          <a:endParaRPr lang="en-US">
            <a:latin typeface="Times New Roman" pitchFamily="18" charset="0"/>
            <a:cs typeface="Times New Roman" pitchFamily="18" charset="0"/>
          </a:endParaRPr>
        </a:p>
      </dgm:t>
    </dgm:pt>
    <dgm:pt modelId="{2A3BE3A1-B5FF-46A0-BAA1-77E9A04924BD}" type="sibTrans" cxnId="{4D956B4C-E089-4A97-851A-B7A4473569B6}">
      <dgm:prSet/>
      <dgm:spPr/>
      <dgm:t>
        <a:bodyPr/>
        <a:lstStyle/>
        <a:p>
          <a:endParaRPr lang="en-US">
            <a:latin typeface="Times New Roman" pitchFamily="18" charset="0"/>
            <a:cs typeface="Times New Roman" pitchFamily="18" charset="0"/>
          </a:endParaRPr>
        </a:p>
      </dgm:t>
    </dgm:pt>
    <dgm:pt modelId="{E967FC71-8ABB-43D7-A1A9-355161CBC350}">
      <dgm:prSet phldrT="[Text]" custT="1"/>
      <dgm:spPr/>
      <dgm:t>
        <a:bodyPr/>
        <a:lstStyle/>
        <a:p>
          <a:r>
            <a:rPr lang="en-US" sz="1600" b="0" i="0" dirty="0">
              <a:solidFill>
                <a:schemeClr val="tx1"/>
              </a:solidFill>
              <a:latin typeface="Times New Roman" pitchFamily="18" charset="0"/>
              <a:cs typeface="Times New Roman" pitchFamily="18" charset="0"/>
            </a:rPr>
            <a:t>Can often work more efficiently and for longer than humans</a:t>
          </a:r>
          <a:endParaRPr lang="en-US" sz="1600" dirty="0">
            <a:solidFill>
              <a:schemeClr val="tx1"/>
            </a:solidFill>
            <a:latin typeface="Times New Roman" pitchFamily="18" charset="0"/>
            <a:cs typeface="Times New Roman" pitchFamily="18" charset="0"/>
          </a:endParaRPr>
        </a:p>
      </dgm:t>
    </dgm:pt>
    <dgm:pt modelId="{4C4E516D-EE32-43C8-B485-AF3AA8A66CC6}" type="parTrans" cxnId="{DC3C0F69-BDDB-4890-96D2-40B3C9445173}">
      <dgm:prSet/>
      <dgm:spPr/>
      <dgm:t>
        <a:bodyPr/>
        <a:lstStyle/>
        <a:p>
          <a:endParaRPr lang="en-US">
            <a:latin typeface="Times New Roman" pitchFamily="18" charset="0"/>
            <a:cs typeface="Times New Roman" pitchFamily="18" charset="0"/>
          </a:endParaRPr>
        </a:p>
      </dgm:t>
    </dgm:pt>
    <dgm:pt modelId="{5AA22422-F129-4189-B8BF-26A83A9B8983}" type="sibTrans" cxnId="{DC3C0F69-BDDB-4890-96D2-40B3C9445173}">
      <dgm:prSet/>
      <dgm:spPr/>
      <dgm:t>
        <a:bodyPr/>
        <a:lstStyle/>
        <a:p>
          <a:endParaRPr lang="en-US">
            <a:latin typeface="Times New Roman" pitchFamily="18" charset="0"/>
            <a:cs typeface="Times New Roman" pitchFamily="18" charset="0"/>
          </a:endParaRPr>
        </a:p>
      </dgm:t>
    </dgm:pt>
    <dgm:pt modelId="{037A4D6D-6645-465A-89AB-78FE561F80C6}">
      <dgm:prSet phldrT="[Text]" custT="1"/>
      <dgm:spPr/>
      <dgm:t>
        <a:bodyPr/>
        <a:lstStyle/>
        <a:p>
          <a:r>
            <a:rPr lang="en-US" sz="1600" b="0" i="0" dirty="0">
              <a:solidFill>
                <a:schemeClr val="tx1"/>
              </a:solidFill>
              <a:latin typeface="Times New Roman" pitchFamily="18" charset="0"/>
              <a:cs typeface="Times New Roman" pitchFamily="18" charset="0"/>
            </a:rPr>
            <a:t>Can be programmed to learn from prior outcomes to strive to make smarter future calculations</a:t>
          </a:r>
          <a:endParaRPr lang="en-US" sz="1600" dirty="0">
            <a:solidFill>
              <a:schemeClr val="tx1"/>
            </a:solidFill>
            <a:latin typeface="Times New Roman" pitchFamily="18" charset="0"/>
            <a:cs typeface="Times New Roman" pitchFamily="18" charset="0"/>
          </a:endParaRPr>
        </a:p>
      </dgm:t>
    </dgm:pt>
    <dgm:pt modelId="{6DDA8519-23FB-4967-923E-970BC338FA47}" type="parTrans" cxnId="{40D246E4-7FCF-4974-8271-F0BE6B89A0B0}">
      <dgm:prSet/>
      <dgm:spPr/>
      <dgm:t>
        <a:bodyPr/>
        <a:lstStyle/>
        <a:p>
          <a:endParaRPr lang="en-US">
            <a:latin typeface="Times New Roman" pitchFamily="18" charset="0"/>
            <a:cs typeface="Times New Roman" pitchFamily="18" charset="0"/>
          </a:endParaRPr>
        </a:p>
      </dgm:t>
    </dgm:pt>
    <dgm:pt modelId="{2A84D302-4649-4CCE-86BC-28550D2B6921}" type="sibTrans" cxnId="{40D246E4-7FCF-4974-8271-F0BE6B89A0B0}">
      <dgm:prSet/>
      <dgm:spPr/>
      <dgm:t>
        <a:bodyPr/>
        <a:lstStyle/>
        <a:p>
          <a:endParaRPr lang="en-US">
            <a:latin typeface="Times New Roman" pitchFamily="18" charset="0"/>
            <a:cs typeface="Times New Roman" pitchFamily="18" charset="0"/>
          </a:endParaRPr>
        </a:p>
      </dgm:t>
    </dgm:pt>
    <dgm:pt modelId="{829AC1D4-6EC2-42D6-AA5A-393921075815}">
      <dgm:prSet phldrT="[Text]"/>
      <dgm:spPr/>
      <dgm:t>
        <a:bodyPr/>
        <a:lstStyle/>
        <a:p>
          <a:r>
            <a:rPr lang="en-US" dirty="0">
              <a:solidFill>
                <a:schemeClr val="tx1"/>
              </a:solidFill>
              <a:latin typeface="Times New Roman" pitchFamily="18" charset="0"/>
              <a:cs typeface="Times New Roman" pitchFamily="18" charset="0"/>
            </a:rPr>
            <a:t>Disadvantages</a:t>
          </a:r>
        </a:p>
      </dgm:t>
    </dgm:pt>
    <dgm:pt modelId="{D22DBED5-1276-4382-A39A-A0D265D447BE}" type="parTrans" cxnId="{192DD3A5-E10E-40E4-92D7-21317885C7B4}">
      <dgm:prSet/>
      <dgm:spPr/>
      <dgm:t>
        <a:bodyPr/>
        <a:lstStyle/>
        <a:p>
          <a:endParaRPr lang="en-US">
            <a:latin typeface="Times New Roman" pitchFamily="18" charset="0"/>
            <a:cs typeface="Times New Roman" pitchFamily="18" charset="0"/>
          </a:endParaRPr>
        </a:p>
      </dgm:t>
    </dgm:pt>
    <dgm:pt modelId="{F2483015-A9A2-493F-95B6-681ADE5BBDBE}" type="sibTrans" cxnId="{192DD3A5-E10E-40E4-92D7-21317885C7B4}">
      <dgm:prSet/>
      <dgm:spPr/>
      <dgm:t>
        <a:bodyPr/>
        <a:lstStyle/>
        <a:p>
          <a:endParaRPr lang="en-US">
            <a:latin typeface="Times New Roman" pitchFamily="18" charset="0"/>
            <a:cs typeface="Times New Roman" pitchFamily="18" charset="0"/>
          </a:endParaRPr>
        </a:p>
      </dgm:t>
    </dgm:pt>
    <dgm:pt modelId="{4255F6E6-AF33-4DC5-BC85-1E4461060269}">
      <dgm:prSet phldrT="[Text]" custT="1"/>
      <dgm:spPr/>
      <dgm:t>
        <a:bodyPr/>
        <a:lstStyle/>
        <a:p>
          <a:r>
            <a:rPr lang="en-US" sz="1600" b="0" i="0" dirty="0">
              <a:solidFill>
                <a:schemeClr val="tx1"/>
              </a:solidFill>
              <a:latin typeface="Times New Roman" pitchFamily="18" charset="0"/>
              <a:cs typeface="Times New Roman" pitchFamily="18" charset="0"/>
            </a:rPr>
            <a:t>Still rely on hardware that may require labor and expertise to maintain</a:t>
          </a:r>
          <a:endParaRPr lang="en-US" sz="1600" dirty="0">
            <a:solidFill>
              <a:schemeClr val="tx1"/>
            </a:solidFill>
            <a:latin typeface="Times New Roman" pitchFamily="18" charset="0"/>
            <a:cs typeface="Times New Roman" pitchFamily="18" charset="0"/>
          </a:endParaRPr>
        </a:p>
      </dgm:t>
    </dgm:pt>
    <dgm:pt modelId="{16FF57FD-B04B-42F7-A281-AF7AA4201C52}" type="parTrans" cxnId="{A50CB3BB-E814-4A8F-B9E0-FB55C6AC0E85}">
      <dgm:prSet/>
      <dgm:spPr/>
      <dgm:t>
        <a:bodyPr/>
        <a:lstStyle/>
        <a:p>
          <a:endParaRPr lang="en-US">
            <a:latin typeface="Times New Roman" pitchFamily="18" charset="0"/>
            <a:cs typeface="Times New Roman" pitchFamily="18" charset="0"/>
          </a:endParaRPr>
        </a:p>
      </dgm:t>
    </dgm:pt>
    <dgm:pt modelId="{DE5BC41E-710E-4F64-8F5D-15CC9EEBF04C}" type="sibTrans" cxnId="{A50CB3BB-E814-4A8F-B9E0-FB55C6AC0E85}">
      <dgm:prSet/>
      <dgm:spPr/>
      <dgm:t>
        <a:bodyPr/>
        <a:lstStyle/>
        <a:p>
          <a:endParaRPr lang="en-US">
            <a:latin typeface="Times New Roman" pitchFamily="18" charset="0"/>
            <a:cs typeface="Times New Roman" pitchFamily="18" charset="0"/>
          </a:endParaRPr>
        </a:p>
      </dgm:t>
    </dgm:pt>
    <dgm:pt modelId="{154FB1F6-C671-4A34-AEDB-28CA7762C94C}">
      <dgm:prSet phldrT="[Text]" custT="1"/>
      <dgm:spPr/>
      <dgm:t>
        <a:bodyPr/>
        <a:lstStyle/>
        <a:p>
          <a:r>
            <a:rPr lang="en-US" sz="1600" b="0" i="0" dirty="0">
              <a:solidFill>
                <a:schemeClr val="tx1"/>
              </a:solidFill>
              <a:latin typeface="Times New Roman" pitchFamily="18" charset="0"/>
              <a:cs typeface="Times New Roman" pitchFamily="18" charset="0"/>
            </a:rPr>
            <a:t>May take long periods of time to develop the code and algorithms</a:t>
          </a:r>
          <a:endParaRPr lang="en-US" sz="1600" dirty="0">
            <a:solidFill>
              <a:schemeClr val="tx1"/>
            </a:solidFill>
            <a:latin typeface="Times New Roman" pitchFamily="18" charset="0"/>
            <a:cs typeface="Times New Roman" pitchFamily="18" charset="0"/>
          </a:endParaRPr>
        </a:p>
      </dgm:t>
    </dgm:pt>
    <dgm:pt modelId="{68EEFEE4-6226-46D2-88B4-7D8D0BBA0551}" type="parTrans" cxnId="{40550CF1-EA6F-4A83-A627-2BE7C4532C39}">
      <dgm:prSet/>
      <dgm:spPr/>
      <dgm:t>
        <a:bodyPr/>
        <a:lstStyle/>
        <a:p>
          <a:endParaRPr lang="en-US">
            <a:latin typeface="Times New Roman" pitchFamily="18" charset="0"/>
            <a:cs typeface="Times New Roman" pitchFamily="18" charset="0"/>
          </a:endParaRPr>
        </a:p>
      </dgm:t>
    </dgm:pt>
    <dgm:pt modelId="{929B25F3-D126-43DD-9F11-68CEEB0A1FA4}" type="sibTrans" cxnId="{40550CF1-EA6F-4A83-A627-2BE7C4532C39}">
      <dgm:prSet/>
      <dgm:spPr/>
      <dgm:t>
        <a:bodyPr/>
        <a:lstStyle/>
        <a:p>
          <a:endParaRPr lang="en-US">
            <a:latin typeface="Times New Roman" pitchFamily="18" charset="0"/>
            <a:cs typeface="Times New Roman" pitchFamily="18" charset="0"/>
          </a:endParaRPr>
        </a:p>
      </dgm:t>
    </dgm:pt>
    <dgm:pt modelId="{F59EC97D-B5A3-4302-A0B6-E40806A7163C}">
      <dgm:prSet phldrT="[Text]" custT="1"/>
      <dgm:spPr/>
      <dgm:t>
        <a:bodyPr/>
        <a:lstStyle/>
        <a:p>
          <a:r>
            <a:rPr lang="en-US" sz="1600" b="0" i="0">
              <a:solidFill>
                <a:schemeClr val="tx1"/>
              </a:solidFill>
              <a:latin typeface="Times New Roman" pitchFamily="18" charset="0"/>
              <a:cs typeface="Times New Roman" pitchFamily="18" charset="0"/>
            </a:rPr>
            <a:t>Often leverage online services that reduce (but do not eliminate) systematic risk</a:t>
          </a:r>
          <a:endParaRPr lang="en-US" sz="1600" dirty="0">
            <a:solidFill>
              <a:schemeClr val="tx1"/>
            </a:solidFill>
            <a:latin typeface="Times New Roman" pitchFamily="18" charset="0"/>
            <a:cs typeface="Times New Roman" pitchFamily="18" charset="0"/>
          </a:endParaRPr>
        </a:p>
      </dgm:t>
    </dgm:pt>
    <dgm:pt modelId="{2DC0853F-3720-4D55-92B9-6AF16E68E7D8}" type="parTrans" cxnId="{2E0F0102-DD9E-4333-97EE-1E7BC44CC00A}">
      <dgm:prSet/>
      <dgm:spPr/>
      <dgm:t>
        <a:bodyPr/>
        <a:lstStyle/>
        <a:p>
          <a:endParaRPr lang="en-US">
            <a:latin typeface="Times New Roman" pitchFamily="18" charset="0"/>
            <a:cs typeface="Times New Roman" pitchFamily="18" charset="0"/>
          </a:endParaRPr>
        </a:p>
      </dgm:t>
    </dgm:pt>
    <dgm:pt modelId="{479712B7-CC8F-42EA-8BC1-678E05D79ABF}" type="sibTrans" cxnId="{2E0F0102-DD9E-4333-97EE-1E7BC44CC00A}">
      <dgm:prSet/>
      <dgm:spPr/>
      <dgm:t>
        <a:bodyPr/>
        <a:lstStyle/>
        <a:p>
          <a:endParaRPr lang="en-US">
            <a:latin typeface="Times New Roman" pitchFamily="18" charset="0"/>
            <a:cs typeface="Times New Roman" pitchFamily="18" charset="0"/>
          </a:endParaRPr>
        </a:p>
      </dgm:t>
    </dgm:pt>
    <dgm:pt modelId="{345D8029-AF44-40F9-AAC2-58A71B276945}">
      <dgm:prSet phldrT="[Text]" custT="1"/>
      <dgm:spPr/>
      <dgm:t>
        <a:bodyPr/>
        <a:lstStyle/>
        <a:p>
          <a:r>
            <a:rPr lang="en-US" sz="1600" b="0" i="0">
              <a:solidFill>
                <a:schemeClr val="tx1"/>
              </a:solidFill>
              <a:latin typeface="Times New Roman" pitchFamily="18" charset="0"/>
              <a:cs typeface="Times New Roman" pitchFamily="18" charset="0"/>
            </a:rPr>
            <a:t>Are continually being expanded in new fields with more difficult problems</a:t>
          </a:r>
          <a:endParaRPr lang="en-US" sz="1600" dirty="0">
            <a:solidFill>
              <a:schemeClr val="tx1"/>
            </a:solidFill>
            <a:latin typeface="Times New Roman" pitchFamily="18" charset="0"/>
            <a:cs typeface="Times New Roman" pitchFamily="18" charset="0"/>
          </a:endParaRPr>
        </a:p>
      </dgm:t>
    </dgm:pt>
    <dgm:pt modelId="{1BE52AFF-6D9A-4439-9103-283B85CF72A3}" type="parTrans" cxnId="{0EFB8313-1165-4B4B-B504-D38A7B9FC290}">
      <dgm:prSet/>
      <dgm:spPr/>
      <dgm:t>
        <a:bodyPr/>
        <a:lstStyle/>
        <a:p>
          <a:endParaRPr lang="en-US">
            <a:latin typeface="Times New Roman" pitchFamily="18" charset="0"/>
            <a:cs typeface="Times New Roman" pitchFamily="18" charset="0"/>
          </a:endParaRPr>
        </a:p>
      </dgm:t>
    </dgm:pt>
    <dgm:pt modelId="{5557A0A3-2714-46A8-AC37-4C41E9E13930}" type="sibTrans" cxnId="{0EFB8313-1165-4B4B-B504-D38A7B9FC290}">
      <dgm:prSet/>
      <dgm:spPr/>
      <dgm:t>
        <a:bodyPr/>
        <a:lstStyle/>
        <a:p>
          <a:endParaRPr lang="en-US">
            <a:latin typeface="Times New Roman" pitchFamily="18" charset="0"/>
            <a:cs typeface="Times New Roman" pitchFamily="18" charset="0"/>
          </a:endParaRPr>
        </a:p>
      </dgm:t>
    </dgm:pt>
    <dgm:pt modelId="{1BB98DAB-75F2-498A-9940-C7D012393B1A}">
      <dgm:prSet phldrT="[Text]" custT="1"/>
      <dgm:spPr/>
      <dgm:t>
        <a:bodyPr/>
        <a:lstStyle/>
        <a:p>
          <a:r>
            <a:rPr lang="en-US" sz="1600" b="0" i="0">
              <a:solidFill>
                <a:schemeClr val="tx1"/>
              </a:solidFill>
              <a:latin typeface="Times New Roman" pitchFamily="18" charset="0"/>
              <a:cs typeface="Times New Roman" pitchFamily="18" charset="0"/>
            </a:rPr>
            <a:t>May be difficult to assess errors or adaptions to the assumptions if the system is self-learning but lacks transparency</a:t>
          </a:r>
          <a:endParaRPr lang="en-US" sz="1600" dirty="0">
            <a:solidFill>
              <a:schemeClr val="tx1"/>
            </a:solidFill>
            <a:latin typeface="Times New Roman" pitchFamily="18" charset="0"/>
            <a:cs typeface="Times New Roman" pitchFamily="18" charset="0"/>
          </a:endParaRPr>
        </a:p>
      </dgm:t>
    </dgm:pt>
    <dgm:pt modelId="{CDBBD0B5-5BEE-4833-9A02-D4394F7B8D79}" type="parTrans" cxnId="{7B1582AA-7C9D-418F-A3A9-B2839D9E5030}">
      <dgm:prSet/>
      <dgm:spPr/>
      <dgm:t>
        <a:bodyPr/>
        <a:lstStyle/>
        <a:p>
          <a:endParaRPr lang="en-US">
            <a:latin typeface="Times New Roman" pitchFamily="18" charset="0"/>
            <a:cs typeface="Times New Roman" pitchFamily="18" charset="0"/>
          </a:endParaRPr>
        </a:p>
      </dgm:t>
    </dgm:pt>
    <dgm:pt modelId="{1BCC0B96-9467-4B4D-AD59-B8CB6A0192D0}" type="sibTrans" cxnId="{7B1582AA-7C9D-418F-A3A9-B2839D9E5030}">
      <dgm:prSet/>
      <dgm:spPr/>
      <dgm:t>
        <a:bodyPr/>
        <a:lstStyle/>
        <a:p>
          <a:endParaRPr lang="en-US">
            <a:latin typeface="Times New Roman" pitchFamily="18" charset="0"/>
            <a:cs typeface="Times New Roman" pitchFamily="18" charset="0"/>
          </a:endParaRPr>
        </a:p>
      </dgm:t>
    </dgm:pt>
    <dgm:pt modelId="{5198B200-1BBE-43F3-A15A-E3663156890C}">
      <dgm:prSet phldrT="[Text]" custT="1"/>
      <dgm:spPr/>
      <dgm:t>
        <a:bodyPr/>
        <a:lstStyle/>
        <a:p>
          <a:r>
            <a:rPr lang="en-US" sz="1600" b="0" i="0">
              <a:solidFill>
                <a:schemeClr val="tx1"/>
              </a:solidFill>
              <a:latin typeface="Times New Roman" pitchFamily="18" charset="0"/>
              <a:cs typeface="Times New Roman" pitchFamily="18" charset="0"/>
            </a:rPr>
            <a:t>Usually report an estimated range or estimated amount that may not actualize</a:t>
          </a:r>
          <a:endParaRPr lang="en-US" sz="1600" dirty="0">
            <a:solidFill>
              <a:schemeClr val="tx1"/>
            </a:solidFill>
            <a:latin typeface="Times New Roman" pitchFamily="18" charset="0"/>
            <a:cs typeface="Times New Roman" pitchFamily="18" charset="0"/>
          </a:endParaRPr>
        </a:p>
      </dgm:t>
    </dgm:pt>
    <dgm:pt modelId="{3B208D64-5420-4392-BD80-DFB6C1F8484E}" type="parTrans" cxnId="{6A214021-0B6D-462E-8943-5063BBBDA507}">
      <dgm:prSet/>
      <dgm:spPr/>
      <dgm:t>
        <a:bodyPr/>
        <a:lstStyle/>
        <a:p>
          <a:endParaRPr lang="en-US">
            <a:latin typeface="Times New Roman" pitchFamily="18" charset="0"/>
            <a:cs typeface="Times New Roman" pitchFamily="18" charset="0"/>
          </a:endParaRPr>
        </a:p>
      </dgm:t>
    </dgm:pt>
    <dgm:pt modelId="{2EDE1955-3024-4AEE-BCBC-06063AF7A554}" type="sibTrans" cxnId="{6A214021-0B6D-462E-8943-5063BBBDA507}">
      <dgm:prSet/>
      <dgm:spPr/>
      <dgm:t>
        <a:bodyPr/>
        <a:lstStyle/>
        <a:p>
          <a:endParaRPr lang="en-US">
            <a:latin typeface="Times New Roman" pitchFamily="18" charset="0"/>
            <a:cs typeface="Times New Roman" pitchFamily="18" charset="0"/>
          </a:endParaRPr>
        </a:p>
      </dgm:t>
    </dgm:pt>
    <dgm:pt modelId="{4C4BD295-583D-446F-A8DD-6B63812E6D5D}" type="pres">
      <dgm:prSet presAssocID="{BBB025C6-221A-4211-8D8B-88FF9EEB97A7}" presName="theList" presStyleCnt="0">
        <dgm:presLayoutVars>
          <dgm:dir/>
          <dgm:animLvl val="lvl"/>
          <dgm:resizeHandles val="exact"/>
        </dgm:presLayoutVars>
      </dgm:prSet>
      <dgm:spPr/>
    </dgm:pt>
    <dgm:pt modelId="{85DE8592-EC30-4612-87F3-15648358EB87}" type="pres">
      <dgm:prSet presAssocID="{077F52E8-367F-467A-9552-3857E0297DE8}" presName="compNode" presStyleCnt="0"/>
      <dgm:spPr/>
    </dgm:pt>
    <dgm:pt modelId="{E534395C-01E9-427D-89AE-164CB7D097BB}" type="pres">
      <dgm:prSet presAssocID="{077F52E8-367F-467A-9552-3857E0297DE8}" presName="aNode" presStyleLbl="bgShp" presStyleIdx="0" presStyleCnt="2"/>
      <dgm:spPr/>
    </dgm:pt>
    <dgm:pt modelId="{2E5BF7BA-0407-407F-9409-476AC26EB691}" type="pres">
      <dgm:prSet presAssocID="{077F52E8-367F-467A-9552-3857E0297DE8}" presName="textNode" presStyleLbl="bgShp" presStyleIdx="0" presStyleCnt="2"/>
      <dgm:spPr/>
    </dgm:pt>
    <dgm:pt modelId="{FF477C1B-8309-406E-872E-9D2033A170A1}" type="pres">
      <dgm:prSet presAssocID="{077F52E8-367F-467A-9552-3857E0297DE8}" presName="compChildNode" presStyleCnt="0"/>
      <dgm:spPr/>
    </dgm:pt>
    <dgm:pt modelId="{BC735BE4-05E7-4327-8461-048B6112FCFE}" type="pres">
      <dgm:prSet presAssocID="{077F52E8-367F-467A-9552-3857E0297DE8}" presName="theInnerList" presStyleCnt="0"/>
      <dgm:spPr/>
    </dgm:pt>
    <dgm:pt modelId="{EB1CF970-3C22-4479-A613-29E9773B48EE}" type="pres">
      <dgm:prSet presAssocID="{E967FC71-8ABB-43D7-A1A9-355161CBC350}" presName="childNode" presStyleLbl="node1" presStyleIdx="0" presStyleCnt="8">
        <dgm:presLayoutVars>
          <dgm:bulletEnabled val="1"/>
        </dgm:presLayoutVars>
      </dgm:prSet>
      <dgm:spPr/>
    </dgm:pt>
    <dgm:pt modelId="{4EBED125-A0DA-4A11-A513-A8AF9EBEC215}" type="pres">
      <dgm:prSet presAssocID="{E967FC71-8ABB-43D7-A1A9-355161CBC350}" presName="aSpace2" presStyleCnt="0"/>
      <dgm:spPr/>
    </dgm:pt>
    <dgm:pt modelId="{71C20ED1-62BB-4AEA-891E-3DAEB6BB0476}" type="pres">
      <dgm:prSet presAssocID="{037A4D6D-6645-465A-89AB-78FE561F80C6}" presName="childNode" presStyleLbl="node1" presStyleIdx="1" presStyleCnt="8">
        <dgm:presLayoutVars>
          <dgm:bulletEnabled val="1"/>
        </dgm:presLayoutVars>
      </dgm:prSet>
      <dgm:spPr/>
    </dgm:pt>
    <dgm:pt modelId="{F70FA0B5-DE16-40F9-A13E-FBD9A493A50B}" type="pres">
      <dgm:prSet presAssocID="{037A4D6D-6645-465A-89AB-78FE561F80C6}" presName="aSpace2" presStyleCnt="0"/>
      <dgm:spPr/>
    </dgm:pt>
    <dgm:pt modelId="{D289F1DD-D662-4BE4-A1FB-652C04530E14}" type="pres">
      <dgm:prSet presAssocID="{F59EC97D-B5A3-4302-A0B6-E40806A7163C}" presName="childNode" presStyleLbl="node1" presStyleIdx="2" presStyleCnt="8">
        <dgm:presLayoutVars>
          <dgm:bulletEnabled val="1"/>
        </dgm:presLayoutVars>
      </dgm:prSet>
      <dgm:spPr/>
    </dgm:pt>
    <dgm:pt modelId="{939154C4-6450-4E2B-B535-43969670E4A1}" type="pres">
      <dgm:prSet presAssocID="{F59EC97D-B5A3-4302-A0B6-E40806A7163C}" presName="aSpace2" presStyleCnt="0"/>
      <dgm:spPr/>
    </dgm:pt>
    <dgm:pt modelId="{648348AE-4583-4338-AE59-9628EA192D9E}" type="pres">
      <dgm:prSet presAssocID="{345D8029-AF44-40F9-AAC2-58A71B276945}" presName="childNode" presStyleLbl="node1" presStyleIdx="3" presStyleCnt="8">
        <dgm:presLayoutVars>
          <dgm:bulletEnabled val="1"/>
        </dgm:presLayoutVars>
      </dgm:prSet>
      <dgm:spPr/>
    </dgm:pt>
    <dgm:pt modelId="{B192D064-ADFE-4770-B689-FAAB1DF87225}" type="pres">
      <dgm:prSet presAssocID="{077F52E8-367F-467A-9552-3857E0297DE8}" presName="aSpace" presStyleCnt="0"/>
      <dgm:spPr/>
    </dgm:pt>
    <dgm:pt modelId="{27859924-4ADD-4557-8A96-9E16CB148FA9}" type="pres">
      <dgm:prSet presAssocID="{829AC1D4-6EC2-42D6-AA5A-393921075815}" presName="compNode" presStyleCnt="0"/>
      <dgm:spPr/>
    </dgm:pt>
    <dgm:pt modelId="{E5AA172F-BE51-48EE-9F3D-574FBED36224}" type="pres">
      <dgm:prSet presAssocID="{829AC1D4-6EC2-42D6-AA5A-393921075815}" presName="aNode" presStyleLbl="bgShp" presStyleIdx="1" presStyleCnt="2"/>
      <dgm:spPr/>
    </dgm:pt>
    <dgm:pt modelId="{9A578C67-C426-40E6-B536-606141C091D0}" type="pres">
      <dgm:prSet presAssocID="{829AC1D4-6EC2-42D6-AA5A-393921075815}" presName="textNode" presStyleLbl="bgShp" presStyleIdx="1" presStyleCnt="2"/>
      <dgm:spPr/>
    </dgm:pt>
    <dgm:pt modelId="{F1ACC807-3321-453B-84A6-6DA98C17223F}" type="pres">
      <dgm:prSet presAssocID="{829AC1D4-6EC2-42D6-AA5A-393921075815}" presName="compChildNode" presStyleCnt="0"/>
      <dgm:spPr/>
    </dgm:pt>
    <dgm:pt modelId="{3F13450F-547F-403E-8092-9F735BDC0835}" type="pres">
      <dgm:prSet presAssocID="{829AC1D4-6EC2-42D6-AA5A-393921075815}" presName="theInnerList" presStyleCnt="0"/>
      <dgm:spPr/>
    </dgm:pt>
    <dgm:pt modelId="{B298D9A8-C927-496A-B5DD-A3FA21124761}" type="pres">
      <dgm:prSet presAssocID="{4255F6E6-AF33-4DC5-BC85-1E4461060269}" presName="childNode" presStyleLbl="node1" presStyleIdx="4" presStyleCnt="8">
        <dgm:presLayoutVars>
          <dgm:bulletEnabled val="1"/>
        </dgm:presLayoutVars>
      </dgm:prSet>
      <dgm:spPr/>
    </dgm:pt>
    <dgm:pt modelId="{6DAE8BB1-1DD3-4F23-8D24-B24B3146DDFE}" type="pres">
      <dgm:prSet presAssocID="{4255F6E6-AF33-4DC5-BC85-1E4461060269}" presName="aSpace2" presStyleCnt="0"/>
      <dgm:spPr/>
    </dgm:pt>
    <dgm:pt modelId="{67F2A42F-8112-4371-B510-07701183A62A}" type="pres">
      <dgm:prSet presAssocID="{154FB1F6-C671-4A34-AEDB-28CA7762C94C}" presName="childNode" presStyleLbl="node1" presStyleIdx="5" presStyleCnt="8">
        <dgm:presLayoutVars>
          <dgm:bulletEnabled val="1"/>
        </dgm:presLayoutVars>
      </dgm:prSet>
      <dgm:spPr/>
    </dgm:pt>
    <dgm:pt modelId="{897B03F2-C497-4B0E-96E1-1350A6856633}" type="pres">
      <dgm:prSet presAssocID="{154FB1F6-C671-4A34-AEDB-28CA7762C94C}" presName="aSpace2" presStyleCnt="0"/>
      <dgm:spPr/>
    </dgm:pt>
    <dgm:pt modelId="{D0A4BD60-54E0-4F3D-96A4-3D397CFA1D73}" type="pres">
      <dgm:prSet presAssocID="{1BB98DAB-75F2-498A-9940-C7D012393B1A}" presName="childNode" presStyleLbl="node1" presStyleIdx="6" presStyleCnt="8">
        <dgm:presLayoutVars>
          <dgm:bulletEnabled val="1"/>
        </dgm:presLayoutVars>
      </dgm:prSet>
      <dgm:spPr/>
    </dgm:pt>
    <dgm:pt modelId="{6BE129FF-A034-4D7A-B93F-B3361591040E}" type="pres">
      <dgm:prSet presAssocID="{1BB98DAB-75F2-498A-9940-C7D012393B1A}" presName="aSpace2" presStyleCnt="0"/>
      <dgm:spPr/>
    </dgm:pt>
    <dgm:pt modelId="{7F7481B4-41C3-4883-AE09-BF61F04B83DB}" type="pres">
      <dgm:prSet presAssocID="{5198B200-1BBE-43F3-A15A-E3663156890C}" presName="childNode" presStyleLbl="node1" presStyleIdx="7" presStyleCnt="8">
        <dgm:presLayoutVars>
          <dgm:bulletEnabled val="1"/>
        </dgm:presLayoutVars>
      </dgm:prSet>
      <dgm:spPr/>
    </dgm:pt>
  </dgm:ptLst>
  <dgm:cxnLst>
    <dgm:cxn modelId="{2E0F0102-DD9E-4333-97EE-1E7BC44CC00A}" srcId="{077F52E8-367F-467A-9552-3857E0297DE8}" destId="{F59EC97D-B5A3-4302-A0B6-E40806A7163C}" srcOrd="2" destOrd="0" parTransId="{2DC0853F-3720-4D55-92B9-6AF16E68E7D8}" sibTransId="{479712B7-CC8F-42EA-8BC1-678E05D79ABF}"/>
    <dgm:cxn modelId="{0EFB8313-1165-4B4B-B504-D38A7B9FC290}" srcId="{077F52E8-367F-467A-9552-3857E0297DE8}" destId="{345D8029-AF44-40F9-AAC2-58A71B276945}" srcOrd="3" destOrd="0" parTransId="{1BE52AFF-6D9A-4439-9103-283B85CF72A3}" sibTransId="{5557A0A3-2714-46A8-AC37-4C41E9E13930}"/>
    <dgm:cxn modelId="{D1E85815-2742-4D82-8442-A3D17BE661D2}" type="presOf" srcId="{077F52E8-367F-467A-9552-3857E0297DE8}" destId="{E534395C-01E9-427D-89AE-164CB7D097BB}" srcOrd="0" destOrd="0" presId="urn:microsoft.com/office/officeart/2005/8/layout/lProcess2"/>
    <dgm:cxn modelId="{6A214021-0B6D-462E-8943-5063BBBDA507}" srcId="{829AC1D4-6EC2-42D6-AA5A-393921075815}" destId="{5198B200-1BBE-43F3-A15A-E3663156890C}" srcOrd="3" destOrd="0" parTransId="{3B208D64-5420-4392-BD80-DFB6C1F8484E}" sibTransId="{2EDE1955-3024-4AEE-BCBC-06063AF7A554}"/>
    <dgm:cxn modelId="{79E96B3B-BBE9-422C-BDDF-F3C23ED30040}" type="presOf" srcId="{5198B200-1BBE-43F3-A15A-E3663156890C}" destId="{7F7481B4-41C3-4883-AE09-BF61F04B83DB}" srcOrd="0" destOrd="0" presId="urn:microsoft.com/office/officeart/2005/8/layout/lProcess2"/>
    <dgm:cxn modelId="{54D5D866-2208-4D0F-8DE1-8EC0086B6B8C}" type="presOf" srcId="{4255F6E6-AF33-4DC5-BC85-1E4461060269}" destId="{B298D9A8-C927-496A-B5DD-A3FA21124761}" srcOrd="0" destOrd="0" presId="urn:microsoft.com/office/officeart/2005/8/layout/lProcess2"/>
    <dgm:cxn modelId="{DC3C0F69-BDDB-4890-96D2-40B3C9445173}" srcId="{077F52E8-367F-467A-9552-3857E0297DE8}" destId="{E967FC71-8ABB-43D7-A1A9-355161CBC350}" srcOrd="0" destOrd="0" parTransId="{4C4E516D-EE32-43C8-B485-AF3AA8A66CC6}" sibTransId="{5AA22422-F129-4189-B8BF-26A83A9B8983}"/>
    <dgm:cxn modelId="{4D956B4C-E089-4A97-851A-B7A4473569B6}" srcId="{BBB025C6-221A-4211-8D8B-88FF9EEB97A7}" destId="{077F52E8-367F-467A-9552-3857E0297DE8}" srcOrd="0" destOrd="0" parTransId="{F1E926E2-2865-49A3-A64D-8512056E978F}" sibTransId="{2A3BE3A1-B5FF-46A0-BAA1-77E9A04924BD}"/>
    <dgm:cxn modelId="{14B48154-E0C2-4374-9ABD-CF1A6420364C}" type="presOf" srcId="{037A4D6D-6645-465A-89AB-78FE561F80C6}" destId="{71C20ED1-62BB-4AEA-891E-3DAEB6BB0476}" srcOrd="0" destOrd="0" presId="urn:microsoft.com/office/officeart/2005/8/layout/lProcess2"/>
    <dgm:cxn modelId="{810A9D55-B371-4AAA-86E5-69BE3F5379C3}" type="presOf" srcId="{345D8029-AF44-40F9-AAC2-58A71B276945}" destId="{648348AE-4583-4338-AE59-9628EA192D9E}" srcOrd="0" destOrd="0" presId="urn:microsoft.com/office/officeart/2005/8/layout/lProcess2"/>
    <dgm:cxn modelId="{4790D257-00D5-4A74-9ABA-5C9C194D344A}" type="presOf" srcId="{BBB025C6-221A-4211-8D8B-88FF9EEB97A7}" destId="{4C4BD295-583D-446F-A8DD-6B63812E6D5D}" srcOrd="0" destOrd="0" presId="urn:microsoft.com/office/officeart/2005/8/layout/lProcess2"/>
    <dgm:cxn modelId="{1902CB78-2143-416B-B352-745D8E36EB78}" type="presOf" srcId="{F59EC97D-B5A3-4302-A0B6-E40806A7163C}" destId="{D289F1DD-D662-4BE4-A1FB-652C04530E14}" srcOrd="0" destOrd="0" presId="urn:microsoft.com/office/officeart/2005/8/layout/lProcess2"/>
    <dgm:cxn modelId="{33FD185A-8CD6-46FC-B5A6-2DB781D9F3EC}" type="presOf" srcId="{154FB1F6-C671-4A34-AEDB-28CA7762C94C}" destId="{67F2A42F-8112-4371-B510-07701183A62A}" srcOrd="0" destOrd="0" presId="urn:microsoft.com/office/officeart/2005/8/layout/lProcess2"/>
    <dgm:cxn modelId="{16400F89-6743-4BEE-921F-17B7DD7F73AC}" type="presOf" srcId="{829AC1D4-6EC2-42D6-AA5A-393921075815}" destId="{E5AA172F-BE51-48EE-9F3D-574FBED36224}" srcOrd="0" destOrd="0" presId="urn:microsoft.com/office/officeart/2005/8/layout/lProcess2"/>
    <dgm:cxn modelId="{3DCBBD99-1EFC-442C-8517-859484E578DE}" type="presOf" srcId="{829AC1D4-6EC2-42D6-AA5A-393921075815}" destId="{9A578C67-C426-40E6-B536-606141C091D0}" srcOrd="1" destOrd="0" presId="urn:microsoft.com/office/officeart/2005/8/layout/lProcess2"/>
    <dgm:cxn modelId="{1ECE97A3-E2DB-4C4C-84E9-84352BA7E21A}" type="presOf" srcId="{1BB98DAB-75F2-498A-9940-C7D012393B1A}" destId="{D0A4BD60-54E0-4F3D-96A4-3D397CFA1D73}" srcOrd="0" destOrd="0" presId="urn:microsoft.com/office/officeart/2005/8/layout/lProcess2"/>
    <dgm:cxn modelId="{192DD3A5-E10E-40E4-92D7-21317885C7B4}" srcId="{BBB025C6-221A-4211-8D8B-88FF9EEB97A7}" destId="{829AC1D4-6EC2-42D6-AA5A-393921075815}" srcOrd="1" destOrd="0" parTransId="{D22DBED5-1276-4382-A39A-A0D265D447BE}" sibTransId="{F2483015-A9A2-493F-95B6-681ADE5BBDBE}"/>
    <dgm:cxn modelId="{7B1582AA-7C9D-418F-A3A9-B2839D9E5030}" srcId="{829AC1D4-6EC2-42D6-AA5A-393921075815}" destId="{1BB98DAB-75F2-498A-9940-C7D012393B1A}" srcOrd="2" destOrd="0" parTransId="{CDBBD0B5-5BEE-4833-9A02-D4394F7B8D79}" sibTransId="{1BCC0B96-9467-4B4D-AD59-B8CB6A0192D0}"/>
    <dgm:cxn modelId="{A50CB3BB-E814-4A8F-B9E0-FB55C6AC0E85}" srcId="{829AC1D4-6EC2-42D6-AA5A-393921075815}" destId="{4255F6E6-AF33-4DC5-BC85-1E4461060269}" srcOrd="0" destOrd="0" parTransId="{16FF57FD-B04B-42F7-A281-AF7AA4201C52}" sibTransId="{DE5BC41E-710E-4F64-8F5D-15CC9EEBF04C}"/>
    <dgm:cxn modelId="{5F625BC2-FB62-430E-A9D2-183E8563C8FE}" type="presOf" srcId="{E967FC71-8ABB-43D7-A1A9-355161CBC350}" destId="{EB1CF970-3C22-4479-A613-29E9773B48EE}" srcOrd="0" destOrd="0" presId="urn:microsoft.com/office/officeart/2005/8/layout/lProcess2"/>
    <dgm:cxn modelId="{40D246E4-7FCF-4974-8271-F0BE6B89A0B0}" srcId="{077F52E8-367F-467A-9552-3857E0297DE8}" destId="{037A4D6D-6645-465A-89AB-78FE561F80C6}" srcOrd="1" destOrd="0" parTransId="{6DDA8519-23FB-4967-923E-970BC338FA47}" sibTransId="{2A84D302-4649-4CCE-86BC-28550D2B6921}"/>
    <dgm:cxn modelId="{FA274BE5-1DD9-430E-8C41-991BC7DDDDBF}" type="presOf" srcId="{077F52E8-367F-467A-9552-3857E0297DE8}" destId="{2E5BF7BA-0407-407F-9409-476AC26EB691}" srcOrd="1" destOrd="0" presId="urn:microsoft.com/office/officeart/2005/8/layout/lProcess2"/>
    <dgm:cxn modelId="{40550CF1-EA6F-4A83-A627-2BE7C4532C39}" srcId="{829AC1D4-6EC2-42D6-AA5A-393921075815}" destId="{154FB1F6-C671-4A34-AEDB-28CA7762C94C}" srcOrd="1" destOrd="0" parTransId="{68EEFEE4-6226-46D2-88B4-7D8D0BBA0551}" sibTransId="{929B25F3-D126-43DD-9F11-68CEEB0A1FA4}"/>
    <dgm:cxn modelId="{E5CD8ADE-0550-420D-9775-AB014B105345}" type="presParOf" srcId="{4C4BD295-583D-446F-A8DD-6B63812E6D5D}" destId="{85DE8592-EC30-4612-87F3-15648358EB87}" srcOrd="0" destOrd="0" presId="urn:microsoft.com/office/officeart/2005/8/layout/lProcess2"/>
    <dgm:cxn modelId="{4FB3A403-7A17-4DFE-B95C-1569E60900F9}" type="presParOf" srcId="{85DE8592-EC30-4612-87F3-15648358EB87}" destId="{E534395C-01E9-427D-89AE-164CB7D097BB}" srcOrd="0" destOrd="0" presId="urn:microsoft.com/office/officeart/2005/8/layout/lProcess2"/>
    <dgm:cxn modelId="{F48D55F2-22A0-44D3-8E80-6B63DD9013EB}" type="presParOf" srcId="{85DE8592-EC30-4612-87F3-15648358EB87}" destId="{2E5BF7BA-0407-407F-9409-476AC26EB691}" srcOrd="1" destOrd="0" presId="urn:microsoft.com/office/officeart/2005/8/layout/lProcess2"/>
    <dgm:cxn modelId="{B909CFA2-4677-453B-A481-3D553F1FE460}" type="presParOf" srcId="{85DE8592-EC30-4612-87F3-15648358EB87}" destId="{FF477C1B-8309-406E-872E-9D2033A170A1}" srcOrd="2" destOrd="0" presId="urn:microsoft.com/office/officeart/2005/8/layout/lProcess2"/>
    <dgm:cxn modelId="{79D513C2-1B01-4210-936C-1BEABAC45A60}" type="presParOf" srcId="{FF477C1B-8309-406E-872E-9D2033A170A1}" destId="{BC735BE4-05E7-4327-8461-048B6112FCFE}" srcOrd="0" destOrd="0" presId="urn:microsoft.com/office/officeart/2005/8/layout/lProcess2"/>
    <dgm:cxn modelId="{5B6F5BE5-2D2C-4900-B83D-8D906FD9F44C}" type="presParOf" srcId="{BC735BE4-05E7-4327-8461-048B6112FCFE}" destId="{EB1CF970-3C22-4479-A613-29E9773B48EE}" srcOrd="0" destOrd="0" presId="urn:microsoft.com/office/officeart/2005/8/layout/lProcess2"/>
    <dgm:cxn modelId="{7AE93ECC-A52E-47F6-9DB7-16B9B3AA101C}" type="presParOf" srcId="{BC735BE4-05E7-4327-8461-048B6112FCFE}" destId="{4EBED125-A0DA-4A11-A513-A8AF9EBEC215}" srcOrd="1" destOrd="0" presId="urn:microsoft.com/office/officeart/2005/8/layout/lProcess2"/>
    <dgm:cxn modelId="{C3EE84C4-DD49-4ED9-B3E6-4E735F1E7A47}" type="presParOf" srcId="{BC735BE4-05E7-4327-8461-048B6112FCFE}" destId="{71C20ED1-62BB-4AEA-891E-3DAEB6BB0476}" srcOrd="2" destOrd="0" presId="urn:microsoft.com/office/officeart/2005/8/layout/lProcess2"/>
    <dgm:cxn modelId="{D01A0502-0341-41B2-B9AC-279977B07E46}" type="presParOf" srcId="{BC735BE4-05E7-4327-8461-048B6112FCFE}" destId="{F70FA0B5-DE16-40F9-A13E-FBD9A493A50B}" srcOrd="3" destOrd="0" presId="urn:microsoft.com/office/officeart/2005/8/layout/lProcess2"/>
    <dgm:cxn modelId="{EF6FA63D-E171-476C-92BD-A61AE6D23752}" type="presParOf" srcId="{BC735BE4-05E7-4327-8461-048B6112FCFE}" destId="{D289F1DD-D662-4BE4-A1FB-652C04530E14}" srcOrd="4" destOrd="0" presId="urn:microsoft.com/office/officeart/2005/8/layout/lProcess2"/>
    <dgm:cxn modelId="{A06E2675-5F46-47CD-BDCB-CEA0C866B788}" type="presParOf" srcId="{BC735BE4-05E7-4327-8461-048B6112FCFE}" destId="{939154C4-6450-4E2B-B535-43969670E4A1}" srcOrd="5" destOrd="0" presId="urn:microsoft.com/office/officeart/2005/8/layout/lProcess2"/>
    <dgm:cxn modelId="{01C94CB2-EBCA-4059-A6FB-E4AF23224FFD}" type="presParOf" srcId="{BC735BE4-05E7-4327-8461-048B6112FCFE}" destId="{648348AE-4583-4338-AE59-9628EA192D9E}" srcOrd="6" destOrd="0" presId="urn:microsoft.com/office/officeart/2005/8/layout/lProcess2"/>
    <dgm:cxn modelId="{6177FFC8-D3D4-4CB0-B010-36AC7374699C}" type="presParOf" srcId="{4C4BD295-583D-446F-A8DD-6B63812E6D5D}" destId="{B192D064-ADFE-4770-B689-FAAB1DF87225}" srcOrd="1" destOrd="0" presId="urn:microsoft.com/office/officeart/2005/8/layout/lProcess2"/>
    <dgm:cxn modelId="{7DAE4BBA-A879-4D89-BC7D-093DDC9FFAC4}" type="presParOf" srcId="{4C4BD295-583D-446F-A8DD-6B63812E6D5D}" destId="{27859924-4ADD-4557-8A96-9E16CB148FA9}" srcOrd="2" destOrd="0" presId="urn:microsoft.com/office/officeart/2005/8/layout/lProcess2"/>
    <dgm:cxn modelId="{044F7751-AB58-4085-818F-C5913D08130C}" type="presParOf" srcId="{27859924-4ADD-4557-8A96-9E16CB148FA9}" destId="{E5AA172F-BE51-48EE-9F3D-574FBED36224}" srcOrd="0" destOrd="0" presId="urn:microsoft.com/office/officeart/2005/8/layout/lProcess2"/>
    <dgm:cxn modelId="{01B34C31-6AAD-4DBA-A276-4D54481C0811}" type="presParOf" srcId="{27859924-4ADD-4557-8A96-9E16CB148FA9}" destId="{9A578C67-C426-40E6-B536-606141C091D0}" srcOrd="1" destOrd="0" presId="urn:microsoft.com/office/officeart/2005/8/layout/lProcess2"/>
    <dgm:cxn modelId="{6853FA81-15F1-490A-9B87-70320142EA6A}" type="presParOf" srcId="{27859924-4ADD-4557-8A96-9E16CB148FA9}" destId="{F1ACC807-3321-453B-84A6-6DA98C17223F}" srcOrd="2" destOrd="0" presId="urn:microsoft.com/office/officeart/2005/8/layout/lProcess2"/>
    <dgm:cxn modelId="{C9EC96F2-E0FE-4F2D-BC83-F3E17107CFB2}" type="presParOf" srcId="{F1ACC807-3321-453B-84A6-6DA98C17223F}" destId="{3F13450F-547F-403E-8092-9F735BDC0835}" srcOrd="0" destOrd="0" presId="urn:microsoft.com/office/officeart/2005/8/layout/lProcess2"/>
    <dgm:cxn modelId="{A9B5EE7B-8822-4C8F-9D61-F2492DF9E3CD}" type="presParOf" srcId="{3F13450F-547F-403E-8092-9F735BDC0835}" destId="{B298D9A8-C927-496A-B5DD-A3FA21124761}" srcOrd="0" destOrd="0" presId="urn:microsoft.com/office/officeart/2005/8/layout/lProcess2"/>
    <dgm:cxn modelId="{50D766EB-4853-4508-A87F-A657911CE642}" type="presParOf" srcId="{3F13450F-547F-403E-8092-9F735BDC0835}" destId="{6DAE8BB1-1DD3-4F23-8D24-B24B3146DDFE}" srcOrd="1" destOrd="0" presId="urn:microsoft.com/office/officeart/2005/8/layout/lProcess2"/>
    <dgm:cxn modelId="{BC2C0476-07BC-4DC6-87D3-1A7FA0FED781}" type="presParOf" srcId="{3F13450F-547F-403E-8092-9F735BDC0835}" destId="{67F2A42F-8112-4371-B510-07701183A62A}" srcOrd="2" destOrd="0" presId="urn:microsoft.com/office/officeart/2005/8/layout/lProcess2"/>
    <dgm:cxn modelId="{6CB08489-543A-42C2-BB93-E2CD596D7DE3}" type="presParOf" srcId="{3F13450F-547F-403E-8092-9F735BDC0835}" destId="{897B03F2-C497-4B0E-96E1-1350A6856633}" srcOrd="3" destOrd="0" presId="urn:microsoft.com/office/officeart/2005/8/layout/lProcess2"/>
    <dgm:cxn modelId="{0BDE240B-C322-4777-87CA-D74F19DFA006}" type="presParOf" srcId="{3F13450F-547F-403E-8092-9F735BDC0835}" destId="{D0A4BD60-54E0-4F3D-96A4-3D397CFA1D73}" srcOrd="4" destOrd="0" presId="urn:microsoft.com/office/officeart/2005/8/layout/lProcess2"/>
    <dgm:cxn modelId="{E3200962-280D-42F4-9F4A-C1D5016594D8}" type="presParOf" srcId="{3F13450F-547F-403E-8092-9F735BDC0835}" destId="{6BE129FF-A034-4D7A-B93F-B3361591040E}" srcOrd="5" destOrd="0" presId="urn:microsoft.com/office/officeart/2005/8/layout/lProcess2"/>
    <dgm:cxn modelId="{828B55A0-B6B5-45DC-8FD1-5C3CCA67844A}" type="presParOf" srcId="{3F13450F-547F-403E-8092-9F735BDC0835}" destId="{7F7481B4-41C3-4883-AE09-BF61F04B83DB}"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36422-0425-4125-8272-C28430D900C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9F2AA1F9-9746-43C8-9998-CC19E73A2612}">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2800" b="1" dirty="0">
              <a:solidFill>
                <a:schemeClr val="bg1"/>
              </a:solidFill>
              <a:latin typeface="Times New Roman" pitchFamily="18" charset="0"/>
              <a:cs typeface="Times New Roman" pitchFamily="18" charset="0"/>
            </a:rPr>
            <a:t>Areas of NLP</a:t>
          </a:r>
        </a:p>
      </dgm:t>
    </dgm:pt>
    <dgm:pt modelId="{AC8A2D73-D235-4AEC-9D9D-45B8CA9FCCB3}" type="parTrans" cxnId="{E31DD9EC-89B4-486B-9C5C-2372822CFD68}">
      <dgm:prSet/>
      <dgm:spPr/>
      <dgm:t>
        <a:bodyPr/>
        <a:lstStyle/>
        <a:p>
          <a:endParaRPr lang="en-US"/>
        </a:p>
      </dgm:t>
    </dgm:pt>
    <dgm:pt modelId="{C4D0EF16-5CFE-44C5-8C2D-71676A0E3550}" type="sibTrans" cxnId="{E31DD9EC-89B4-486B-9C5C-2372822CFD68}">
      <dgm:prSet/>
      <dgm:spPr/>
      <dgm:t>
        <a:bodyPr/>
        <a:lstStyle/>
        <a:p>
          <a:endParaRPr lang="en-US"/>
        </a:p>
      </dgm:t>
    </dgm:pt>
    <dgm:pt modelId="{9E17E305-CAA4-48E9-90DE-E3EB35BC20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Speech Recognition</a:t>
          </a:r>
        </a:p>
      </dgm:t>
    </dgm:pt>
    <dgm:pt modelId="{4AD3FB53-16F5-49F5-ADD7-1A26BB3544F2}" type="parTrans" cxnId="{DD8B3220-1A6D-48E6-A0D3-1E8DC8156947}">
      <dgm:prSet/>
      <dgm:spPr/>
      <dgm:t>
        <a:bodyPr/>
        <a:lstStyle/>
        <a:p>
          <a:endParaRPr lang="en-US"/>
        </a:p>
      </dgm:t>
    </dgm:pt>
    <dgm:pt modelId="{A551BC36-35BD-4B6B-A096-D8508474A4E8}" type="sibTrans" cxnId="{DD8B3220-1A6D-48E6-A0D3-1E8DC8156947}">
      <dgm:prSet/>
      <dgm:spPr/>
      <dgm:t>
        <a:bodyPr/>
        <a:lstStyle/>
        <a:p>
          <a:endParaRPr lang="en-US" dirty="0">
            <a:solidFill>
              <a:schemeClr val="bg1"/>
            </a:solidFill>
          </a:endParaRPr>
        </a:p>
      </dgm:t>
    </dgm:pt>
    <dgm:pt modelId="{0006ACDE-6167-49AF-B115-9D6953964347}">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Spell Check</a:t>
          </a:r>
        </a:p>
      </dgm:t>
    </dgm:pt>
    <dgm:pt modelId="{19961FF7-491B-41DB-8A9F-50E5E6181C65}" type="parTrans" cxnId="{717E0005-4F1C-486E-856A-EE8FEBF8ACF7}">
      <dgm:prSet/>
      <dgm:spPr/>
      <dgm:t>
        <a:bodyPr/>
        <a:lstStyle/>
        <a:p>
          <a:endParaRPr lang="en-US"/>
        </a:p>
      </dgm:t>
    </dgm:pt>
    <dgm:pt modelId="{0BAA6227-D1A3-4F73-820E-F91EA0EE843D}" type="sibTrans" cxnId="{717E0005-4F1C-486E-856A-EE8FEBF8ACF7}">
      <dgm:prSet/>
      <dgm:spPr/>
      <dgm:t>
        <a:bodyPr/>
        <a:lstStyle/>
        <a:p>
          <a:endParaRPr lang="en-US" dirty="0">
            <a:solidFill>
              <a:schemeClr val="bg1"/>
            </a:solidFill>
          </a:endParaRPr>
        </a:p>
      </dgm:t>
    </dgm:pt>
    <dgm:pt modelId="{3DC6A50A-1413-48E2-AD55-B82201B95220}">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Sentiment Analysis</a:t>
          </a:r>
        </a:p>
      </dgm:t>
    </dgm:pt>
    <dgm:pt modelId="{77B80E7F-9418-488D-90F7-AEEA54E650D9}" type="parTrans" cxnId="{DB87C775-B96A-405C-9517-C74DC21652D1}">
      <dgm:prSet/>
      <dgm:spPr/>
      <dgm:t>
        <a:bodyPr/>
        <a:lstStyle/>
        <a:p>
          <a:endParaRPr lang="en-US"/>
        </a:p>
      </dgm:t>
    </dgm:pt>
    <dgm:pt modelId="{ADBE3E50-D242-4885-BE96-7C0945D7026B}" type="sibTrans" cxnId="{DB87C775-B96A-405C-9517-C74DC21652D1}">
      <dgm:prSet/>
      <dgm:spPr/>
      <dgm:t>
        <a:bodyPr/>
        <a:lstStyle/>
        <a:p>
          <a:endParaRPr lang="en-US" dirty="0">
            <a:solidFill>
              <a:schemeClr val="bg1"/>
            </a:solidFill>
          </a:endParaRPr>
        </a:p>
      </dgm:t>
    </dgm:pt>
    <dgm:pt modelId="{6E19E69F-F297-4AF0-A374-188CA3116E67}">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Question Answering</a:t>
          </a:r>
        </a:p>
      </dgm:t>
    </dgm:pt>
    <dgm:pt modelId="{5156F789-CB4F-49B3-9938-115C6FEE568D}" type="parTrans" cxnId="{5DD22254-5855-4B73-8A29-4D4608E7D05C}">
      <dgm:prSet/>
      <dgm:spPr/>
      <dgm:t>
        <a:bodyPr/>
        <a:lstStyle/>
        <a:p>
          <a:endParaRPr lang="en-US"/>
        </a:p>
      </dgm:t>
    </dgm:pt>
    <dgm:pt modelId="{0E712D9B-41D9-467B-87D7-59A6CFED94F3}" type="sibTrans" cxnId="{5DD22254-5855-4B73-8A29-4D4608E7D05C}">
      <dgm:prSet/>
      <dgm:spPr/>
      <dgm:t>
        <a:bodyPr/>
        <a:lstStyle/>
        <a:p>
          <a:endParaRPr lang="en-US" dirty="0">
            <a:solidFill>
              <a:schemeClr val="bg1"/>
            </a:solidFill>
          </a:endParaRPr>
        </a:p>
      </dgm:t>
    </dgm:pt>
    <dgm:pt modelId="{0A695050-59A9-408C-B26D-F72CD9C74D24}">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Chat Bots</a:t>
          </a:r>
        </a:p>
      </dgm:t>
    </dgm:pt>
    <dgm:pt modelId="{02A87DBD-B111-4271-B4C7-395A9D37DD24}" type="parTrans" cxnId="{0D7E8990-DD22-4388-B64C-8B64FAD90F62}">
      <dgm:prSet/>
      <dgm:spPr/>
      <dgm:t>
        <a:bodyPr/>
        <a:lstStyle/>
        <a:p>
          <a:endParaRPr lang="en-US"/>
        </a:p>
      </dgm:t>
    </dgm:pt>
    <dgm:pt modelId="{E550EE12-3296-4DA9-AF38-B8A9B38DDCD1}" type="sibTrans" cxnId="{0D7E8990-DD22-4388-B64C-8B64FAD90F62}">
      <dgm:prSet/>
      <dgm:spPr/>
      <dgm:t>
        <a:bodyPr/>
        <a:lstStyle/>
        <a:p>
          <a:endParaRPr lang="en-US" dirty="0">
            <a:solidFill>
              <a:schemeClr val="bg1"/>
            </a:solidFill>
          </a:endParaRPr>
        </a:p>
      </dgm:t>
    </dgm:pt>
    <dgm:pt modelId="{E6063263-013A-4763-A5C1-38DAC5D19AF4}">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Text Classification</a:t>
          </a:r>
        </a:p>
      </dgm:t>
    </dgm:pt>
    <dgm:pt modelId="{ABDE355D-8A7A-4699-8B15-2720FF158A83}" type="parTrans" cxnId="{02C213EB-C9E4-4F45-AC52-04F4F6893611}">
      <dgm:prSet/>
      <dgm:spPr/>
      <dgm:t>
        <a:bodyPr/>
        <a:lstStyle/>
        <a:p>
          <a:endParaRPr lang="en-US"/>
        </a:p>
      </dgm:t>
    </dgm:pt>
    <dgm:pt modelId="{58277AA8-7D57-47DA-942D-A47501BA7082}" type="sibTrans" cxnId="{02C213EB-C9E4-4F45-AC52-04F4F6893611}">
      <dgm:prSet/>
      <dgm:spPr/>
      <dgm:t>
        <a:bodyPr/>
        <a:lstStyle/>
        <a:p>
          <a:endParaRPr lang="en-US" dirty="0">
            <a:solidFill>
              <a:schemeClr val="bg1"/>
            </a:solidFill>
          </a:endParaRPr>
        </a:p>
      </dgm:t>
    </dgm:pt>
    <dgm:pt modelId="{63DD12EF-2049-4CFA-B312-77FC8BD57A5A}">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1600" b="1" dirty="0">
              <a:solidFill>
                <a:schemeClr val="bg1"/>
              </a:solidFill>
              <a:latin typeface="Times New Roman" pitchFamily="18" charset="0"/>
              <a:cs typeface="Times New Roman" pitchFamily="18" charset="0"/>
            </a:rPr>
            <a:t>Machine Translation</a:t>
          </a:r>
        </a:p>
      </dgm:t>
    </dgm:pt>
    <dgm:pt modelId="{7ECEBE22-1252-4692-BD56-E8B9F12880C2}" type="parTrans" cxnId="{80AC65CD-06E4-48C0-8F7F-1D563C5429DE}">
      <dgm:prSet/>
      <dgm:spPr/>
      <dgm:t>
        <a:bodyPr/>
        <a:lstStyle/>
        <a:p>
          <a:endParaRPr lang="en-US"/>
        </a:p>
      </dgm:t>
    </dgm:pt>
    <dgm:pt modelId="{ACE98CD4-C3D5-45F1-9E13-D32929863E5A}" type="sibTrans" cxnId="{80AC65CD-06E4-48C0-8F7F-1D563C5429DE}">
      <dgm:prSet/>
      <dgm:spPr/>
      <dgm:t>
        <a:bodyPr/>
        <a:lstStyle/>
        <a:p>
          <a:endParaRPr lang="en-US" dirty="0">
            <a:solidFill>
              <a:schemeClr val="bg1"/>
            </a:solidFill>
          </a:endParaRPr>
        </a:p>
      </dgm:t>
    </dgm:pt>
    <dgm:pt modelId="{5FD937EE-563E-4A13-8A02-1ECF564E772D}" type="pres">
      <dgm:prSet presAssocID="{2D736422-0425-4125-8272-C28430D900C0}" presName="Name0" presStyleCnt="0">
        <dgm:presLayoutVars>
          <dgm:chMax val="1"/>
          <dgm:dir/>
          <dgm:animLvl val="ctr"/>
          <dgm:resizeHandles val="exact"/>
        </dgm:presLayoutVars>
      </dgm:prSet>
      <dgm:spPr/>
    </dgm:pt>
    <dgm:pt modelId="{244B1EE2-8D9F-4BFB-BAA0-AE81C7B50563}" type="pres">
      <dgm:prSet presAssocID="{9F2AA1F9-9746-43C8-9998-CC19E73A2612}" presName="centerShape" presStyleLbl="node0" presStyleIdx="0" presStyleCnt="1"/>
      <dgm:spPr/>
    </dgm:pt>
    <dgm:pt modelId="{19314829-A1CA-4B41-B7B1-309AFC943475}" type="pres">
      <dgm:prSet presAssocID="{9E17E305-CAA4-48E9-90DE-E3EB35BC20B3}" presName="node" presStyleLbl="node1" presStyleIdx="0" presStyleCnt="7" custScaleX="142491">
        <dgm:presLayoutVars>
          <dgm:bulletEnabled val="1"/>
        </dgm:presLayoutVars>
      </dgm:prSet>
      <dgm:spPr/>
    </dgm:pt>
    <dgm:pt modelId="{F7AE8B63-B312-4E11-952D-37688CFA8096}" type="pres">
      <dgm:prSet presAssocID="{9E17E305-CAA4-48E9-90DE-E3EB35BC20B3}" presName="dummy" presStyleCnt="0"/>
      <dgm:spPr/>
    </dgm:pt>
    <dgm:pt modelId="{D4A9D77F-88DA-4CF1-8E57-79F57F4E6B8D}" type="pres">
      <dgm:prSet presAssocID="{A551BC36-35BD-4B6B-A096-D8508474A4E8}" presName="sibTrans" presStyleLbl="sibTrans2D1" presStyleIdx="0" presStyleCnt="7"/>
      <dgm:spPr/>
    </dgm:pt>
    <dgm:pt modelId="{1257C3DC-4AF5-41D1-A46B-7E7B5616A1D4}" type="pres">
      <dgm:prSet presAssocID="{3DC6A50A-1413-48E2-AD55-B82201B95220}" presName="node" presStyleLbl="node1" presStyleIdx="1" presStyleCnt="7" custScaleX="142491">
        <dgm:presLayoutVars>
          <dgm:bulletEnabled val="1"/>
        </dgm:presLayoutVars>
      </dgm:prSet>
      <dgm:spPr/>
    </dgm:pt>
    <dgm:pt modelId="{EE1F05F5-247F-49B6-902A-A25ED0EC4E7C}" type="pres">
      <dgm:prSet presAssocID="{3DC6A50A-1413-48E2-AD55-B82201B95220}" presName="dummy" presStyleCnt="0"/>
      <dgm:spPr/>
    </dgm:pt>
    <dgm:pt modelId="{30E4E81C-4849-4EAD-B9A7-A490E95F461C}" type="pres">
      <dgm:prSet presAssocID="{ADBE3E50-D242-4885-BE96-7C0945D7026B}" presName="sibTrans" presStyleLbl="sibTrans2D1" presStyleIdx="1" presStyleCnt="7"/>
      <dgm:spPr/>
    </dgm:pt>
    <dgm:pt modelId="{16AD26D1-5F20-45A9-A6C9-EFAE79858B17}" type="pres">
      <dgm:prSet presAssocID="{6E19E69F-F297-4AF0-A374-188CA3116E67}" presName="node" presStyleLbl="node1" presStyleIdx="2" presStyleCnt="7" custScaleX="142491">
        <dgm:presLayoutVars>
          <dgm:bulletEnabled val="1"/>
        </dgm:presLayoutVars>
      </dgm:prSet>
      <dgm:spPr/>
    </dgm:pt>
    <dgm:pt modelId="{3FD7D989-2200-432A-86E6-293F606237ED}" type="pres">
      <dgm:prSet presAssocID="{6E19E69F-F297-4AF0-A374-188CA3116E67}" presName="dummy" presStyleCnt="0"/>
      <dgm:spPr/>
    </dgm:pt>
    <dgm:pt modelId="{8849B2D9-63DC-427A-AE02-7EEAF16CA581}" type="pres">
      <dgm:prSet presAssocID="{0E712D9B-41D9-467B-87D7-59A6CFED94F3}" presName="sibTrans" presStyleLbl="sibTrans2D1" presStyleIdx="2" presStyleCnt="7"/>
      <dgm:spPr/>
    </dgm:pt>
    <dgm:pt modelId="{3CEFC1B6-5D55-4CA0-B45D-DBCB8660D45B}" type="pres">
      <dgm:prSet presAssocID="{0A695050-59A9-408C-B26D-F72CD9C74D24}" presName="node" presStyleLbl="node1" presStyleIdx="3" presStyleCnt="7" custScaleX="142491">
        <dgm:presLayoutVars>
          <dgm:bulletEnabled val="1"/>
        </dgm:presLayoutVars>
      </dgm:prSet>
      <dgm:spPr/>
    </dgm:pt>
    <dgm:pt modelId="{CCE7973A-F0F0-4137-BB35-E80659307027}" type="pres">
      <dgm:prSet presAssocID="{0A695050-59A9-408C-B26D-F72CD9C74D24}" presName="dummy" presStyleCnt="0"/>
      <dgm:spPr/>
    </dgm:pt>
    <dgm:pt modelId="{20BBB1ED-5A09-470C-A970-482079F5F789}" type="pres">
      <dgm:prSet presAssocID="{E550EE12-3296-4DA9-AF38-B8A9B38DDCD1}" presName="sibTrans" presStyleLbl="sibTrans2D1" presStyleIdx="3" presStyleCnt="7"/>
      <dgm:spPr/>
    </dgm:pt>
    <dgm:pt modelId="{99484F42-F021-4315-9972-C7B11F37209C}" type="pres">
      <dgm:prSet presAssocID="{E6063263-013A-4763-A5C1-38DAC5D19AF4}" presName="node" presStyleLbl="node1" presStyleIdx="4" presStyleCnt="7" custScaleX="142491">
        <dgm:presLayoutVars>
          <dgm:bulletEnabled val="1"/>
        </dgm:presLayoutVars>
      </dgm:prSet>
      <dgm:spPr/>
    </dgm:pt>
    <dgm:pt modelId="{89CB2928-D71E-4BA9-AF6B-20327355ECAF}" type="pres">
      <dgm:prSet presAssocID="{E6063263-013A-4763-A5C1-38DAC5D19AF4}" presName="dummy" presStyleCnt="0"/>
      <dgm:spPr/>
    </dgm:pt>
    <dgm:pt modelId="{1F814D99-3A72-49DE-A0DA-6BD816B40679}" type="pres">
      <dgm:prSet presAssocID="{58277AA8-7D57-47DA-942D-A47501BA7082}" presName="sibTrans" presStyleLbl="sibTrans2D1" presStyleIdx="4" presStyleCnt="7"/>
      <dgm:spPr/>
    </dgm:pt>
    <dgm:pt modelId="{49A39BDC-9A2D-449D-A620-4AA368756920}" type="pres">
      <dgm:prSet presAssocID="{63DD12EF-2049-4CFA-B312-77FC8BD57A5A}" presName="node" presStyleLbl="node1" presStyleIdx="5" presStyleCnt="7" custScaleX="142491">
        <dgm:presLayoutVars>
          <dgm:bulletEnabled val="1"/>
        </dgm:presLayoutVars>
      </dgm:prSet>
      <dgm:spPr/>
    </dgm:pt>
    <dgm:pt modelId="{915A058D-4116-4C0F-9139-8E2A6264BD72}" type="pres">
      <dgm:prSet presAssocID="{63DD12EF-2049-4CFA-B312-77FC8BD57A5A}" presName="dummy" presStyleCnt="0"/>
      <dgm:spPr/>
    </dgm:pt>
    <dgm:pt modelId="{4BBDEEB2-E658-4B56-B049-BE824DDD5AD8}" type="pres">
      <dgm:prSet presAssocID="{ACE98CD4-C3D5-45F1-9E13-D32929863E5A}" presName="sibTrans" presStyleLbl="sibTrans2D1" presStyleIdx="5" presStyleCnt="7"/>
      <dgm:spPr/>
    </dgm:pt>
    <dgm:pt modelId="{4499F2B9-1A28-4B67-9245-8FBDC5A53940}" type="pres">
      <dgm:prSet presAssocID="{0006ACDE-6167-49AF-B115-9D6953964347}" presName="node" presStyleLbl="node1" presStyleIdx="6" presStyleCnt="7" custScaleX="142491">
        <dgm:presLayoutVars>
          <dgm:bulletEnabled val="1"/>
        </dgm:presLayoutVars>
      </dgm:prSet>
      <dgm:spPr/>
    </dgm:pt>
    <dgm:pt modelId="{2CAB2B08-6212-49AA-8FAC-F902BCFE017F}" type="pres">
      <dgm:prSet presAssocID="{0006ACDE-6167-49AF-B115-9D6953964347}" presName="dummy" presStyleCnt="0"/>
      <dgm:spPr/>
    </dgm:pt>
    <dgm:pt modelId="{FD41D220-214A-462C-A125-A39CEEB908DB}" type="pres">
      <dgm:prSet presAssocID="{0BAA6227-D1A3-4F73-820E-F91EA0EE843D}" presName="sibTrans" presStyleLbl="sibTrans2D1" presStyleIdx="6" presStyleCnt="7"/>
      <dgm:spPr/>
    </dgm:pt>
  </dgm:ptLst>
  <dgm:cxnLst>
    <dgm:cxn modelId="{717E0005-4F1C-486E-856A-EE8FEBF8ACF7}" srcId="{9F2AA1F9-9746-43C8-9998-CC19E73A2612}" destId="{0006ACDE-6167-49AF-B115-9D6953964347}" srcOrd="6" destOrd="0" parTransId="{19961FF7-491B-41DB-8A9F-50E5E6181C65}" sibTransId="{0BAA6227-D1A3-4F73-820E-F91EA0EE843D}"/>
    <dgm:cxn modelId="{3F13C00F-62C1-4830-97D3-D25B4E6F9947}" type="presOf" srcId="{0A695050-59A9-408C-B26D-F72CD9C74D24}" destId="{3CEFC1B6-5D55-4CA0-B45D-DBCB8660D45B}" srcOrd="0" destOrd="0" presId="urn:microsoft.com/office/officeart/2005/8/layout/radial6"/>
    <dgm:cxn modelId="{1A08B112-BBEF-42D5-9687-0339D11CE013}" type="presOf" srcId="{2D736422-0425-4125-8272-C28430D900C0}" destId="{5FD937EE-563E-4A13-8A02-1ECF564E772D}" srcOrd="0" destOrd="0" presId="urn:microsoft.com/office/officeart/2005/8/layout/radial6"/>
    <dgm:cxn modelId="{DD8B3220-1A6D-48E6-A0D3-1E8DC8156947}" srcId="{9F2AA1F9-9746-43C8-9998-CC19E73A2612}" destId="{9E17E305-CAA4-48E9-90DE-E3EB35BC20B3}" srcOrd="0" destOrd="0" parTransId="{4AD3FB53-16F5-49F5-ADD7-1A26BB3544F2}" sibTransId="{A551BC36-35BD-4B6B-A096-D8508474A4E8}"/>
    <dgm:cxn modelId="{1FCAFD24-F301-4B1E-B6A7-3AA33D14CDBB}" type="presOf" srcId="{E550EE12-3296-4DA9-AF38-B8A9B38DDCD1}" destId="{20BBB1ED-5A09-470C-A970-482079F5F789}" srcOrd="0" destOrd="0" presId="urn:microsoft.com/office/officeart/2005/8/layout/radial6"/>
    <dgm:cxn modelId="{1F038025-A59E-4519-9848-AB90A245D3CC}" type="presOf" srcId="{63DD12EF-2049-4CFA-B312-77FC8BD57A5A}" destId="{49A39BDC-9A2D-449D-A620-4AA368756920}" srcOrd="0" destOrd="0" presId="urn:microsoft.com/office/officeart/2005/8/layout/radial6"/>
    <dgm:cxn modelId="{E2151728-F5F2-4BB5-A961-9B7914F82D94}" type="presOf" srcId="{0E712D9B-41D9-467B-87D7-59A6CFED94F3}" destId="{8849B2D9-63DC-427A-AE02-7EEAF16CA581}" srcOrd="0" destOrd="0" presId="urn:microsoft.com/office/officeart/2005/8/layout/radial6"/>
    <dgm:cxn modelId="{38571E2A-F121-4C13-8091-E1C775FDEFC5}" type="presOf" srcId="{6E19E69F-F297-4AF0-A374-188CA3116E67}" destId="{16AD26D1-5F20-45A9-A6C9-EFAE79858B17}" srcOrd="0" destOrd="0" presId="urn:microsoft.com/office/officeart/2005/8/layout/radial6"/>
    <dgm:cxn modelId="{26646760-2F9B-447F-9B93-232A21A948C6}" type="presOf" srcId="{9E17E305-CAA4-48E9-90DE-E3EB35BC20B3}" destId="{19314829-A1CA-4B41-B7B1-309AFC943475}" srcOrd="0" destOrd="0" presId="urn:microsoft.com/office/officeart/2005/8/layout/radial6"/>
    <dgm:cxn modelId="{796AB842-F15D-475C-8C29-C60AD12F51D8}" type="presOf" srcId="{0006ACDE-6167-49AF-B115-9D6953964347}" destId="{4499F2B9-1A28-4B67-9245-8FBDC5A53940}" srcOrd="0" destOrd="0" presId="urn:microsoft.com/office/officeart/2005/8/layout/radial6"/>
    <dgm:cxn modelId="{A5AA696C-5A95-4FF1-8E67-180062FFEDBF}" type="presOf" srcId="{ADBE3E50-D242-4885-BE96-7C0945D7026B}" destId="{30E4E81C-4849-4EAD-B9A7-A490E95F461C}" srcOrd="0" destOrd="0" presId="urn:microsoft.com/office/officeart/2005/8/layout/radial6"/>
    <dgm:cxn modelId="{5DD22254-5855-4B73-8A29-4D4608E7D05C}" srcId="{9F2AA1F9-9746-43C8-9998-CC19E73A2612}" destId="{6E19E69F-F297-4AF0-A374-188CA3116E67}" srcOrd="2" destOrd="0" parTransId="{5156F789-CB4F-49B3-9938-115C6FEE568D}" sibTransId="{0E712D9B-41D9-467B-87D7-59A6CFED94F3}"/>
    <dgm:cxn modelId="{DB87C775-B96A-405C-9517-C74DC21652D1}" srcId="{9F2AA1F9-9746-43C8-9998-CC19E73A2612}" destId="{3DC6A50A-1413-48E2-AD55-B82201B95220}" srcOrd="1" destOrd="0" parTransId="{77B80E7F-9418-488D-90F7-AEEA54E650D9}" sibTransId="{ADBE3E50-D242-4885-BE96-7C0945D7026B}"/>
    <dgm:cxn modelId="{0D7E8990-DD22-4388-B64C-8B64FAD90F62}" srcId="{9F2AA1F9-9746-43C8-9998-CC19E73A2612}" destId="{0A695050-59A9-408C-B26D-F72CD9C74D24}" srcOrd="3" destOrd="0" parTransId="{02A87DBD-B111-4271-B4C7-395A9D37DD24}" sibTransId="{E550EE12-3296-4DA9-AF38-B8A9B38DDCD1}"/>
    <dgm:cxn modelId="{614377A5-FB44-49CC-A70E-3CCF7B12A932}" type="presOf" srcId="{58277AA8-7D57-47DA-942D-A47501BA7082}" destId="{1F814D99-3A72-49DE-A0DA-6BD816B40679}" srcOrd="0" destOrd="0" presId="urn:microsoft.com/office/officeart/2005/8/layout/radial6"/>
    <dgm:cxn modelId="{2B76B2B7-1638-4EC9-9D19-C95A9B36B1DB}" type="presOf" srcId="{E6063263-013A-4763-A5C1-38DAC5D19AF4}" destId="{99484F42-F021-4315-9972-C7B11F37209C}" srcOrd="0" destOrd="0" presId="urn:microsoft.com/office/officeart/2005/8/layout/radial6"/>
    <dgm:cxn modelId="{AAA164B8-96BE-422D-9F39-2BC29148A291}" type="presOf" srcId="{0BAA6227-D1A3-4F73-820E-F91EA0EE843D}" destId="{FD41D220-214A-462C-A125-A39CEEB908DB}" srcOrd="0" destOrd="0" presId="urn:microsoft.com/office/officeart/2005/8/layout/radial6"/>
    <dgm:cxn modelId="{10BD21C2-87EB-4BD9-8E7D-70E7874EAE30}" type="presOf" srcId="{A551BC36-35BD-4B6B-A096-D8508474A4E8}" destId="{D4A9D77F-88DA-4CF1-8E57-79F57F4E6B8D}" srcOrd="0" destOrd="0" presId="urn:microsoft.com/office/officeart/2005/8/layout/radial6"/>
    <dgm:cxn modelId="{4E3C03C6-A656-45CE-A1B1-E0BE089D51B6}" type="presOf" srcId="{9F2AA1F9-9746-43C8-9998-CC19E73A2612}" destId="{244B1EE2-8D9F-4BFB-BAA0-AE81C7B50563}" srcOrd="0" destOrd="0" presId="urn:microsoft.com/office/officeart/2005/8/layout/radial6"/>
    <dgm:cxn modelId="{80AC65CD-06E4-48C0-8F7F-1D563C5429DE}" srcId="{9F2AA1F9-9746-43C8-9998-CC19E73A2612}" destId="{63DD12EF-2049-4CFA-B312-77FC8BD57A5A}" srcOrd="5" destOrd="0" parTransId="{7ECEBE22-1252-4692-BD56-E8B9F12880C2}" sibTransId="{ACE98CD4-C3D5-45F1-9E13-D32929863E5A}"/>
    <dgm:cxn modelId="{45C78DCF-3676-49B5-A02D-6C7B0B766F56}" type="presOf" srcId="{ACE98CD4-C3D5-45F1-9E13-D32929863E5A}" destId="{4BBDEEB2-E658-4B56-B049-BE824DDD5AD8}" srcOrd="0" destOrd="0" presId="urn:microsoft.com/office/officeart/2005/8/layout/radial6"/>
    <dgm:cxn modelId="{8FE788E8-A7F5-4C41-9BD7-E8BFBBB48C4A}" type="presOf" srcId="{3DC6A50A-1413-48E2-AD55-B82201B95220}" destId="{1257C3DC-4AF5-41D1-A46B-7E7B5616A1D4}" srcOrd="0" destOrd="0" presId="urn:microsoft.com/office/officeart/2005/8/layout/radial6"/>
    <dgm:cxn modelId="{02C213EB-C9E4-4F45-AC52-04F4F6893611}" srcId="{9F2AA1F9-9746-43C8-9998-CC19E73A2612}" destId="{E6063263-013A-4763-A5C1-38DAC5D19AF4}" srcOrd="4" destOrd="0" parTransId="{ABDE355D-8A7A-4699-8B15-2720FF158A83}" sibTransId="{58277AA8-7D57-47DA-942D-A47501BA7082}"/>
    <dgm:cxn modelId="{E31DD9EC-89B4-486B-9C5C-2372822CFD68}" srcId="{2D736422-0425-4125-8272-C28430D900C0}" destId="{9F2AA1F9-9746-43C8-9998-CC19E73A2612}" srcOrd="0" destOrd="0" parTransId="{AC8A2D73-D235-4AEC-9D9D-45B8CA9FCCB3}" sibTransId="{C4D0EF16-5CFE-44C5-8C2D-71676A0E3550}"/>
    <dgm:cxn modelId="{2216A2C4-1613-489E-83A9-DC02BAA7BC75}" type="presParOf" srcId="{5FD937EE-563E-4A13-8A02-1ECF564E772D}" destId="{244B1EE2-8D9F-4BFB-BAA0-AE81C7B50563}" srcOrd="0" destOrd="0" presId="urn:microsoft.com/office/officeart/2005/8/layout/radial6"/>
    <dgm:cxn modelId="{80B4467A-7AFC-420C-A1D1-475FDED5A4A0}" type="presParOf" srcId="{5FD937EE-563E-4A13-8A02-1ECF564E772D}" destId="{19314829-A1CA-4B41-B7B1-309AFC943475}" srcOrd="1" destOrd="0" presId="urn:microsoft.com/office/officeart/2005/8/layout/radial6"/>
    <dgm:cxn modelId="{194C97FB-9920-4D9B-8081-12AD3AE5D8BA}" type="presParOf" srcId="{5FD937EE-563E-4A13-8A02-1ECF564E772D}" destId="{F7AE8B63-B312-4E11-952D-37688CFA8096}" srcOrd="2" destOrd="0" presId="urn:microsoft.com/office/officeart/2005/8/layout/radial6"/>
    <dgm:cxn modelId="{72B92157-A448-4928-801E-72C88F3294A5}" type="presParOf" srcId="{5FD937EE-563E-4A13-8A02-1ECF564E772D}" destId="{D4A9D77F-88DA-4CF1-8E57-79F57F4E6B8D}" srcOrd="3" destOrd="0" presId="urn:microsoft.com/office/officeart/2005/8/layout/radial6"/>
    <dgm:cxn modelId="{D619BEF2-D486-4891-AE98-48ECFD49AC59}" type="presParOf" srcId="{5FD937EE-563E-4A13-8A02-1ECF564E772D}" destId="{1257C3DC-4AF5-41D1-A46B-7E7B5616A1D4}" srcOrd="4" destOrd="0" presId="urn:microsoft.com/office/officeart/2005/8/layout/radial6"/>
    <dgm:cxn modelId="{3492F9BC-7B72-47EE-B42A-965048749B9E}" type="presParOf" srcId="{5FD937EE-563E-4A13-8A02-1ECF564E772D}" destId="{EE1F05F5-247F-49B6-902A-A25ED0EC4E7C}" srcOrd="5" destOrd="0" presId="urn:microsoft.com/office/officeart/2005/8/layout/radial6"/>
    <dgm:cxn modelId="{1CC51000-4170-43A8-872B-FCAD3FEFE384}" type="presParOf" srcId="{5FD937EE-563E-4A13-8A02-1ECF564E772D}" destId="{30E4E81C-4849-4EAD-B9A7-A490E95F461C}" srcOrd="6" destOrd="0" presId="urn:microsoft.com/office/officeart/2005/8/layout/radial6"/>
    <dgm:cxn modelId="{9F445FBF-9320-42D3-A3B9-E42F4CBDBA94}" type="presParOf" srcId="{5FD937EE-563E-4A13-8A02-1ECF564E772D}" destId="{16AD26D1-5F20-45A9-A6C9-EFAE79858B17}" srcOrd="7" destOrd="0" presId="urn:microsoft.com/office/officeart/2005/8/layout/radial6"/>
    <dgm:cxn modelId="{24AC239A-74C6-404A-8388-AA5A439107DC}" type="presParOf" srcId="{5FD937EE-563E-4A13-8A02-1ECF564E772D}" destId="{3FD7D989-2200-432A-86E6-293F606237ED}" srcOrd="8" destOrd="0" presId="urn:microsoft.com/office/officeart/2005/8/layout/radial6"/>
    <dgm:cxn modelId="{64A92630-5CAD-48CA-8432-C601E58768FC}" type="presParOf" srcId="{5FD937EE-563E-4A13-8A02-1ECF564E772D}" destId="{8849B2D9-63DC-427A-AE02-7EEAF16CA581}" srcOrd="9" destOrd="0" presId="urn:microsoft.com/office/officeart/2005/8/layout/radial6"/>
    <dgm:cxn modelId="{3FD8069E-DA18-4556-82FC-857A59E073B4}" type="presParOf" srcId="{5FD937EE-563E-4A13-8A02-1ECF564E772D}" destId="{3CEFC1B6-5D55-4CA0-B45D-DBCB8660D45B}" srcOrd="10" destOrd="0" presId="urn:microsoft.com/office/officeart/2005/8/layout/radial6"/>
    <dgm:cxn modelId="{3704C4DC-9718-4E96-A96F-41305D5F07E2}" type="presParOf" srcId="{5FD937EE-563E-4A13-8A02-1ECF564E772D}" destId="{CCE7973A-F0F0-4137-BB35-E80659307027}" srcOrd="11" destOrd="0" presId="urn:microsoft.com/office/officeart/2005/8/layout/radial6"/>
    <dgm:cxn modelId="{5F1912BD-2605-45E2-BE43-EF220E626196}" type="presParOf" srcId="{5FD937EE-563E-4A13-8A02-1ECF564E772D}" destId="{20BBB1ED-5A09-470C-A970-482079F5F789}" srcOrd="12" destOrd="0" presId="urn:microsoft.com/office/officeart/2005/8/layout/radial6"/>
    <dgm:cxn modelId="{805235E2-6351-4E34-BF8E-75B36A4C789C}" type="presParOf" srcId="{5FD937EE-563E-4A13-8A02-1ECF564E772D}" destId="{99484F42-F021-4315-9972-C7B11F37209C}" srcOrd="13" destOrd="0" presId="urn:microsoft.com/office/officeart/2005/8/layout/radial6"/>
    <dgm:cxn modelId="{CE5793FD-71C5-4509-8936-CCDC72F31982}" type="presParOf" srcId="{5FD937EE-563E-4A13-8A02-1ECF564E772D}" destId="{89CB2928-D71E-4BA9-AF6B-20327355ECAF}" srcOrd="14" destOrd="0" presId="urn:microsoft.com/office/officeart/2005/8/layout/radial6"/>
    <dgm:cxn modelId="{429E46D9-41DF-4456-8FB3-8FFA09ABF67F}" type="presParOf" srcId="{5FD937EE-563E-4A13-8A02-1ECF564E772D}" destId="{1F814D99-3A72-49DE-A0DA-6BD816B40679}" srcOrd="15" destOrd="0" presId="urn:microsoft.com/office/officeart/2005/8/layout/radial6"/>
    <dgm:cxn modelId="{B3C756A2-F85F-4FFF-BBE8-D62F6C7B5ECC}" type="presParOf" srcId="{5FD937EE-563E-4A13-8A02-1ECF564E772D}" destId="{49A39BDC-9A2D-449D-A620-4AA368756920}" srcOrd="16" destOrd="0" presId="urn:microsoft.com/office/officeart/2005/8/layout/radial6"/>
    <dgm:cxn modelId="{054F756A-E85F-4B58-A7EB-8B156B266DD1}" type="presParOf" srcId="{5FD937EE-563E-4A13-8A02-1ECF564E772D}" destId="{915A058D-4116-4C0F-9139-8E2A6264BD72}" srcOrd="17" destOrd="0" presId="urn:microsoft.com/office/officeart/2005/8/layout/radial6"/>
    <dgm:cxn modelId="{9F559AF9-7A20-4B67-A3C9-9DB792AA22DA}" type="presParOf" srcId="{5FD937EE-563E-4A13-8A02-1ECF564E772D}" destId="{4BBDEEB2-E658-4B56-B049-BE824DDD5AD8}" srcOrd="18" destOrd="0" presId="urn:microsoft.com/office/officeart/2005/8/layout/radial6"/>
    <dgm:cxn modelId="{D3CA48D0-EE5C-401F-823D-181AC47DB978}" type="presParOf" srcId="{5FD937EE-563E-4A13-8A02-1ECF564E772D}" destId="{4499F2B9-1A28-4B67-9245-8FBDC5A53940}" srcOrd="19" destOrd="0" presId="urn:microsoft.com/office/officeart/2005/8/layout/radial6"/>
    <dgm:cxn modelId="{5D82CF11-8727-4356-8B7D-4028BE52D80A}" type="presParOf" srcId="{5FD937EE-563E-4A13-8A02-1ECF564E772D}" destId="{2CAB2B08-6212-49AA-8FAC-F902BCFE017F}" srcOrd="20" destOrd="0" presId="urn:microsoft.com/office/officeart/2005/8/layout/radial6"/>
    <dgm:cxn modelId="{BF47BB6D-F4E0-443F-BA94-B297D53A18DF}" type="presParOf" srcId="{5FD937EE-563E-4A13-8A02-1ECF564E772D}" destId="{FD41D220-214A-462C-A125-A39CEEB908DB}"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4395C-01E9-427D-89AE-164CB7D097BB}">
      <dsp:nvSpPr>
        <dsp:cNvPr id="0" name=""/>
        <dsp:cNvSpPr/>
      </dsp:nvSpPr>
      <dsp:spPr>
        <a:xfrm>
          <a:off x="4200" y="0"/>
          <a:ext cx="4040285" cy="64366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solidFill>
                <a:schemeClr val="tx1"/>
              </a:solidFill>
              <a:latin typeface="Times New Roman" pitchFamily="18" charset="0"/>
              <a:cs typeface="Times New Roman" pitchFamily="18" charset="0"/>
            </a:rPr>
            <a:t>Advantages</a:t>
          </a:r>
        </a:p>
      </dsp:txBody>
      <dsp:txXfrm>
        <a:off x="4200" y="0"/>
        <a:ext cx="4040285" cy="1930997"/>
      </dsp:txXfrm>
    </dsp:sp>
    <dsp:sp modelId="{EB1CF970-3C22-4479-A613-29E9773B48EE}">
      <dsp:nvSpPr>
        <dsp:cNvPr id="0" name=""/>
        <dsp:cNvSpPr/>
      </dsp:nvSpPr>
      <dsp:spPr>
        <a:xfrm>
          <a:off x="408228" y="1931154"/>
          <a:ext cx="3232228" cy="9376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latin typeface="Times New Roman" pitchFamily="18" charset="0"/>
              <a:cs typeface="Times New Roman" pitchFamily="18" charset="0"/>
            </a:rPr>
            <a:t>Can often work more efficiently and for longer than humans</a:t>
          </a:r>
          <a:endParaRPr lang="en-US" sz="1600" kern="1200" dirty="0">
            <a:solidFill>
              <a:schemeClr val="tx1"/>
            </a:solidFill>
            <a:latin typeface="Times New Roman" pitchFamily="18" charset="0"/>
            <a:cs typeface="Times New Roman" pitchFamily="18" charset="0"/>
          </a:endParaRPr>
        </a:p>
      </dsp:txBody>
      <dsp:txXfrm>
        <a:off x="435692" y="1958618"/>
        <a:ext cx="3177300" cy="882756"/>
      </dsp:txXfrm>
    </dsp:sp>
    <dsp:sp modelId="{71C20ED1-62BB-4AEA-891E-3DAEB6BB0476}">
      <dsp:nvSpPr>
        <dsp:cNvPr id="0" name=""/>
        <dsp:cNvSpPr/>
      </dsp:nvSpPr>
      <dsp:spPr>
        <a:xfrm>
          <a:off x="408228" y="3013097"/>
          <a:ext cx="3232228" cy="93768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latin typeface="Times New Roman" pitchFamily="18" charset="0"/>
              <a:cs typeface="Times New Roman" pitchFamily="18" charset="0"/>
            </a:rPr>
            <a:t>Can be programmed to learn from prior outcomes to strive to make smarter future calculations</a:t>
          </a:r>
          <a:endParaRPr lang="en-US" sz="1600" kern="1200" dirty="0">
            <a:solidFill>
              <a:schemeClr val="tx1"/>
            </a:solidFill>
            <a:latin typeface="Times New Roman" pitchFamily="18" charset="0"/>
            <a:cs typeface="Times New Roman" pitchFamily="18" charset="0"/>
          </a:endParaRPr>
        </a:p>
      </dsp:txBody>
      <dsp:txXfrm>
        <a:off x="435692" y="3040561"/>
        <a:ext cx="3177300" cy="882756"/>
      </dsp:txXfrm>
    </dsp:sp>
    <dsp:sp modelId="{D289F1DD-D662-4BE4-A1FB-652C04530E14}">
      <dsp:nvSpPr>
        <dsp:cNvPr id="0" name=""/>
        <dsp:cNvSpPr/>
      </dsp:nvSpPr>
      <dsp:spPr>
        <a:xfrm>
          <a:off x="408228" y="4095040"/>
          <a:ext cx="3232228" cy="93768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a:solidFill>
                <a:schemeClr val="tx1"/>
              </a:solidFill>
              <a:latin typeface="Times New Roman" pitchFamily="18" charset="0"/>
              <a:cs typeface="Times New Roman" pitchFamily="18" charset="0"/>
            </a:rPr>
            <a:t>Often leverage online services that reduce (but do not eliminate) systematic risk</a:t>
          </a:r>
          <a:endParaRPr lang="en-US" sz="1600" kern="1200" dirty="0">
            <a:solidFill>
              <a:schemeClr val="tx1"/>
            </a:solidFill>
            <a:latin typeface="Times New Roman" pitchFamily="18" charset="0"/>
            <a:cs typeface="Times New Roman" pitchFamily="18" charset="0"/>
          </a:endParaRPr>
        </a:p>
      </dsp:txBody>
      <dsp:txXfrm>
        <a:off x="435692" y="4122504"/>
        <a:ext cx="3177300" cy="882756"/>
      </dsp:txXfrm>
    </dsp:sp>
    <dsp:sp modelId="{648348AE-4583-4338-AE59-9628EA192D9E}">
      <dsp:nvSpPr>
        <dsp:cNvPr id="0" name=""/>
        <dsp:cNvSpPr/>
      </dsp:nvSpPr>
      <dsp:spPr>
        <a:xfrm>
          <a:off x="408228" y="5176983"/>
          <a:ext cx="3232228" cy="93768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a:solidFill>
                <a:schemeClr val="tx1"/>
              </a:solidFill>
              <a:latin typeface="Times New Roman" pitchFamily="18" charset="0"/>
              <a:cs typeface="Times New Roman" pitchFamily="18" charset="0"/>
            </a:rPr>
            <a:t>Are continually being expanded in new fields with more difficult problems</a:t>
          </a:r>
          <a:endParaRPr lang="en-US" sz="1600" kern="1200" dirty="0">
            <a:solidFill>
              <a:schemeClr val="tx1"/>
            </a:solidFill>
            <a:latin typeface="Times New Roman" pitchFamily="18" charset="0"/>
            <a:cs typeface="Times New Roman" pitchFamily="18" charset="0"/>
          </a:endParaRPr>
        </a:p>
      </dsp:txBody>
      <dsp:txXfrm>
        <a:off x="435692" y="5204447"/>
        <a:ext cx="3177300" cy="882756"/>
      </dsp:txXfrm>
    </dsp:sp>
    <dsp:sp modelId="{E5AA172F-BE51-48EE-9F3D-574FBED36224}">
      <dsp:nvSpPr>
        <dsp:cNvPr id="0" name=""/>
        <dsp:cNvSpPr/>
      </dsp:nvSpPr>
      <dsp:spPr>
        <a:xfrm>
          <a:off x="4347506" y="0"/>
          <a:ext cx="4040285" cy="643665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solidFill>
                <a:schemeClr val="tx1"/>
              </a:solidFill>
              <a:latin typeface="Times New Roman" pitchFamily="18" charset="0"/>
              <a:cs typeface="Times New Roman" pitchFamily="18" charset="0"/>
            </a:rPr>
            <a:t>Disadvantages</a:t>
          </a:r>
        </a:p>
      </dsp:txBody>
      <dsp:txXfrm>
        <a:off x="4347506" y="0"/>
        <a:ext cx="4040285" cy="1930997"/>
      </dsp:txXfrm>
    </dsp:sp>
    <dsp:sp modelId="{B298D9A8-C927-496A-B5DD-A3FA21124761}">
      <dsp:nvSpPr>
        <dsp:cNvPr id="0" name=""/>
        <dsp:cNvSpPr/>
      </dsp:nvSpPr>
      <dsp:spPr>
        <a:xfrm>
          <a:off x="4751535" y="1931154"/>
          <a:ext cx="3232228" cy="93768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latin typeface="Times New Roman" pitchFamily="18" charset="0"/>
              <a:cs typeface="Times New Roman" pitchFamily="18" charset="0"/>
            </a:rPr>
            <a:t>Still rely on hardware that may require labor and expertise to maintain</a:t>
          </a:r>
          <a:endParaRPr lang="en-US" sz="1600" kern="1200" dirty="0">
            <a:solidFill>
              <a:schemeClr val="tx1"/>
            </a:solidFill>
            <a:latin typeface="Times New Roman" pitchFamily="18" charset="0"/>
            <a:cs typeface="Times New Roman" pitchFamily="18" charset="0"/>
          </a:endParaRPr>
        </a:p>
      </dsp:txBody>
      <dsp:txXfrm>
        <a:off x="4778999" y="1958618"/>
        <a:ext cx="3177300" cy="882756"/>
      </dsp:txXfrm>
    </dsp:sp>
    <dsp:sp modelId="{67F2A42F-8112-4371-B510-07701183A62A}">
      <dsp:nvSpPr>
        <dsp:cNvPr id="0" name=""/>
        <dsp:cNvSpPr/>
      </dsp:nvSpPr>
      <dsp:spPr>
        <a:xfrm>
          <a:off x="4751535" y="3013097"/>
          <a:ext cx="3232228" cy="9376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latin typeface="Times New Roman" pitchFamily="18" charset="0"/>
              <a:cs typeface="Times New Roman" pitchFamily="18" charset="0"/>
            </a:rPr>
            <a:t>May take long periods of time to develop the code and algorithms</a:t>
          </a:r>
          <a:endParaRPr lang="en-US" sz="1600" kern="1200" dirty="0">
            <a:solidFill>
              <a:schemeClr val="tx1"/>
            </a:solidFill>
            <a:latin typeface="Times New Roman" pitchFamily="18" charset="0"/>
            <a:cs typeface="Times New Roman" pitchFamily="18" charset="0"/>
          </a:endParaRPr>
        </a:p>
      </dsp:txBody>
      <dsp:txXfrm>
        <a:off x="4778999" y="3040561"/>
        <a:ext cx="3177300" cy="882756"/>
      </dsp:txXfrm>
    </dsp:sp>
    <dsp:sp modelId="{D0A4BD60-54E0-4F3D-96A4-3D397CFA1D73}">
      <dsp:nvSpPr>
        <dsp:cNvPr id="0" name=""/>
        <dsp:cNvSpPr/>
      </dsp:nvSpPr>
      <dsp:spPr>
        <a:xfrm>
          <a:off x="4751535" y="4095040"/>
          <a:ext cx="3232228" cy="93768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a:solidFill>
                <a:schemeClr val="tx1"/>
              </a:solidFill>
              <a:latin typeface="Times New Roman" pitchFamily="18" charset="0"/>
              <a:cs typeface="Times New Roman" pitchFamily="18" charset="0"/>
            </a:rPr>
            <a:t>May be difficult to assess errors or adaptions to the assumptions if the system is self-learning but lacks transparency</a:t>
          </a:r>
          <a:endParaRPr lang="en-US" sz="1600" kern="1200" dirty="0">
            <a:solidFill>
              <a:schemeClr val="tx1"/>
            </a:solidFill>
            <a:latin typeface="Times New Roman" pitchFamily="18" charset="0"/>
            <a:cs typeface="Times New Roman" pitchFamily="18" charset="0"/>
          </a:endParaRPr>
        </a:p>
      </dsp:txBody>
      <dsp:txXfrm>
        <a:off x="4778999" y="4122504"/>
        <a:ext cx="3177300" cy="882756"/>
      </dsp:txXfrm>
    </dsp:sp>
    <dsp:sp modelId="{7F7481B4-41C3-4883-AE09-BF61F04B83DB}">
      <dsp:nvSpPr>
        <dsp:cNvPr id="0" name=""/>
        <dsp:cNvSpPr/>
      </dsp:nvSpPr>
      <dsp:spPr>
        <a:xfrm>
          <a:off x="4751535" y="5176983"/>
          <a:ext cx="3232228" cy="93768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i="0" kern="1200">
              <a:solidFill>
                <a:schemeClr val="tx1"/>
              </a:solidFill>
              <a:latin typeface="Times New Roman" pitchFamily="18" charset="0"/>
              <a:cs typeface="Times New Roman" pitchFamily="18" charset="0"/>
            </a:rPr>
            <a:t>Usually report an estimated range or estimated amount that may not actualize</a:t>
          </a:r>
          <a:endParaRPr lang="en-US" sz="1600" kern="1200" dirty="0">
            <a:solidFill>
              <a:schemeClr val="tx1"/>
            </a:solidFill>
            <a:latin typeface="Times New Roman" pitchFamily="18" charset="0"/>
            <a:cs typeface="Times New Roman" pitchFamily="18" charset="0"/>
          </a:endParaRPr>
        </a:p>
      </dsp:txBody>
      <dsp:txXfrm>
        <a:off x="4778999" y="5204447"/>
        <a:ext cx="3177300" cy="882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D220-214A-462C-A125-A39CEEB908DB}">
      <dsp:nvSpPr>
        <dsp:cNvPr id="0" name=""/>
        <dsp:cNvSpPr/>
      </dsp:nvSpPr>
      <dsp:spPr>
        <a:xfrm>
          <a:off x="1733412" y="566299"/>
          <a:ext cx="4493581" cy="4493581"/>
        </a:xfrm>
        <a:prstGeom prst="blockArc">
          <a:avLst>
            <a:gd name="adj1" fmla="val 13114286"/>
            <a:gd name="adj2" fmla="val 16200000"/>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DEEB2-E658-4B56-B049-BE824DDD5AD8}">
      <dsp:nvSpPr>
        <dsp:cNvPr id="0" name=""/>
        <dsp:cNvSpPr/>
      </dsp:nvSpPr>
      <dsp:spPr>
        <a:xfrm>
          <a:off x="1733412" y="566299"/>
          <a:ext cx="4493581" cy="4493581"/>
        </a:xfrm>
        <a:prstGeom prst="blockArc">
          <a:avLst>
            <a:gd name="adj1" fmla="val 10028571"/>
            <a:gd name="adj2" fmla="val 13114286"/>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814D99-3A72-49DE-A0DA-6BD816B40679}">
      <dsp:nvSpPr>
        <dsp:cNvPr id="0" name=""/>
        <dsp:cNvSpPr/>
      </dsp:nvSpPr>
      <dsp:spPr>
        <a:xfrm>
          <a:off x="1733412" y="566299"/>
          <a:ext cx="4493581" cy="4493581"/>
        </a:xfrm>
        <a:prstGeom prst="blockArc">
          <a:avLst>
            <a:gd name="adj1" fmla="val 6942857"/>
            <a:gd name="adj2" fmla="val 10028571"/>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BBB1ED-5A09-470C-A970-482079F5F789}">
      <dsp:nvSpPr>
        <dsp:cNvPr id="0" name=""/>
        <dsp:cNvSpPr/>
      </dsp:nvSpPr>
      <dsp:spPr>
        <a:xfrm>
          <a:off x="1733412" y="566299"/>
          <a:ext cx="4493581" cy="4493581"/>
        </a:xfrm>
        <a:prstGeom prst="blockArc">
          <a:avLst>
            <a:gd name="adj1" fmla="val 3857143"/>
            <a:gd name="adj2" fmla="val 6942857"/>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9B2D9-63DC-427A-AE02-7EEAF16CA581}">
      <dsp:nvSpPr>
        <dsp:cNvPr id="0" name=""/>
        <dsp:cNvSpPr/>
      </dsp:nvSpPr>
      <dsp:spPr>
        <a:xfrm>
          <a:off x="1733412" y="566299"/>
          <a:ext cx="4493581" cy="4493581"/>
        </a:xfrm>
        <a:prstGeom prst="blockArc">
          <a:avLst>
            <a:gd name="adj1" fmla="val 771429"/>
            <a:gd name="adj2" fmla="val 3857143"/>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E4E81C-4849-4EAD-B9A7-A490E95F461C}">
      <dsp:nvSpPr>
        <dsp:cNvPr id="0" name=""/>
        <dsp:cNvSpPr/>
      </dsp:nvSpPr>
      <dsp:spPr>
        <a:xfrm>
          <a:off x="1733412" y="566299"/>
          <a:ext cx="4493581" cy="4493581"/>
        </a:xfrm>
        <a:prstGeom prst="blockArc">
          <a:avLst>
            <a:gd name="adj1" fmla="val 19285714"/>
            <a:gd name="adj2" fmla="val 771429"/>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A9D77F-88DA-4CF1-8E57-79F57F4E6B8D}">
      <dsp:nvSpPr>
        <dsp:cNvPr id="0" name=""/>
        <dsp:cNvSpPr/>
      </dsp:nvSpPr>
      <dsp:spPr>
        <a:xfrm>
          <a:off x="1733412" y="566299"/>
          <a:ext cx="4493581" cy="4493581"/>
        </a:xfrm>
        <a:prstGeom prst="blockArc">
          <a:avLst>
            <a:gd name="adj1" fmla="val 16200000"/>
            <a:gd name="adj2" fmla="val 19285714"/>
            <a:gd name="adj3" fmla="val 39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4B1EE2-8D9F-4BFB-BAA0-AE81C7B50563}">
      <dsp:nvSpPr>
        <dsp:cNvPr id="0" name=""/>
        <dsp:cNvSpPr/>
      </dsp:nvSpPr>
      <dsp:spPr>
        <a:xfrm>
          <a:off x="3109533" y="1942420"/>
          <a:ext cx="1741338" cy="1741338"/>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itchFamily="18" charset="0"/>
              <a:cs typeface="Times New Roman" pitchFamily="18" charset="0"/>
            </a:rPr>
            <a:t>Areas of NLP</a:t>
          </a:r>
        </a:p>
      </dsp:txBody>
      <dsp:txXfrm>
        <a:off x="3364546" y="2197433"/>
        <a:ext cx="1231312" cy="1231312"/>
      </dsp:txXfrm>
    </dsp:sp>
    <dsp:sp modelId="{19314829-A1CA-4B41-B7B1-309AFC943475}">
      <dsp:nvSpPr>
        <dsp:cNvPr id="0" name=""/>
        <dsp:cNvSpPr/>
      </dsp:nvSpPr>
      <dsp:spPr>
        <a:xfrm>
          <a:off x="3111765" y="712"/>
          <a:ext cx="1736875" cy="1218937"/>
        </a:xfrm>
        <a:prstGeom prst="ellipse">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Speech Recognition</a:t>
          </a:r>
        </a:p>
      </dsp:txBody>
      <dsp:txXfrm>
        <a:off x="3366124" y="179221"/>
        <a:ext cx="1228157" cy="861919"/>
      </dsp:txXfrm>
    </dsp:sp>
    <dsp:sp modelId="{1257C3DC-4AF5-41D1-A46B-7E7B5616A1D4}">
      <dsp:nvSpPr>
        <dsp:cNvPr id="0" name=""/>
        <dsp:cNvSpPr/>
      </dsp:nvSpPr>
      <dsp:spPr>
        <a:xfrm>
          <a:off x="4834068" y="830129"/>
          <a:ext cx="1736875" cy="1218937"/>
        </a:xfrm>
        <a:prstGeom prst="ellipse">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Sentiment Analysis</a:t>
          </a:r>
        </a:p>
      </dsp:txBody>
      <dsp:txXfrm>
        <a:off x="5088427" y="1008638"/>
        <a:ext cx="1228157" cy="861919"/>
      </dsp:txXfrm>
    </dsp:sp>
    <dsp:sp modelId="{16AD26D1-5F20-45A9-A6C9-EFAE79858B17}">
      <dsp:nvSpPr>
        <dsp:cNvPr id="0" name=""/>
        <dsp:cNvSpPr/>
      </dsp:nvSpPr>
      <dsp:spPr>
        <a:xfrm>
          <a:off x="5259442" y="2693814"/>
          <a:ext cx="1736875" cy="1218937"/>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Question Answering</a:t>
          </a:r>
        </a:p>
      </dsp:txBody>
      <dsp:txXfrm>
        <a:off x="5513801" y="2872323"/>
        <a:ext cx="1228157" cy="861919"/>
      </dsp:txXfrm>
    </dsp:sp>
    <dsp:sp modelId="{3CEFC1B6-5D55-4CA0-B45D-DBCB8660D45B}">
      <dsp:nvSpPr>
        <dsp:cNvPr id="0" name=""/>
        <dsp:cNvSpPr/>
      </dsp:nvSpPr>
      <dsp:spPr>
        <a:xfrm>
          <a:off x="4067571" y="4188373"/>
          <a:ext cx="1736875" cy="1218937"/>
        </a:xfrm>
        <a:prstGeom prst="ellipse">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Chat Bots</a:t>
          </a:r>
        </a:p>
      </dsp:txBody>
      <dsp:txXfrm>
        <a:off x="4321930" y="4366882"/>
        <a:ext cx="1228157" cy="861919"/>
      </dsp:txXfrm>
    </dsp:sp>
    <dsp:sp modelId="{99484F42-F021-4315-9972-C7B11F37209C}">
      <dsp:nvSpPr>
        <dsp:cNvPr id="0" name=""/>
        <dsp:cNvSpPr/>
      </dsp:nvSpPr>
      <dsp:spPr>
        <a:xfrm>
          <a:off x="2155958" y="4188373"/>
          <a:ext cx="1736875" cy="1218937"/>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Text Classification</a:t>
          </a:r>
        </a:p>
      </dsp:txBody>
      <dsp:txXfrm>
        <a:off x="2410317" y="4366882"/>
        <a:ext cx="1228157" cy="861919"/>
      </dsp:txXfrm>
    </dsp:sp>
    <dsp:sp modelId="{49A39BDC-9A2D-449D-A620-4AA368756920}">
      <dsp:nvSpPr>
        <dsp:cNvPr id="0" name=""/>
        <dsp:cNvSpPr/>
      </dsp:nvSpPr>
      <dsp:spPr>
        <a:xfrm>
          <a:off x="964087" y="2693814"/>
          <a:ext cx="1736875" cy="1218937"/>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Machine Translation</a:t>
          </a:r>
        </a:p>
      </dsp:txBody>
      <dsp:txXfrm>
        <a:off x="1218446" y="2872323"/>
        <a:ext cx="1228157" cy="861919"/>
      </dsp:txXfrm>
    </dsp:sp>
    <dsp:sp modelId="{4499F2B9-1A28-4B67-9245-8FBDC5A53940}">
      <dsp:nvSpPr>
        <dsp:cNvPr id="0" name=""/>
        <dsp:cNvSpPr/>
      </dsp:nvSpPr>
      <dsp:spPr>
        <a:xfrm>
          <a:off x="1389461" y="830129"/>
          <a:ext cx="1736875" cy="1218937"/>
        </a:xfrm>
        <a:prstGeom prst="ellipse">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Times New Roman" pitchFamily="18" charset="0"/>
              <a:cs typeface="Times New Roman" pitchFamily="18" charset="0"/>
            </a:rPr>
            <a:t>Spell Check</a:t>
          </a:r>
        </a:p>
      </dsp:txBody>
      <dsp:txXfrm>
        <a:off x="1643820" y="1008638"/>
        <a:ext cx="1228157" cy="86191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83E2E-A02D-48D5-9416-5F4CD044C8F3}"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DDDE5-BB45-4380-81C3-48F42B11FFCB}" type="slidenum">
              <a:rPr lang="en-US" smtClean="0"/>
              <a:t>‹#›</a:t>
            </a:fld>
            <a:endParaRPr lang="en-US"/>
          </a:p>
        </p:txBody>
      </p:sp>
    </p:spTree>
    <p:extLst>
      <p:ext uri="{BB962C8B-B14F-4D97-AF65-F5344CB8AC3E}">
        <p14:creationId xmlns:p14="http://schemas.microsoft.com/office/powerpoint/2010/main" val="49189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1072-B6F9-072B-2615-2092F2F1A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2E7A26-F2E8-7B53-0398-D2B3C142C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B5E70C-BC50-79ED-D2FE-08E64F251DFC}"/>
              </a:ext>
            </a:extLst>
          </p:cNvPr>
          <p:cNvSpPr>
            <a:spLocks noGrp="1"/>
          </p:cNvSpPr>
          <p:nvPr>
            <p:ph type="dt" sz="half" idx="10"/>
          </p:nvPr>
        </p:nvSpPr>
        <p:spPr/>
        <p:txBody>
          <a:bodyPr/>
          <a:lstStyle/>
          <a:p>
            <a:fld id="{111C27DA-A968-4658-A3B5-5A1F11EBBEEF}" type="datetime1">
              <a:rPr lang="en-US" smtClean="0"/>
              <a:t>9/29/2024</a:t>
            </a:fld>
            <a:endParaRPr lang="en-US"/>
          </a:p>
        </p:txBody>
      </p:sp>
      <p:sp>
        <p:nvSpPr>
          <p:cNvPr id="5" name="Footer Placeholder 4">
            <a:extLst>
              <a:ext uri="{FF2B5EF4-FFF2-40B4-BE49-F238E27FC236}">
                <a16:creationId xmlns:a16="http://schemas.microsoft.com/office/drawing/2014/main" id="{EF20E5C8-A134-E042-A996-FBAB7786E6FA}"/>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A2CA1804-776E-2B29-B575-12ECCB1C5651}"/>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22731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033C-1DC1-A70C-BCEF-250AEC9240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09B64-9123-1006-C6DB-FFF5D2F77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3F724-7F5E-58D0-0296-F02E77FA0A8B}"/>
              </a:ext>
            </a:extLst>
          </p:cNvPr>
          <p:cNvSpPr>
            <a:spLocks noGrp="1"/>
          </p:cNvSpPr>
          <p:nvPr>
            <p:ph type="dt" sz="half" idx="10"/>
          </p:nvPr>
        </p:nvSpPr>
        <p:spPr/>
        <p:txBody>
          <a:bodyPr/>
          <a:lstStyle/>
          <a:p>
            <a:fld id="{ECBCA624-3F6A-4514-910D-D9B44C43F651}" type="datetime1">
              <a:rPr lang="en-US" smtClean="0"/>
              <a:t>9/29/2024</a:t>
            </a:fld>
            <a:endParaRPr lang="en-US"/>
          </a:p>
        </p:txBody>
      </p:sp>
      <p:sp>
        <p:nvSpPr>
          <p:cNvPr id="5" name="Footer Placeholder 4">
            <a:extLst>
              <a:ext uri="{FF2B5EF4-FFF2-40B4-BE49-F238E27FC236}">
                <a16:creationId xmlns:a16="http://schemas.microsoft.com/office/drawing/2014/main" id="{0AD1AC6E-6141-D43F-EAB3-CAEDD5C888C6}"/>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39B272C4-3421-0217-499A-302780754F38}"/>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404846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59647-DD09-F0F3-F399-E66FA711DD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49B239-D848-E127-96A0-0270DF141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1181C-D373-7109-6A88-F20E98D80012}"/>
              </a:ext>
            </a:extLst>
          </p:cNvPr>
          <p:cNvSpPr>
            <a:spLocks noGrp="1"/>
          </p:cNvSpPr>
          <p:nvPr>
            <p:ph type="dt" sz="half" idx="10"/>
          </p:nvPr>
        </p:nvSpPr>
        <p:spPr/>
        <p:txBody>
          <a:bodyPr/>
          <a:lstStyle/>
          <a:p>
            <a:fld id="{145DE700-62D7-43AE-88F2-43B087125838}" type="datetime1">
              <a:rPr lang="en-US" smtClean="0"/>
              <a:t>9/29/2024</a:t>
            </a:fld>
            <a:endParaRPr lang="en-US"/>
          </a:p>
        </p:txBody>
      </p:sp>
      <p:sp>
        <p:nvSpPr>
          <p:cNvPr id="5" name="Footer Placeholder 4">
            <a:extLst>
              <a:ext uri="{FF2B5EF4-FFF2-40B4-BE49-F238E27FC236}">
                <a16:creationId xmlns:a16="http://schemas.microsoft.com/office/drawing/2014/main" id="{B426A19C-1EB4-DE9D-5E5E-7706ACEBEFCE}"/>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AEFC4897-D505-EAA1-F9ED-E4995B6C713C}"/>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429298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C7B0-CECF-8A38-8782-FB57365CF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2E080-7C49-CD09-9980-52EBE8909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6041D-144A-9BFF-CA57-F2430BF4F174}"/>
              </a:ext>
            </a:extLst>
          </p:cNvPr>
          <p:cNvSpPr>
            <a:spLocks noGrp="1"/>
          </p:cNvSpPr>
          <p:nvPr>
            <p:ph type="dt" sz="half" idx="10"/>
          </p:nvPr>
        </p:nvSpPr>
        <p:spPr/>
        <p:txBody>
          <a:bodyPr/>
          <a:lstStyle/>
          <a:p>
            <a:fld id="{B2F1791B-4F02-4480-9209-189FDBC4761B}" type="datetime1">
              <a:rPr lang="en-US" smtClean="0"/>
              <a:t>9/29/2024</a:t>
            </a:fld>
            <a:endParaRPr lang="en-US"/>
          </a:p>
        </p:txBody>
      </p:sp>
      <p:sp>
        <p:nvSpPr>
          <p:cNvPr id="5" name="Footer Placeholder 4">
            <a:extLst>
              <a:ext uri="{FF2B5EF4-FFF2-40B4-BE49-F238E27FC236}">
                <a16:creationId xmlns:a16="http://schemas.microsoft.com/office/drawing/2014/main" id="{844B9763-766B-82FE-1626-449B822A6C6D}"/>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75D157EF-173F-E129-E7F9-8AF8AD27DC94}"/>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322154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17AA-747A-18B2-3AAD-4FC40386E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36A5B5-3AFF-482A-ED7A-CA5D6B923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C9179-2351-5A85-FFE6-F10C2A8195F2}"/>
              </a:ext>
            </a:extLst>
          </p:cNvPr>
          <p:cNvSpPr>
            <a:spLocks noGrp="1"/>
          </p:cNvSpPr>
          <p:nvPr>
            <p:ph type="dt" sz="half" idx="10"/>
          </p:nvPr>
        </p:nvSpPr>
        <p:spPr/>
        <p:txBody>
          <a:bodyPr/>
          <a:lstStyle/>
          <a:p>
            <a:fld id="{3481113C-AAD6-4ACD-A5EA-55466FFC3D87}" type="datetime1">
              <a:rPr lang="en-US" smtClean="0"/>
              <a:t>9/29/2024</a:t>
            </a:fld>
            <a:endParaRPr lang="en-US"/>
          </a:p>
        </p:txBody>
      </p:sp>
      <p:sp>
        <p:nvSpPr>
          <p:cNvPr id="5" name="Footer Placeholder 4">
            <a:extLst>
              <a:ext uri="{FF2B5EF4-FFF2-40B4-BE49-F238E27FC236}">
                <a16:creationId xmlns:a16="http://schemas.microsoft.com/office/drawing/2014/main" id="{D03C70F7-2BDF-6F86-3224-B81678BE2FF9}"/>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E041A968-5A86-6E3D-114F-19A7407FF3EC}"/>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160913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46D4-677C-78BF-47B2-766A83EDF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24514-56AD-F281-3BD4-222A91034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554C5E-69BB-BBAC-FFD6-CBE9226861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A62C5-C9CC-0834-F57B-981FE1933AA6}"/>
              </a:ext>
            </a:extLst>
          </p:cNvPr>
          <p:cNvSpPr>
            <a:spLocks noGrp="1"/>
          </p:cNvSpPr>
          <p:nvPr>
            <p:ph type="dt" sz="half" idx="10"/>
          </p:nvPr>
        </p:nvSpPr>
        <p:spPr/>
        <p:txBody>
          <a:bodyPr/>
          <a:lstStyle/>
          <a:p>
            <a:fld id="{CC3A29C6-3DBF-4986-A86A-4845FA9C4703}" type="datetime1">
              <a:rPr lang="en-US" smtClean="0"/>
              <a:t>9/29/2024</a:t>
            </a:fld>
            <a:endParaRPr lang="en-US"/>
          </a:p>
        </p:txBody>
      </p:sp>
      <p:sp>
        <p:nvSpPr>
          <p:cNvPr id="6" name="Footer Placeholder 5">
            <a:extLst>
              <a:ext uri="{FF2B5EF4-FFF2-40B4-BE49-F238E27FC236}">
                <a16:creationId xmlns:a16="http://schemas.microsoft.com/office/drawing/2014/main" id="{A3202132-C84E-2F7E-28F2-1280AE5B0ED2}"/>
              </a:ext>
            </a:extLst>
          </p:cNvPr>
          <p:cNvSpPr>
            <a:spLocks noGrp="1"/>
          </p:cNvSpPr>
          <p:nvPr>
            <p:ph type="ftr" sz="quarter" idx="11"/>
          </p:nvPr>
        </p:nvSpPr>
        <p:spPr/>
        <p:txBody>
          <a:bodyPr/>
          <a:lstStyle/>
          <a:p>
            <a:r>
              <a:rPr lang="en-US"/>
              <a:t>Sankhyana Consultancy Services Pvt. Ltd.</a:t>
            </a:r>
          </a:p>
        </p:txBody>
      </p:sp>
      <p:sp>
        <p:nvSpPr>
          <p:cNvPr id="7" name="Slide Number Placeholder 6">
            <a:extLst>
              <a:ext uri="{FF2B5EF4-FFF2-40B4-BE49-F238E27FC236}">
                <a16:creationId xmlns:a16="http://schemas.microsoft.com/office/drawing/2014/main" id="{387C5B2F-94E3-D326-406C-AEDCE3288F85}"/>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417305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85-68B0-EA39-EADE-50574AC287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044D8-D746-938D-60D9-1AD6A9EC5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22904-E395-CB15-64D1-2F07A6E31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9D561-2180-1F40-3141-D75CB65D1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7F027-522A-4D25-6EEA-4915AE9E4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729F4-DC25-5930-CA27-C165ABE09B92}"/>
              </a:ext>
            </a:extLst>
          </p:cNvPr>
          <p:cNvSpPr>
            <a:spLocks noGrp="1"/>
          </p:cNvSpPr>
          <p:nvPr>
            <p:ph type="dt" sz="half" idx="10"/>
          </p:nvPr>
        </p:nvSpPr>
        <p:spPr/>
        <p:txBody>
          <a:bodyPr/>
          <a:lstStyle/>
          <a:p>
            <a:fld id="{BDF2323B-8919-4DAD-9934-F90D5AA41DED}" type="datetime1">
              <a:rPr lang="en-US" smtClean="0"/>
              <a:t>9/29/2024</a:t>
            </a:fld>
            <a:endParaRPr lang="en-US"/>
          </a:p>
        </p:txBody>
      </p:sp>
      <p:sp>
        <p:nvSpPr>
          <p:cNvPr id="8" name="Footer Placeholder 7">
            <a:extLst>
              <a:ext uri="{FF2B5EF4-FFF2-40B4-BE49-F238E27FC236}">
                <a16:creationId xmlns:a16="http://schemas.microsoft.com/office/drawing/2014/main" id="{8CF0AEE4-E19B-238A-2F5B-AFDE55B2CB55}"/>
              </a:ext>
            </a:extLst>
          </p:cNvPr>
          <p:cNvSpPr>
            <a:spLocks noGrp="1"/>
          </p:cNvSpPr>
          <p:nvPr>
            <p:ph type="ftr" sz="quarter" idx="11"/>
          </p:nvPr>
        </p:nvSpPr>
        <p:spPr/>
        <p:txBody>
          <a:bodyPr/>
          <a:lstStyle/>
          <a:p>
            <a:r>
              <a:rPr lang="en-US"/>
              <a:t>Sankhyana Consultancy Services Pvt. Ltd.</a:t>
            </a:r>
          </a:p>
        </p:txBody>
      </p:sp>
      <p:sp>
        <p:nvSpPr>
          <p:cNvPr id="9" name="Slide Number Placeholder 8">
            <a:extLst>
              <a:ext uri="{FF2B5EF4-FFF2-40B4-BE49-F238E27FC236}">
                <a16:creationId xmlns:a16="http://schemas.microsoft.com/office/drawing/2014/main" id="{6BB7DC65-0949-22B8-A633-EBDACF1E3CF9}"/>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323540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7811-CEF9-55C7-F484-68EC5B239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58FF8-177B-B4D2-2A86-769C890905B4}"/>
              </a:ext>
            </a:extLst>
          </p:cNvPr>
          <p:cNvSpPr>
            <a:spLocks noGrp="1"/>
          </p:cNvSpPr>
          <p:nvPr>
            <p:ph type="dt" sz="half" idx="10"/>
          </p:nvPr>
        </p:nvSpPr>
        <p:spPr/>
        <p:txBody>
          <a:bodyPr/>
          <a:lstStyle/>
          <a:p>
            <a:fld id="{A5AD9F37-AD02-457F-8F71-0C2A20699E09}" type="datetime1">
              <a:rPr lang="en-US" smtClean="0"/>
              <a:t>9/29/2024</a:t>
            </a:fld>
            <a:endParaRPr lang="en-US"/>
          </a:p>
        </p:txBody>
      </p:sp>
      <p:sp>
        <p:nvSpPr>
          <p:cNvPr id="4" name="Footer Placeholder 3">
            <a:extLst>
              <a:ext uri="{FF2B5EF4-FFF2-40B4-BE49-F238E27FC236}">
                <a16:creationId xmlns:a16="http://schemas.microsoft.com/office/drawing/2014/main" id="{C4312A6D-D153-F49D-D535-B6DF64286FF8}"/>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05C74CE7-D3D9-549C-194A-EFF1CAF5F495}"/>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24441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B3FFE-4FC8-D794-608C-2C312BCCB374}"/>
              </a:ext>
            </a:extLst>
          </p:cNvPr>
          <p:cNvSpPr>
            <a:spLocks noGrp="1"/>
          </p:cNvSpPr>
          <p:nvPr>
            <p:ph type="dt" sz="half" idx="10"/>
          </p:nvPr>
        </p:nvSpPr>
        <p:spPr/>
        <p:txBody>
          <a:bodyPr/>
          <a:lstStyle/>
          <a:p>
            <a:fld id="{656AD27A-35D6-4600-BD2C-6F12D89280B0}" type="datetime1">
              <a:rPr lang="en-US" smtClean="0"/>
              <a:t>9/29/2024</a:t>
            </a:fld>
            <a:endParaRPr lang="en-US"/>
          </a:p>
        </p:txBody>
      </p:sp>
      <p:sp>
        <p:nvSpPr>
          <p:cNvPr id="3" name="Footer Placeholder 2">
            <a:extLst>
              <a:ext uri="{FF2B5EF4-FFF2-40B4-BE49-F238E27FC236}">
                <a16:creationId xmlns:a16="http://schemas.microsoft.com/office/drawing/2014/main" id="{39B1B8EE-FF6F-B21D-8E2F-2DD9A5CF2128}"/>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73E37821-F50E-FFF3-6A5A-150BDEEBCA45}"/>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11490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B68C-E1A6-AC69-FB41-6ADEC0292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C4B09-CB01-D261-2819-AA5FA21CC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A47AD-D24F-0A87-3860-475768103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A4D0A-826D-7264-8CFC-385FEF0E4169}"/>
              </a:ext>
            </a:extLst>
          </p:cNvPr>
          <p:cNvSpPr>
            <a:spLocks noGrp="1"/>
          </p:cNvSpPr>
          <p:nvPr>
            <p:ph type="dt" sz="half" idx="10"/>
          </p:nvPr>
        </p:nvSpPr>
        <p:spPr/>
        <p:txBody>
          <a:bodyPr/>
          <a:lstStyle/>
          <a:p>
            <a:fld id="{C34AEA33-4EB3-4820-8052-B3D39D99CF43}" type="datetime1">
              <a:rPr lang="en-US" smtClean="0"/>
              <a:t>9/29/2024</a:t>
            </a:fld>
            <a:endParaRPr lang="en-US"/>
          </a:p>
        </p:txBody>
      </p:sp>
      <p:sp>
        <p:nvSpPr>
          <p:cNvPr id="6" name="Footer Placeholder 5">
            <a:extLst>
              <a:ext uri="{FF2B5EF4-FFF2-40B4-BE49-F238E27FC236}">
                <a16:creationId xmlns:a16="http://schemas.microsoft.com/office/drawing/2014/main" id="{43D7BD79-96D4-CDFB-C0F6-C0A3C72FB921}"/>
              </a:ext>
            </a:extLst>
          </p:cNvPr>
          <p:cNvSpPr>
            <a:spLocks noGrp="1"/>
          </p:cNvSpPr>
          <p:nvPr>
            <p:ph type="ftr" sz="quarter" idx="11"/>
          </p:nvPr>
        </p:nvSpPr>
        <p:spPr/>
        <p:txBody>
          <a:bodyPr/>
          <a:lstStyle/>
          <a:p>
            <a:r>
              <a:rPr lang="en-US"/>
              <a:t>Sankhyana Consultancy Services Pvt. Ltd.</a:t>
            </a:r>
          </a:p>
        </p:txBody>
      </p:sp>
      <p:sp>
        <p:nvSpPr>
          <p:cNvPr id="7" name="Slide Number Placeholder 6">
            <a:extLst>
              <a:ext uri="{FF2B5EF4-FFF2-40B4-BE49-F238E27FC236}">
                <a16:creationId xmlns:a16="http://schemas.microsoft.com/office/drawing/2014/main" id="{E1351805-32E2-7C3E-D808-F01F50FEBD9E}"/>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333592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B112-C603-3897-779D-82C574EFF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CF735C-96EA-B586-B2C5-8E7245394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97332E-5EEE-A278-660D-23DBED91A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F1E01-C6AB-4E5F-2F41-6D1D4E021A10}"/>
              </a:ext>
            </a:extLst>
          </p:cNvPr>
          <p:cNvSpPr>
            <a:spLocks noGrp="1"/>
          </p:cNvSpPr>
          <p:nvPr>
            <p:ph type="dt" sz="half" idx="10"/>
          </p:nvPr>
        </p:nvSpPr>
        <p:spPr/>
        <p:txBody>
          <a:bodyPr/>
          <a:lstStyle/>
          <a:p>
            <a:fld id="{E924606F-3E99-439A-9557-6CDECABDC942}" type="datetime1">
              <a:rPr lang="en-US" smtClean="0"/>
              <a:t>9/29/2024</a:t>
            </a:fld>
            <a:endParaRPr lang="en-US"/>
          </a:p>
        </p:txBody>
      </p:sp>
      <p:sp>
        <p:nvSpPr>
          <p:cNvPr id="6" name="Footer Placeholder 5">
            <a:extLst>
              <a:ext uri="{FF2B5EF4-FFF2-40B4-BE49-F238E27FC236}">
                <a16:creationId xmlns:a16="http://schemas.microsoft.com/office/drawing/2014/main" id="{E762D662-D88B-E579-B17F-86CF4EB013B0}"/>
              </a:ext>
            </a:extLst>
          </p:cNvPr>
          <p:cNvSpPr>
            <a:spLocks noGrp="1"/>
          </p:cNvSpPr>
          <p:nvPr>
            <p:ph type="ftr" sz="quarter" idx="11"/>
          </p:nvPr>
        </p:nvSpPr>
        <p:spPr/>
        <p:txBody>
          <a:bodyPr/>
          <a:lstStyle/>
          <a:p>
            <a:r>
              <a:rPr lang="en-US"/>
              <a:t>Sankhyana Consultancy Services Pvt. Ltd.</a:t>
            </a:r>
          </a:p>
        </p:txBody>
      </p:sp>
      <p:sp>
        <p:nvSpPr>
          <p:cNvPr id="7" name="Slide Number Placeholder 6">
            <a:extLst>
              <a:ext uri="{FF2B5EF4-FFF2-40B4-BE49-F238E27FC236}">
                <a16:creationId xmlns:a16="http://schemas.microsoft.com/office/drawing/2014/main" id="{6D006CAC-C5DC-BC20-D92D-313257526C06}"/>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72552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3FDEB-A6AB-0644-1EE4-5346B4E09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4DB55-6634-CD4B-2507-52FFD46A1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3AC39-31C3-9640-2DE1-C529AE56E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DD3FB-9196-47EE-BE9B-5178B8E6CB54}" type="datetime1">
              <a:rPr lang="en-US" smtClean="0"/>
              <a:t>9/29/2024</a:t>
            </a:fld>
            <a:endParaRPr lang="en-US"/>
          </a:p>
        </p:txBody>
      </p:sp>
      <p:sp>
        <p:nvSpPr>
          <p:cNvPr id="5" name="Footer Placeholder 4">
            <a:extLst>
              <a:ext uri="{FF2B5EF4-FFF2-40B4-BE49-F238E27FC236}">
                <a16:creationId xmlns:a16="http://schemas.microsoft.com/office/drawing/2014/main" id="{ACBFCA83-9D7A-DBE7-BAC8-81FDAA756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Sankhyana Consultancy Services Pvt. Ltd.</a:t>
            </a:r>
          </a:p>
        </p:txBody>
      </p:sp>
      <p:sp>
        <p:nvSpPr>
          <p:cNvPr id="6" name="Slide Number Placeholder 5">
            <a:extLst>
              <a:ext uri="{FF2B5EF4-FFF2-40B4-BE49-F238E27FC236}">
                <a16:creationId xmlns:a16="http://schemas.microsoft.com/office/drawing/2014/main" id="{87082B93-271A-0E9B-38FE-EB435DC0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A48CB-76FE-46E3-AE20-8913734CC5B2}" type="slidenum">
              <a:rPr lang="en-US" smtClean="0"/>
              <a:t>‹#›</a:t>
            </a:fld>
            <a:endParaRPr lang="en-US"/>
          </a:p>
        </p:txBody>
      </p:sp>
    </p:spTree>
    <p:extLst>
      <p:ext uri="{BB962C8B-B14F-4D97-AF65-F5344CB8AC3E}">
        <p14:creationId xmlns:p14="http://schemas.microsoft.com/office/powerpoint/2010/main" val="13551605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09A84E-E90B-55FE-997A-05F27260D343}"/>
              </a:ext>
            </a:extLst>
          </p:cNvPr>
          <p:cNvSpPr>
            <a:spLocks noGrp="1"/>
          </p:cNvSpPr>
          <p:nvPr>
            <p:ph type="subTitle" idx="1"/>
          </p:nvPr>
        </p:nvSpPr>
        <p:spPr>
          <a:xfrm>
            <a:off x="2407568" y="3207577"/>
            <a:ext cx="6905768" cy="875696"/>
          </a:xfrm>
        </p:spPr>
        <p:txBody>
          <a:bodyPr>
            <a:normAutofit fontScale="25000" lnSpcReduction="20000"/>
          </a:bodyPr>
          <a:lstStyle/>
          <a:p>
            <a:r>
              <a:rPr lang="en-US" sz="11200" b="1" dirty="0">
                <a:solidFill>
                  <a:schemeClr val="accent5">
                    <a:lumMod val="50000"/>
                  </a:schemeClr>
                </a:solidFill>
                <a:latin typeface="Times New Roman" panose="02020603050405020304" pitchFamily="18" charset="0"/>
                <a:cs typeface="Times New Roman" panose="02020603050405020304" pitchFamily="18" charset="0"/>
              </a:rPr>
              <a:t>Sankhyana Consultancy Services Pvt. Ltd.</a:t>
            </a:r>
          </a:p>
          <a:p>
            <a:r>
              <a:rPr lang="en-IN" sz="8800" b="1" dirty="0">
                <a:solidFill>
                  <a:schemeClr val="accent5">
                    <a:lumMod val="50000"/>
                  </a:schemeClr>
                </a:solidFill>
                <a:latin typeface="Times New Roman" panose="02020603050405020304" pitchFamily="18" charset="0"/>
                <a:ea typeface="+mj-ea"/>
                <a:cs typeface="Times New Roman" panose="02020603050405020304" pitchFamily="18" charset="0"/>
              </a:rPr>
              <a:t>Data Driven Decision Science</a:t>
            </a:r>
          </a:p>
          <a:p>
            <a:endParaRPr lang="en-GB" sz="11200" b="1" dirty="0">
              <a:solidFill>
                <a:schemeClr val="accent5">
                  <a:lumMod val="50000"/>
                </a:schemeClr>
              </a:solidFill>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B6263A7-88C8-3B9E-2536-2DECAA70514A}"/>
              </a:ext>
            </a:extLst>
          </p:cNvPr>
          <p:cNvPicPr>
            <a:picLocks noChangeAspect="1"/>
          </p:cNvPicPr>
          <p:nvPr/>
        </p:nvPicPr>
        <p:blipFill rotWithShape="1">
          <a:blip r:embed="rId2"/>
          <a:srcRect l="2836" r="8298"/>
          <a:stretch/>
        </p:blipFill>
        <p:spPr>
          <a:xfrm>
            <a:off x="4583125" y="280227"/>
            <a:ext cx="2554655" cy="2932349"/>
          </a:xfrm>
          <a:prstGeom prst="rect">
            <a:avLst/>
          </a:prstGeom>
          <a:effectLst/>
        </p:spPr>
      </p:pic>
      <p:sp>
        <p:nvSpPr>
          <p:cNvPr id="4" name="TextBox 3">
            <a:extLst>
              <a:ext uri="{FF2B5EF4-FFF2-40B4-BE49-F238E27FC236}">
                <a16:creationId xmlns:a16="http://schemas.microsoft.com/office/drawing/2014/main" id="{55620F70-E4F8-8D7B-463F-D1DD81536755}"/>
              </a:ext>
            </a:extLst>
          </p:cNvPr>
          <p:cNvSpPr txBox="1"/>
          <p:nvPr/>
        </p:nvSpPr>
        <p:spPr>
          <a:xfrm>
            <a:off x="1112294" y="4815218"/>
            <a:ext cx="10351826" cy="553998"/>
          </a:xfrm>
          <a:prstGeom prst="rect">
            <a:avLst/>
          </a:prstGeom>
          <a:noFill/>
        </p:spPr>
        <p:txBody>
          <a:bodyPr wrap="square">
            <a:spAutoFit/>
          </a:bodyPr>
          <a:lstStyle/>
          <a:p>
            <a:pPr algn="ctr"/>
            <a:r>
              <a:rPr lang="en-US" sz="3000" b="1" i="1" kern="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Neural Networks and Natural Language Processing</a:t>
            </a:r>
            <a:endParaRPr lang="en-US" sz="3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843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3" name="TextBox 2">
            <a:extLst>
              <a:ext uri="{FF2B5EF4-FFF2-40B4-BE49-F238E27FC236}">
                <a16:creationId xmlns:a16="http://schemas.microsoft.com/office/drawing/2014/main" id="{2DE536A6-4F12-D304-AFFF-88820F22350D}"/>
              </a:ext>
            </a:extLst>
          </p:cNvPr>
          <p:cNvSpPr txBox="1"/>
          <p:nvPr/>
        </p:nvSpPr>
        <p:spPr>
          <a:xfrm>
            <a:off x="723331" y="225378"/>
            <a:ext cx="9401330" cy="1661993"/>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Now let’s do it again using those 3 outputs as the inputs for the </a:t>
            </a:r>
            <a:r>
              <a:rPr lang="en-US" sz="2200" b="1" i="0" dirty="0">
                <a:effectLst/>
                <a:latin typeface="Times New Roman" panose="02020603050405020304" pitchFamily="18" charset="0"/>
                <a:cs typeface="Times New Roman" panose="02020603050405020304" pitchFamily="18" charset="0"/>
              </a:rPr>
              <a:t>second hidden layer</a:t>
            </a:r>
            <a:r>
              <a:rPr lang="en-US" sz="2200" b="0" i="0" dirty="0">
                <a:effectLst/>
                <a:latin typeface="Times New Roman" panose="02020603050405020304" pitchFamily="18" charset="0"/>
                <a:cs typeface="Times New Roman" panose="02020603050405020304" pitchFamily="18" charset="0"/>
              </a:rPr>
              <a:t>, which returns 3 new numbers. Finally, we shall add an </a:t>
            </a:r>
            <a:r>
              <a:rPr lang="en-US" sz="2200" b="1" i="0" dirty="0">
                <a:effectLst/>
                <a:latin typeface="Times New Roman" panose="02020603050405020304" pitchFamily="18" charset="0"/>
                <a:cs typeface="Times New Roman" panose="02020603050405020304" pitchFamily="18" charset="0"/>
              </a:rPr>
              <a:t>output layer </a:t>
            </a:r>
            <a:r>
              <a:rPr lang="en-US" sz="2200" b="0" i="0" dirty="0">
                <a:effectLst/>
                <a:latin typeface="Times New Roman" panose="02020603050405020304" pitchFamily="18" charset="0"/>
                <a:cs typeface="Times New Roman" panose="02020603050405020304" pitchFamily="18" charset="0"/>
              </a:rPr>
              <a:t>(1 node only) to get the final prediction of our model.</a:t>
            </a:r>
          </a:p>
          <a:p>
            <a:br>
              <a:rPr lang="en-US" dirty="0">
                <a:effectLst/>
              </a:rPr>
            </a:br>
            <a:endParaRPr lang="en-US" dirty="0"/>
          </a:p>
        </p:txBody>
      </p:sp>
      <p:pic>
        <p:nvPicPr>
          <p:cNvPr id="6146" name="Picture 2">
            <a:extLst>
              <a:ext uri="{FF2B5EF4-FFF2-40B4-BE49-F238E27FC236}">
                <a16:creationId xmlns:a16="http://schemas.microsoft.com/office/drawing/2014/main" id="{12F4453C-3580-2655-2779-2FD235335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102" y="1952411"/>
            <a:ext cx="7587698" cy="24815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349E1CC-ED74-60F8-4C31-1111771BBD0B}"/>
              </a:ext>
            </a:extLst>
          </p:cNvPr>
          <p:cNvSpPr txBox="1"/>
          <p:nvPr/>
        </p:nvSpPr>
        <p:spPr>
          <a:xfrm>
            <a:off x="818866" y="4687275"/>
            <a:ext cx="10099344" cy="1415772"/>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Remember that the layers can have a different number of neurons and a different activation function, and in each node, weights are trained to optimize the final result. That’s why the more layers you add, the bigger the number of trainable parameters gets.</a:t>
            </a:r>
          </a:p>
          <a:p>
            <a:pPr algn="just"/>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BD03D00-9157-EA55-B923-FA2C1EB1D6D9}"/>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4D3A0F5A-C56B-E118-F834-123B80B97B34}"/>
              </a:ext>
            </a:extLst>
          </p:cNvPr>
          <p:cNvSpPr>
            <a:spLocks noGrp="1"/>
          </p:cNvSpPr>
          <p:nvPr>
            <p:ph type="sldNum" sz="quarter" idx="12"/>
          </p:nvPr>
        </p:nvSpPr>
        <p:spPr/>
        <p:txBody>
          <a:bodyPr/>
          <a:lstStyle/>
          <a:p>
            <a:fld id="{C88A48CB-76FE-46E3-AE20-8913734CC5B2}" type="slidenum">
              <a:rPr lang="en-US" smtClean="0"/>
              <a:t>10</a:t>
            </a:fld>
            <a:endParaRPr lang="en-US"/>
          </a:p>
        </p:txBody>
      </p:sp>
    </p:spTree>
    <p:extLst>
      <p:ext uri="{BB962C8B-B14F-4D97-AF65-F5344CB8AC3E}">
        <p14:creationId xmlns:p14="http://schemas.microsoft.com/office/powerpoint/2010/main" val="105323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4" name="TextBox 3">
            <a:extLst>
              <a:ext uri="{FF2B5EF4-FFF2-40B4-BE49-F238E27FC236}">
                <a16:creationId xmlns:a16="http://schemas.microsoft.com/office/drawing/2014/main" id="{06B86971-0C8D-48A8-9AB0-C91D51C273BF}"/>
              </a:ext>
            </a:extLst>
          </p:cNvPr>
          <p:cNvSpPr txBox="1"/>
          <p:nvPr/>
        </p:nvSpPr>
        <p:spPr>
          <a:xfrm>
            <a:off x="569844" y="758406"/>
            <a:ext cx="7540486"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You can review the full picture of a Neural Network:</a:t>
            </a:r>
            <a:endParaRPr lang="en-US" sz="24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7FF995F5-36AD-95EA-45F4-C510D1F0F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13" y="1732722"/>
            <a:ext cx="9170504" cy="339255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7DDF4A6-5BB5-5A61-49B9-68DE56BF8679}"/>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BED3D5A0-813B-492E-4743-E0ED69B112CD}"/>
              </a:ext>
            </a:extLst>
          </p:cNvPr>
          <p:cNvSpPr>
            <a:spLocks noGrp="1"/>
          </p:cNvSpPr>
          <p:nvPr>
            <p:ph type="sldNum" sz="quarter" idx="12"/>
          </p:nvPr>
        </p:nvSpPr>
        <p:spPr/>
        <p:txBody>
          <a:bodyPr/>
          <a:lstStyle/>
          <a:p>
            <a:fld id="{C88A48CB-76FE-46E3-AE20-8913734CC5B2}" type="slidenum">
              <a:rPr lang="en-US" smtClean="0"/>
              <a:t>11</a:t>
            </a:fld>
            <a:endParaRPr lang="en-US"/>
          </a:p>
        </p:txBody>
      </p:sp>
    </p:spTree>
    <p:extLst>
      <p:ext uri="{BB962C8B-B14F-4D97-AF65-F5344CB8AC3E}">
        <p14:creationId xmlns:p14="http://schemas.microsoft.com/office/powerpoint/2010/main" val="323220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4" name="TextBox 3">
            <a:extLst>
              <a:ext uri="{FF2B5EF4-FFF2-40B4-BE49-F238E27FC236}">
                <a16:creationId xmlns:a16="http://schemas.microsoft.com/office/drawing/2014/main" id="{06B86971-0C8D-48A8-9AB0-C91D51C273BF}"/>
              </a:ext>
            </a:extLst>
          </p:cNvPr>
          <p:cNvSpPr txBox="1"/>
          <p:nvPr/>
        </p:nvSpPr>
        <p:spPr>
          <a:xfrm>
            <a:off x="569844" y="758406"/>
            <a:ext cx="7540486"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You can review the full picture of a Neural Network:</a:t>
            </a: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D7DDF4A6-5BB5-5A61-49B9-68DE56BF8679}"/>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BED3D5A0-813B-492E-4743-E0ED69B112CD}"/>
              </a:ext>
            </a:extLst>
          </p:cNvPr>
          <p:cNvSpPr>
            <a:spLocks noGrp="1"/>
          </p:cNvSpPr>
          <p:nvPr>
            <p:ph type="sldNum" sz="quarter" idx="12"/>
          </p:nvPr>
        </p:nvSpPr>
        <p:spPr/>
        <p:txBody>
          <a:bodyPr/>
          <a:lstStyle/>
          <a:p>
            <a:fld id="{C88A48CB-76FE-46E3-AE20-8913734CC5B2}" type="slidenum">
              <a:rPr lang="en-US" smtClean="0"/>
              <a:t>12</a:t>
            </a:fld>
            <a:endParaRPr lang="en-US"/>
          </a:p>
        </p:txBody>
      </p:sp>
      <p:pic>
        <p:nvPicPr>
          <p:cNvPr id="1030" name="Picture 6" descr="Deep Learning to the Rescue | Security ...">
            <a:extLst>
              <a:ext uri="{FF2B5EF4-FFF2-40B4-BE49-F238E27FC236}">
                <a16:creationId xmlns:a16="http://schemas.microsoft.com/office/drawing/2014/main" id="{C2D6A55F-8D70-4588-BF66-4E267202A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053" y="1851047"/>
            <a:ext cx="5532155" cy="290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50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60338"/>
            <a:ext cx="9404723" cy="1400530"/>
          </a:xfrm>
        </p:spPr>
        <p:txBody>
          <a:bodyPr/>
          <a:lstStyle/>
          <a:p>
            <a:r>
              <a:rPr lang="en-US" dirty="0">
                <a:latin typeface="Times New Roman" pitchFamily="18" charset="0"/>
                <a:cs typeface="Times New Roman" pitchFamily="18" charset="0"/>
              </a:rPr>
              <a:t>Types of Neural Networks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360272" y="989239"/>
            <a:ext cx="11354650" cy="5289175"/>
          </a:xfrm>
        </p:spPr>
        <p:txBody>
          <a:bodyPr>
            <a:normAutofit/>
          </a:bodyPr>
          <a:lstStyle/>
          <a:p>
            <a:pPr marL="268288" indent="-268288" algn="just">
              <a:buFont typeface="Wingdings" pitchFamily="2" charset="2"/>
              <a:buChar char="Ø"/>
            </a:pPr>
            <a:r>
              <a:rPr lang="en-US" sz="2200" dirty="0">
                <a:latin typeface="Times New Roman" pitchFamily="18" charset="0"/>
                <a:cs typeface="Times New Roman" pitchFamily="18" charset="0"/>
              </a:rPr>
              <a:t>Feed-Forward Neural Networks</a:t>
            </a:r>
          </a:p>
          <a:p>
            <a:pPr marL="268288" indent="0" algn="just">
              <a:buNone/>
            </a:pPr>
            <a:r>
              <a:rPr lang="en-US" sz="2200" dirty="0">
                <a:latin typeface="Times New Roman" pitchFamily="18" charset="0"/>
                <a:cs typeface="Times New Roman" pitchFamily="18" charset="0"/>
              </a:rPr>
              <a:t>Feed-forward neural networks are one of the more simple types of neural networks. It conveys information in one direction through input nodes; this information continues to be processed in this single direction until it reaches the output mode. Feed-forward neural networks may have hidden layers for functionality.</a:t>
            </a:r>
          </a:p>
          <a:p>
            <a:pPr marL="0" indent="0" algn="just">
              <a:buNone/>
            </a:pPr>
            <a:endParaRPr lang="en-US" dirty="0">
              <a:latin typeface="Times New Roman" pitchFamily="18" charset="0"/>
              <a:cs typeface="Times New Roman" pitchFamily="18" charset="0"/>
            </a:endParaRPr>
          </a:p>
        </p:txBody>
      </p:sp>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502094" y="7937"/>
            <a:ext cx="763861" cy="763861"/>
          </a:xfrm>
          <a:prstGeom prst="rect">
            <a:avLst/>
          </a:prstGeom>
        </p:spPr>
      </p:pic>
      <p:pic>
        <p:nvPicPr>
          <p:cNvPr id="2050" name="Picture 2" descr="architecture of Feed forward neural network">
            <a:extLst>
              <a:ext uri="{FF2B5EF4-FFF2-40B4-BE49-F238E27FC236}">
                <a16:creationId xmlns:a16="http://schemas.microsoft.com/office/drawing/2014/main" id="{7A8F74A0-85BD-E868-94DE-C7A1DD711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064" y="3679278"/>
            <a:ext cx="4039428"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2EE6E3-0C01-114F-C33A-0B5D697BB414}"/>
              </a:ext>
            </a:extLst>
          </p:cNvPr>
          <p:cNvSpPr txBox="1"/>
          <p:nvPr/>
        </p:nvSpPr>
        <p:spPr>
          <a:xfrm>
            <a:off x="477078" y="3164290"/>
            <a:ext cx="6970644" cy="3139321"/>
          </a:xfrm>
          <a:prstGeom prst="rect">
            <a:avLst/>
          </a:prstGeom>
          <a:noFill/>
        </p:spPr>
        <p:txBody>
          <a:bodyPr wrap="square">
            <a:spAutoFit/>
          </a:bodyPr>
          <a:lstStyle/>
          <a:p>
            <a:pPr algn="just"/>
            <a:r>
              <a:rPr lang="en-US" sz="2200" i="0" dirty="0">
                <a:effectLst/>
                <a:latin typeface="Times New Roman" panose="02020603050405020304" pitchFamily="18" charset="0"/>
                <a:cs typeface="Times New Roman" panose="02020603050405020304" pitchFamily="18" charset="0"/>
              </a:rPr>
              <a:t>Applications on Feed Forward Neural Networks:</a:t>
            </a:r>
          </a:p>
          <a:p>
            <a:pPr algn="just"/>
            <a:endParaRPr lang="en-US" sz="220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i="0" dirty="0">
                <a:effectLst/>
                <a:latin typeface="Times New Roman" panose="02020603050405020304" pitchFamily="18" charset="0"/>
                <a:cs typeface="Times New Roman" panose="02020603050405020304" pitchFamily="18" charset="0"/>
              </a:rPr>
              <a:t>Simple classification (where traditional Machine-learning based classification algorithms have limitations)</a:t>
            </a:r>
          </a:p>
          <a:p>
            <a:pPr marL="342900" indent="-342900" algn="just">
              <a:buFont typeface="Wingdings" panose="05000000000000000000" pitchFamily="2" charset="2"/>
              <a:buChar char="q"/>
            </a:pPr>
            <a:r>
              <a:rPr lang="en-US" sz="2200" i="0" dirty="0">
                <a:effectLst/>
                <a:latin typeface="Times New Roman" panose="02020603050405020304" pitchFamily="18" charset="0"/>
                <a:cs typeface="Times New Roman" panose="02020603050405020304" pitchFamily="18" charset="0"/>
              </a:rPr>
              <a:t>Face recognition [Simple straight forward image processing]</a:t>
            </a:r>
          </a:p>
          <a:p>
            <a:pPr marL="342900" indent="-342900" algn="just">
              <a:buFont typeface="Wingdings" panose="05000000000000000000" pitchFamily="2" charset="2"/>
              <a:buChar char="q"/>
            </a:pPr>
            <a:r>
              <a:rPr lang="en-US" sz="2200" i="0" dirty="0">
                <a:effectLst/>
                <a:latin typeface="Times New Roman" panose="02020603050405020304" pitchFamily="18" charset="0"/>
                <a:cs typeface="Times New Roman" panose="02020603050405020304" pitchFamily="18" charset="0"/>
              </a:rPr>
              <a:t>Computer vision [Where target classes are difficult to classify]</a:t>
            </a:r>
          </a:p>
          <a:p>
            <a:pPr marL="342900" indent="-342900" algn="just">
              <a:buFont typeface="Wingdings" panose="05000000000000000000" pitchFamily="2" charset="2"/>
              <a:buChar char="q"/>
            </a:pPr>
            <a:r>
              <a:rPr lang="en-US" sz="2200" i="0" dirty="0">
                <a:effectLst/>
                <a:latin typeface="Times New Roman" panose="02020603050405020304" pitchFamily="18" charset="0"/>
                <a:cs typeface="Times New Roman" panose="02020603050405020304" pitchFamily="18" charset="0"/>
              </a:rPr>
              <a:t>Speech Recognition</a:t>
            </a:r>
          </a:p>
        </p:txBody>
      </p:sp>
      <p:sp>
        <p:nvSpPr>
          <p:cNvPr id="3" name="Footer Placeholder 2">
            <a:extLst>
              <a:ext uri="{FF2B5EF4-FFF2-40B4-BE49-F238E27FC236}">
                <a16:creationId xmlns:a16="http://schemas.microsoft.com/office/drawing/2014/main" id="{74E5D4EF-8E7B-DC69-8D7A-55B4D4DF3E51}"/>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0149E49E-8701-0E01-1905-009E6DDFA908}"/>
              </a:ext>
            </a:extLst>
          </p:cNvPr>
          <p:cNvSpPr>
            <a:spLocks noGrp="1"/>
          </p:cNvSpPr>
          <p:nvPr>
            <p:ph type="sldNum" sz="quarter" idx="12"/>
          </p:nvPr>
        </p:nvSpPr>
        <p:spPr/>
        <p:txBody>
          <a:bodyPr/>
          <a:lstStyle/>
          <a:p>
            <a:fld id="{C88A48CB-76FE-46E3-AE20-8913734CC5B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60338"/>
            <a:ext cx="9404723" cy="1400530"/>
          </a:xfrm>
        </p:spPr>
        <p:txBody>
          <a:bodyPr/>
          <a:lstStyle/>
          <a:p>
            <a:r>
              <a:rPr lang="en-US" dirty="0">
                <a:latin typeface="Times New Roman" pitchFamily="18" charset="0"/>
                <a:cs typeface="Times New Roman" pitchFamily="18" charset="0"/>
              </a:rPr>
              <a:t>Types of Neural Networks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360272" y="989239"/>
            <a:ext cx="11354650" cy="5289175"/>
          </a:xfrm>
        </p:spPr>
        <p:txBody>
          <a:bodyPr>
            <a:normAutofit/>
          </a:bodyPr>
          <a:lstStyle/>
          <a:p>
            <a:pPr algn="just"/>
            <a:r>
              <a:rPr lang="en-US" sz="2400" dirty="0">
                <a:latin typeface="Times New Roman" pitchFamily="18" charset="0"/>
                <a:cs typeface="Times New Roman" pitchFamily="18" charset="0"/>
              </a:rPr>
              <a:t>Recurrent Neural Networks</a:t>
            </a:r>
          </a:p>
          <a:p>
            <a:pPr marL="611188" indent="-342900" algn="just"/>
            <a:r>
              <a:rPr lang="en-US" sz="2400" dirty="0">
                <a:latin typeface="Times New Roman" pitchFamily="18" charset="0"/>
                <a:cs typeface="Times New Roman" pitchFamily="18" charset="0"/>
              </a:rPr>
              <a:t>A more complex type of neural network, recurrent neural networks take the output of a processing node and transmit the information back into the network. This results in theoretical "learning" and improvement of the network. Each node stores historical processes, and these historical processes are reused in the future during processing.</a:t>
            </a:r>
          </a:p>
          <a:p>
            <a:pPr marL="611188" indent="-342900" algn="just"/>
            <a:r>
              <a:rPr lang="en-US" sz="2400" dirty="0">
                <a:latin typeface="Times New Roman" pitchFamily="18" charset="0"/>
                <a:cs typeface="Times New Roman" pitchFamily="18" charset="0"/>
              </a:rPr>
              <a:t>This becomes especially critical for networks in which the prediction is incorrect; the system will attempt to learn why the correct outcome occurred and adjust accordingly.</a:t>
            </a:r>
          </a:p>
          <a:p>
            <a:pPr marL="0" indent="0" algn="just">
              <a:buNone/>
            </a:pPr>
            <a:endParaRPr lang="en-US" sz="2400" dirty="0">
              <a:latin typeface="Times New Roman" pitchFamily="18" charset="0"/>
              <a:cs typeface="Times New Roman" pitchFamily="18" charset="0"/>
            </a:endParaRPr>
          </a:p>
        </p:txBody>
      </p:sp>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32941"/>
            <a:ext cx="763861" cy="763861"/>
          </a:xfrm>
          <a:prstGeom prst="rect">
            <a:avLst/>
          </a:prstGeom>
        </p:spPr>
      </p:pic>
      <p:pic>
        <p:nvPicPr>
          <p:cNvPr id="3074" name="Picture 2" descr="architecture of Recurrent Neural network">
            <a:extLst>
              <a:ext uri="{FF2B5EF4-FFF2-40B4-BE49-F238E27FC236}">
                <a16:creationId xmlns:a16="http://schemas.microsoft.com/office/drawing/2014/main" id="{6E13F6EB-376B-A23C-643C-7531BA72B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163" y="3981928"/>
            <a:ext cx="4969565" cy="2547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387802-27F9-7FB7-574D-721B16B18B55}"/>
              </a:ext>
            </a:extLst>
          </p:cNvPr>
          <p:cNvSpPr txBox="1"/>
          <p:nvPr/>
        </p:nvSpPr>
        <p:spPr>
          <a:xfrm>
            <a:off x="342093" y="3701700"/>
            <a:ext cx="6520070" cy="2462213"/>
          </a:xfrm>
          <a:prstGeom prst="rect">
            <a:avLst/>
          </a:prstGeom>
          <a:noFill/>
        </p:spPr>
        <p:txBody>
          <a:bodyPr wrap="square">
            <a:spAutoFit/>
          </a:bodyPr>
          <a:lstStyle/>
          <a:p>
            <a:pPr algn="just"/>
            <a:r>
              <a:rPr lang="en-US" sz="2200" i="0" dirty="0">
                <a:effectLst/>
                <a:latin typeface="Times New Roman" panose="02020603050405020304" pitchFamily="18" charset="0"/>
                <a:cs typeface="Times New Roman" panose="02020603050405020304" pitchFamily="18" charset="0"/>
              </a:rPr>
              <a:t>Applications of Recurrent Neural Networks</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Text processing like auto suggest, grammar checks, etc.</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Text to speech processing</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Image tagger</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Sentiment Analysis</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Translation</a:t>
            </a:r>
          </a:p>
        </p:txBody>
      </p:sp>
      <p:sp>
        <p:nvSpPr>
          <p:cNvPr id="3" name="Footer Placeholder 2">
            <a:extLst>
              <a:ext uri="{FF2B5EF4-FFF2-40B4-BE49-F238E27FC236}">
                <a16:creationId xmlns:a16="http://schemas.microsoft.com/office/drawing/2014/main" id="{815B740E-F2D1-39B9-F6D9-4F7616CBA708}"/>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1E223DE3-4C04-BDEA-E4F6-12D7CAF9FEDF}"/>
              </a:ext>
            </a:extLst>
          </p:cNvPr>
          <p:cNvSpPr>
            <a:spLocks noGrp="1"/>
          </p:cNvSpPr>
          <p:nvPr>
            <p:ph type="sldNum" sz="quarter" idx="12"/>
          </p:nvPr>
        </p:nvSpPr>
        <p:spPr/>
        <p:txBody>
          <a:bodyPr/>
          <a:lstStyle/>
          <a:p>
            <a:fld id="{C88A48CB-76FE-46E3-AE20-8913734CC5B2}" type="slidenum">
              <a:rPr lang="en-US" smtClean="0"/>
              <a:t>14</a:t>
            </a:fld>
            <a:endParaRPr lang="en-US"/>
          </a:p>
        </p:txBody>
      </p:sp>
    </p:spTree>
    <p:extLst>
      <p:ext uri="{BB962C8B-B14F-4D97-AF65-F5344CB8AC3E}">
        <p14:creationId xmlns:p14="http://schemas.microsoft.com/office/powerpoint/2010/main" val="304263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43431"/>
            <a:ext cx="9404723" cy="1400530"/>
          </a:xfrm>
        </p:spPr>
        <p:txBody>
          <a:bodyPr/>
          <a:lstStyle/>
          <a:p>
            <a:r>
              <a:rPr lang="en-US" dirty="0">
                <a:latin typeface="Times New Roman" pitchFamily="18" charset="0"/>
                <a:cs typeface="Times New Roman" pitchFamily="18" charset="0"/>
              </a:rPr>
              <a:t>Types of Neural Networks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352798" y="989239"/>
            <a:ext cx="10727579" cy="5289175"/>
          </a:xfrm>
        </p:spPr>
        <p:txBody>
          <a:bodyPr>
            <a:normAutofit/>
          </a:bodyPr>
          <a:lstStyle/>
          <a:p>
            <a:pPr marL="268288" indent="-268288" algn="just">
              <a:buFont typeface="Wingdings" pitchFamily="2" charset="2"/>
              <a:buChar char="Ø"/>
            </a:pPr>
            <a:r>
              <a:rPr lang="en-US" sz="2200" dirty="0">
                <a:latin typeface="Times New Roman" pitchFamily="18" charset="0"/>
                <a:cs typeface="Times New Roman" pitchFamily="18" charset="0"/>
              </a:rPr>
              <a:t>Convolution Neural Networks</a:t>
            </a:r>
          </a:p>
          <a:p>
            <a:pPr marL="268288" indent="-268288" algn="just">
              <a:buNone/>
            </a:pPr>
            <a:r>
              <a:rPr lang="en-US" sz="2200" dirty="0">
                <a:latin typeface="Times New Roman" pitchFamily="18" charset="0"/>
                <a:cs typeface="Times New Roman" pitchFamily="18" charset="0"/>
              </a:rPr>
              <a:t>	Convolution neural networks, also called </a:t>
            </a:r>
            <a:r>
              <a:rPr lang="en-US" sz="2200" dirty="0" err="1">
                <a:latin typeface="Times New Roman" pitchFamily="18" charset="0"/>
                <a:cs typeface="Times New Roman" pitchFamily="18" charset="0"/>
              </a:rPr>
              <a:t>ConvNets</a:t>
            </a:r>
            <a:r>
              <a:rPr lang="en-US" sz="2200" dirty="0">
                <a:latin typeface="Times New Roman" pitchFamily="18" charset="0"/>
                <a:cs typeface="Times New Roman" pitchFamily="18" charset="0"/>
              </a:rPr>
              <a:t> or CNNs, have several layers in which data is sorted into categories. These networks have an input layer, an output layer, and a hidden multitude of convolution layers in between. The layers create feature maps that record areas of an image that are broken down further until they generate valuable outputs. These layers can be pooled or entirely connected, and these networks are especially beneficial for image recognition applications.</a:t>
            </a:r>
          </a:p>
          <a:p>
            <a:pPr marL="268288" indent="-268288" algn="just">
              <a:buFont typeface="Wingdings" pitchFamily="2" charset="2"/>
              <a:buChar char="Ø"/>
            </a:pPr>
            <a:endParaRPr lang="en-US" dirty="0" err="1">
              <a:latin typeface="Times New Roman" pitchFamily="18" charset="0"/>
              <a:cs typeface="Times New Roman" pitchFamily="18" charset="0"/>
            </a:endParaRPr>
          </a:p>
        </p:txBody>
      </p:sp>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34786" y="7937"/>
            <a:ext cx="763861" cy="763861"/>
          </a:xfrm>
          <a:prstGeom prst="rect">
            <a:avLst/>
          </a:prstGeom>
        </p:spPr>
      </p:pic>
      <p:pic>
        <p:nvPicPr>
          <p:cNvPr id="4098" name="Picture 2" descr="types of neural networks">
            <a:extLst>
              <a:ext uri="{FF2B5EF4-FFF2-40B4-BE49-F238E27FC236}">
                <a16:creationId xmlns:a16="http://schemas.microsoft.com/office/drawing/2014/main" id="{AD7F0908-B413-E11A-6C42-71D2702A3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674" y="3633826"/>
            <a:ext cx="7143750" cy="242915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E5D642B-FA9A-276F-CA4E-EE3F7C86E53F}"/>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8AA7CEF6-20CD-FA40-0DCA-4FC02ADBE020}"/>
              </a:ext>
            </a:extLst>
          </p:cNvPr>
          <p:cNvSpPr>
            <a:spLocks noGrp="1"/>
          </p:cNvSpPr>
          <p:nvPr>
            <p:ph type="sldNum" sz="quarter" idx="12"/>
          </p:nvPr>
        </p:nvSpPr>
        <p:spPr/>
        <p:txBody>
          <a:bodyPr/>
          <a:lstStyle/>
          <a:p>
            <a:fld id="{C88A48CB-76FE-46E3-AE20-8913734CC5B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60338"/>
            <a:ext cx="9404723" cy="1400530"/>
          </a:xfrm>
        </p:spPr>
        <p:txBody>
          <a:bodyPr/>
          <a:lstStyle/>
          <a:p>
            <a:r>
              <a:rPr lang="en-US" dirty="0">
                <a:latin typeface="Times New Roman" pitchFamily="18" charset="0"/>
                <a:cs typeface="Times New Roman" pitchFamily="18" charset="0"/>
              </a:rPr>
              <a:t>Types of Neural Networks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417112" y="989239"/>
            <a:ext cx="10770842" cy="5289175"/>
          </a:xfrm>
        </p:spPr>
        <p:txBody>
          <a:bodyPr>
            <a:normAutofit/>
          </a:bodyPr>
          <a:lstStyle/>
          <a:p>
            <a:pPr marL="268288" indent="-268288" algn="just">
              <a:buFont typeface="Wingdings" pitchFamily="2" charset="2"/>
              <a:buChar char="Ø"/>
            </a:pPr>
            <a:r>
              <a:rPr lang="en-US" sz="2200" dirty="0">
                <a:latin typeface="Times New Roman" pitchFamily="18" charset="0"/>
                <a:cs typeface="Times New Roman" pitchFamily="18" charset="0"/>
              </a:rPr>
              <a:t>Modular Neural Networks</a:t>
            </a:r>
          </a:p>
          <a:p>
            <a:pPr marL="268288" indent="-268288" algn="just">
              <a:buNone/>
            </a:pPr>
            <a:r>
              <a:rPr lang="en-US" sz="2200" dirty="0">
                <a:latin typeface="Times New Roman" pitchFamily="18" charset="0"/>
                <a:cs typeface="Times New Roman" pitchFamily="18" charset="0"/>
              </a:rPr>
              <a:t>	Modular neural networks contain several networks that work independently from one another. These networks do not interact with each other during an analysis process. Instead, these processes are done to allow complex, elaborate computing processes to be done more efficiently. Similar to other modular industries such as modular real estate, the goal of the network independence is to have each module responsible for a particular part of an overall bigger picture.</a:t>
            </a:r>
          </a:p>
        </p:txBody>
      </p:sp>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pic>
        <p:nvPicPr>
          <p:cNvPr id="5122" name="Picture 2" descr="Image result for modular neural networks">
            <a:extLst>
              <a:ext uri="{FF2B5EF4-FFF2-40B4-BE49-F238E27FC236}">
                <a16:creationId xmlns:a16="http://schemas.microsoft.com/office/drawing/2014/main" id="{EDDF24D3-EE65-C961-3B60-88DC8D63D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977" y="3468539"/>
            <a:ext cx="4572000" cy="2809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C39E85-04DA-9AE5-8894-8E03C719688B}"/>
              </a:ext>
            </a:extLst>
          </p:cNvPr>
          <p:cNvSpPr txBox="1"/>
          <p:nvPr/>
        </p:nvSpPr>
        <p:spPr>
          <a:xfrm>
            <a:off x="417112" y="3822747"/>
            <a:ext cx="6096000" cy="1785104"/>
          </a:xfrm>
          <a:prstGeom prst="rect">
            <a:avLst/>
          </a:prstGeom>
          <a:noFill/>
        </p:spPr>
        <p:txBody>
          <a:bodyPr wrap="square">
            <a:spAutoFit/>
          </a:bodyPr>
          <a:lstStyle/>
          <a:p>
            <a:pPr algn="l"/>
            <a:r>
              <a:rPr lang="en-US" sz="2200" dirty="0">
                <a:effectLst/>
                <a:latin typeface="Times New Roman" panose="02020603050405020304" pitchFamily="18" charset="0"/>
                <a:cs typeface="Times New Roman" panose="02020603050405020304" pitchFamily="18" charset="0"/>
              </a:rPr>
              <a:t>Applications of Modular Neural Network</a:t>
            </a:r>
          </a:p>
          <a:p>
            <a:pPr algn="l"/>
            <a:endParaRPr lang="en-US" sz="220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200" dirty="0">
                <a:effectLst/>
                <a:latin typeface="Times New Roman" panose="02020603050405020304" pitchFamily="18" charset="0"/>
                <a:cs typeface="Times New Roman" panose="02020603050405020304" pitchFamily="18" charset="0"/>
              </a:rPr>
              <a:t> Stock market prediction systems</a:t>
            </a:r>
          </a:p>
          <a:p>
            <a:pPr algn="l">
              <a:buFont typeface="+mj-lt"/>
              <a:buAutoNum type="arabicPeriod"/>
            </a:pPr>
            <a:r>
              <a:rPr lang="en-US" sz="2200" dirty="0">
                <a:effectLst/>
                <a:latin typeface="Times New Roman" panose="02020603050405020304" pitchFamily="18" charset="0"/>
                <a:cs typeface="Times New Roman" panose="02020603050405020304" pitchFamily="18" charset="0"/>
              </a:rPr>
              <a:t> Adaptive MNN for character recognitions </a:t>
            </a:r>
          </a:p>
          <a:p>
            <a:pPr algn="l">
              <a:buFont typeface="+mj-lt"/>
              <a:buAutoNum type="arabicPeriod"/>
            </a:pPr>
            <a:r>
              <a:rPr lang="en-US" sz="2200" dirty="0">
                <a:effectLst/>
                <a:latin typeface="Times New Roman" panose="02020603050405020304" pitchFamily="18" charset="0"/>
                <a:cs typeface="Times New Roman" panose="02020603050405020304" pitchFamily="18" charset="0"/>
              </a:rPr>
              <a:t> Compression of high level input data</a:t>
            </a:r>
          </a:p>
        </p:txBody>
      </p:sp>
      <p:sp>
        <p:nvSpPr>
          <p:cNvPr id="3" name="Footer Placeholder 2">
            <a:extLst>
              <a:ext uri="{FF2B5EF4-FFF2-40B4-BE49-F238E27FC236}">
                <a16:creationId xmlns:a16="http://schemas.microsoft.com/office/drawing/2014/main" id="{F0DF0E24-42BD-D654-732C-010BA2689057}"/>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3525F81E-4FBF-B3E9-8012-36769B1B9EF6}"/>
              </a:ext>
            </a:extLst>
          </p:cNvPr>
          <p:cNvSpPr>
            <a:spLocks noGrp="1"/>
          </p:cNvSpPr>
          <p:nvPr>
            <p:ph type="sldNum" sz="quarter" idx="12"/>
          </p:nvPr>
        </p:nvSpPr>
        <p:spPr/>
        <p:txBody>
          <a:bodyPr/>
          <a:lstStyle/>
          <a:p>
            <a:fld id="{C88A48CB-76FE-46E3-AE20-8913734CC5B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graphicFrame>
        <p:nvGraphicFramePr>
          <p:cNvPr id="13" name="Content Placeholder 12"/>
          <p:cNvGraphicFramePr>
            <a:graphicFrameLocks noGrp="1"/>
          </p:cNvGraphicFramePr>
          <p:nvPr>
            <p:ph idx="1"/>
            <p:extLst>
              <p:ext uri="{D42A27DB-BD31-4B8C-83A1-F6EECF244321}">
                <p14:modId xmlns:p14="http://schemas.microsoft.com/office/powerpoint/2010/main" val="839854553"/>
              </p:ext>
            </p:extLst>
          </p:nvPr>
        </p:nvGraphicFramePr>
        <p:xfrm>
          <a:off x="1658471" y="259977"/>
          <a:ext cx="8391992" cy="6436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01EEA1B6-A275-0280-9DF3-452DC1133C79}"/>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1502322B-6CF4-B94C-2F4E-8A1FD142B652}"/>
              </a:ext>
            </a:extLst>
          </p:cNvPr>
          <p:cNvSpPr>
            <a:spLocks noGrp="1"/>
          </p:cNvSpPr>
          <p:nvPr>
            <p:ph type="sldNum" sz="quarter" idx="12"/>
          </p:nvPr>
        </p:nvSpPr>
        <p:spPr/>
        <p:txBody>
          <a:bodyPr/>
          <a:lstStyle/>
          <a:p>
            <a:fld id="{C88A48CB-76FE-46E3-AE20-8913734CC5B2}"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375" y="245660"/>
            <a:ext cx="9404723" cy="861391"/>
          </a:xfrm>
        </p:spPr>
        <p:txBody>
          <a:bodyPr/>
          <a:lstStyle/>
          <a:p>
            <a:r>
              <a:rPr lang="en-US" dirty="0">
                <a:solidFill>
                  <a:schemeClr val="tx1"/>
                </a:solidFill>
                <a:latin typeface="Times New Roman" pitchFamily="18" charset="0"/>
                <a:cs typeface="Times New Roman" pitchFamily="18" charset="0"/>
              </a:rPr>
              <a:t>Natural Language Processing</a:t>
            </a:r>
          </a:p>
        </p:txBody>
      </p:sp>
      <p:sp>
        <p:nvSpPr>
          <p:cNvPr id="5" name="Content Placeholder 4">
            <a:extLst>
              <a:ext uri="{FF2B5EF4-FFF2-40B4-BE49-F238E27FC236}">
                <a16:creationId xmlns:a16="http://schemas.microsoft.com/office/drawing/2014/main" id="{BFEC4C82-7B19-AF21-27F0-33F6FA8C2336}"/>
              </a:ext>
            </a:extLst>
          </p:cNvPr>
          <p:cNvSpPr>
            <a:spLocks noGrp="1"/>
          </p:cNvSpPr>
          <p:nvPr>
            <p:ph idx="1"/>
          </p:nvPr>
        </p:nvSpPr>
        <p:spPr>
          <a:xfrm>
            <a:off x="411375" y="1331259"/>
            <a:ext cx="10892729" cy="4195481"/>
          </a:xfrm>
        </p:spPr>
        <p:txBody>
          <a:bodyPr>
            <a:normAutofit fontScale="25000" lnSpcReduction="20000"/>
          </a:bodyPr>
          <a:lstStyle/>
          <a:p>
            <a:pPr algn="just"/>
            <a:r>
              <a:rPr lang="en-US" sz="9600" b="0" i="0" dirty="0">
                <a:effectLst/>
                <a:latin typeface="Times New Roman" panose="02020603050405020304" pitchFamily="18" charset="0"/>
                <a:cs typeface="Times New Roman" panose="02020603050405020304" pitchFamily="18" charset="0"/>
              </a:rPr>
              <a:t>One area where deep learning has dramatically improved in the last couple of years is natural language processing (NLP). Computers can now generate text, translate automatically from one language to another, analyze comments, label words in sentences, and much more.</a:t>
            </a:r>
          </a:p>
          <a:p>
            <a:pPr algn="just"/>
            <a:r>
              <a:rPr lang="en-US" sz="9600" b="0" i="0" dirty="0">
                <a:effectLst/>
                <a:latin typeface="Times New Roman" panose="02020603050405020304" pitchFamily="18" charset="0"/>
                <a:cs typeface="Times New Roman" panose="02020603050405020304" pitchFamily="18" charset="0"/>
              </a:rPr>
              <a:t>Perhaps the most widely practically useful application of NLP is </a:t>
            </a:r>
            <a:r>
              <a:rPr lang="en-US" sz="9600" b="0" i="1" dirty="0">
                <a:effectLst/>
                <a:latin typeface="Times New Roman" panose="02020603050405020304" pitchFamily="18" charset="0"/>
                <a:cs typeface="Times New Roman" panose="02020603050405020304" pitchFamily="18" charset="0"/>
              </a:rPr>
              <a:t>classification</a:t>
            </a:r>
            <a:r>
              <a:rPr lang="en-US" sz="9600" b="0" i="0" dirty="0">
                <a:effectLst/>
                <a:latin typeface="Times New Roman" panose="02020603050405020304" pitchFamily="18" charset="0"/>
                <a:cs typeface="Times New Roman" panose="02020603050405020304" pitchFamily="18" charset="0"/>
              </a:rPr>
              <a:t> -- that is, classifying a document automatically into some category. This can be used</a:t>
            </a:r>
            <a:r>
              <a:rPr lang="en-US" sz="9600" dirty="0">
                <a:latin typeface="Times New Roman" panose="02020603050405020304" pitchFamily="18" charset="0"/>
                <a:cs typeface="Times New Roman" panose="02020603050405020304" pitchFamily="18" charset="0"/>
              </a:rPr>
              <a:t> </a:t>
            </a:r>
            <a:r>
              <a:rPr lang="en-US" sz="9600" b="0" i="0" dirty="0">
                <a:effectLst/>
                <a:latin typeface="Times New Roman" panose="02020603050405020304" pitchFamily="18" charset="0"/>
                <a:cs typeface="Times New Roman" panose="02020603050405020304" pitchFamily="18" charset="0"/>
              </a:rPr>
              <a:t>for instance, for:</a:t>
            </a:r>
          </a:p>
          <a:p>
            <a:pPr lvl="1" algn="just"/>
            <a:r>
              <a:rPr lang="en-US" sz="9200" b="0" i="0" dirty="0">
                <a:effectLst/>
                <a:latin typeface="Times New Roman" panose="02020603050405020304" pitchFamily="18" charset="0"/>
                <a:cs typeface="Times New Roman" panose="02020603050405020304" pitchFamily="18" charset="0"/>
              </a:rPr>
              <a:t>Sentiment analysis (</a:t>
            </a:r>
            <a:r>
              <a:rPr lang="en-US" sz="9200" b="0" i="0" dirty="0" err="1">
                <a:effectLst/>
                <a:latin typeface="Times New Roman" panose="02020603050405020304" pitchFamily="18" charset="0"/>
                <a:cs typeface="Times New Roman" panose="02020603050405020304" pitchFamily="18" charset="0"/>
              </a:rPr>
              <a:t>e.g</a:t>
            </a:r>
            <a:r>
              <a:rPr lang="en-US" sz="9200" b="0" i="0" dirty="0">
                <a:effectLst/>
                <a:latin typeface="Times New Roman" panose="02020603050405020304" pitchFamily="18" charset="0"/>
                <a:cs typeface="Times New Roman" panose="02020603050405020304" pitchFamily="18" charset="0"/>
              </a:rPr>
              <a:t> are people saying </a:t>
            </a:r>
            <a:r>
              <a:rPr lang="en-US" sz="9200" b="0" i="1" dirty="0">
                <a:effectLst/>
                <a:latin typeface="Times New Roman" panose="02020603050405020304" pitchFamily="18" charset="0"/>
                <a:cs typeface="Times New Roman" panose="02020603050405020304" pitchFamily="18" charset="0"/>
              </a:rPr>
              <a:t>positive</a:t>
            </a:r>
            <a:r>
              <a:rPr lang="en-US" sz="9200" b="0" i="0" dirty="0">
                <a:effectLst/>
                <a:latin typeface="Times New Roman" panose="02020603050405020304" pitchFamily="18" charset="0"/>
                <a:cs typeface="Times New Roman" panose="02020603050405020304" pitchFamily="18" charset="0"/>
              </a:rPr>
              <a:t> or </a:t>
            </a:r>
            <a:r>
              <a:rPr lang="en-US" sz="9200" b="0" i="1" dirty="0">
                <a:effectLst/>
                <a:latin typeface="Times New Roman" panose="02020603050405020304" pitchFamily="18" charset="0"/>
                <a:cs typeface="Times New Roman" panose="02020603050405020304" pitchFamily="18" charset="0"/>
              </a:rPr>
              <a:t>negative</a:t>
            </a:r>
            <a:r>
              <a:rPr lang="en-US" sz="9200" b="0" i="0" dirty="0">
                <a:effectLst/>
                <a:latin typeface="Times New Roman" panose="02020603050405020304" pitchFamily="18" charset="0"/>
                <a:cs typeface="Times New Roman" panose="02020603050405020304" pitchFamily="18" charset="0"/>
              </a:rPr>
              <a:t> things about your product)</a:t>
            </a:r>
          </a:p>
          <a:p>
            <a:pPr lvl="1" algn="just"/>
            <a:r>
              <a:rPr lang="en-US" sz="9200" b="0" i="0" dirty="0">
                <a:effectLst/>
                <a:latin typeface="Times New Roman" panose="02020603050405020304" pitchFamily="18" charset="0"/>
                <a:cs typeface="Times New Roman" panose="02020603050405020304" pitchFamily="18" charset="0"/>
              </a:rPr>
              <a:t>Author identification (what author most likely wrote some document)</a:t>
            </a:r>
          </a:p>
          <a:p>
            <a:pPr lvl="1" algn="just"/>
            <a:r>
              <a:rPr lang="en-US" sz="9200" b="0" i="0" dirty="0">
                <a:effectLst/>
                <a:latin typeface="Times New Roman" panose="02020603050405020304" pitchFamily="18" charset="0"/>
                <a:cs typeface="Times New Roman" panose="02020603050405020304" pitchFamily="18" charset="0"/>
              </a:rPr>
              <a:t>Legal discovery (which documents are in scope for a trial)</a:t>
            </a:r>
          </a:p>
          <a:p>
            <a:pPr lvl="1" algn="just"/>
            <a:r>
              <a:rPr lang="en-US" sz="9200" b="0" i="0" dirty="0">
                <a:effectLst/>
                <a:latin typeface="Times New Roman" panose="02020603050405020304" pitchFamily="18" charset="0"/>
                <a:cs typeface="Times New Roman" panose="02020603050405020304" pitchFamily="18" charset="0"/>
              </a:rPr>
              <a:t>Organizing documents by topic</a:t>
            </a:r>
          </a:p>
          <a:p>
            <a:pPr lvl="1" algn="just"/>
            <a:r>
              <a:rPr lang="en-US" sz="9200" b="0" i="0" dirty="0">
                <a:effectLst/>
                <a:latin typeface="Times New Roman" panose="02020603050405020304" pitchFamily="18" charset="0"/>
                <a:cs typeface="Times New Roman" panose="02020603050405020304" pitchFamily="18" charset="0"/>
              </a:rPr>
              <a:t>Triaging inbound emails</a:t>
            </a:r>
          </a:p>
          <a:p>
            <a:pPr lvl="1" algn="just"/>
            <a:r>
              <a:rPr lang="en-US" sz="9200" b="0" i="0" dirty="0">
                <a:effectLst/>
                <a:latin typeface="Times New Roman" panose="02020603050405020304" pitchFamily="18" charset="0"/>
                <a:cs typeface="Times New Roman" panose="02020603050405020304" pitchFamily="18" charset="0"/>
              </a:rPr>
              <a:t>...and much more!	</a:t>
            </a:r>
          </a:p>
          <a:p>
            <a:pPr marL="0" indent="0">
              <a:buNone/>
            </a:pPr>
            <a:endParaRPr lang="en-US" dirty="0"/>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59289"/>
            <a:ext cx="742812" cy="742812"/>
          </a:xfrm>
          <a:prstGeom prst="rect">
            <a:avLst/>
          </a:prstGeom>
        </p:spPr>
      </p:pic>
      <p:pic>
        <p:nvPicPr>
          <p:cNvPr id="8" name="Picture 4">
            <a:extLst>
              <a:ext uri="{FF2B5EF4-FFF2-40B4-BE49-F238E27FC236}">
                <a16:creationId xmlns:a16="http://schemas.microsoft.com/office/drawing/2014/main" id="{CFF2C5F0-87D3-447E-9ADE-97080583E9C9}"/>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B1E99C23-F878-448A-B32A-86D8C3936B94}"/>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226623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What is NLP?</a:t>
            </a:r>
          </a:p>
        </p:txBody>
      </p:sp>
      <p:sp>
        <p:nvSpPr>
          <p:cNvPr id="3" name="Content Placeholder 2"/>
          <p:cNvSpPr>
            <a:spLocks noGrp="1"/>
          </p:cNvSpPr>
          <p:nvPr>
            <p:ph idx="1"/>
          </p:nvPr>
        </p:nvSpPr>
        <p:spPr>
          <a:xfrm>
            <a:off x="988113" y="1830434"/>
            <a:ext cx="9816352" cy="3133037"/>
          </a:xfrm>
        </p:spPr>
        <p:txBody>
          <a:bodyPr>
            <a:noAutofit/>
          </a:bodyPr>
          <a:lstStyle/>
          <a:p>
            <a:pPr marL="0" indent="0" algn="just">
              <a:buNone/>
            </a:pPr>
            <a:r>
              <a:rPr lang="en-US" sz="2400" dirty="0">
                <a:latin typeface="Times New Roman" pitchFamily="18" charset="0"/>
                <a:cs typeface="Times New Roman" pitchFamily="18" charset="0"/>
              </a:rPr>
              <a:t>Natural language processing (NLP) refers to the branch of computer science—and more specifically, the branch of artificial intelligence or AI—concerned with giving computers the ability to understand text and spoken words in much the same way human beings can.</a:t>
            </a:r>
          </a:p>
          <a:p>
            <a:pPr marL="0" indent="0" algn="just">
              <a:buNone/>
            </a:pPr>
            <a:r>
              <a:rPr lang="en-US" sz="2400" dirty="0">
                <a:latin typeface="Times New Roman" pitchFamily="18" charset="0"/>
                <a:cs typeface="Times New Roman" pitchFamily="18" charset="0"/>
              </a:rPr>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102550"/>
            <a:ext cx="742812" cy="742812"/>
          </a:xfrm>
          <a:prstGeom prst="rect">
            <a:avLst/>
          </a:prstGeom>
        </p:spPr>
      </p:pic>
      <p:sp>
        <p:nvSpPr>
          <p:cNvPr id="5" name="Slide Number Placeholder 4">
            <a:extLst>
              <a:ext uri="{FF2B5EF4-FFF2-40B4-BE49-F238E27FC236}">
                <a16:creationId xmlns:a16="http://schemas.microsoft.com/office/drawing/2014/main" id="{F926F811-256E-AD23-7462-1EB0630C3D38}"/>
              </a:ext>
            </a:extLst>
          </p:cNvPr>
          <p:cNvSpPr>
            <a:spLocks noGrp="1"/>
          </p:cNvSpPr>
          <p:nvPr>
            <p:ph type="sldNum" sz="quarter" idx="12"/>
          </p:nvPr>
        </p:nvSpPr>
        <p:spPr/>
        <p:txBody>
          <a:bodyPr/>
          <a:lstStyle/>
          <a:p>
            <a:fld id="{C88A48CB-76FE-46E3-AE20-8913734CC5B2}" type="slidenum">
              <a:rPr lang="en-US" smtClean="0"/>
              <a:t>19</a:t>
            </a:fld>
            <a:endParaRPr lang="en-US"/>
          </a:p>
        </p:txBody>
      </p:sp>
      <p:pic>
        <p:nvPicPr>
          <p:cNvPr id="8" name="Picture 4">
            <a:extLst>
              <a:ext uri="{FF2B5EF4-FFF2-40B4-BE49-F238E27FC236}">
                <a16:creationId xmlns:a16="http://schemas.microsoft.com/office/drawing/2014/main" id="{609A3EB3-BD8A-4338-A5F8-DF24C12962F5}"/>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A74A5FD6-98B0-4DF9-9D3C-DDED6256E09B}"/>
              </a:ext>
            </a:extLst>
          </p:cNvPr>
          <p:cNvSpPr txBox="1">
            <a:spLocks/>
          </p:cNvSpPr>
          <p:nvPr/>
        </p:nvSpPr>
        <p:spPr>
          <a:xfrm>
            <a:off x="7710714" y="63106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A Product of Sankhyana Consultancy Services Pvt. Ltd.</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953" y="160338"/>
            <a:ext cx="9404723" cy="958778"/>
          </a:xfrm>
        </p:spPr>
        <p:txBody>
          <a:bodyPr/>
          <a:lstStyle/>
          <a:p>
            <a:r>
              <a:rPr lang="en-US" dirty="0">
                <a:solidFill>
                  <a:schemeClr val="tx1"/>
                </a:solidFill>
                <a:latin typeface="Times New Roman" pitchFamily="18" charset="0"/>
                <a:cs typeface="Times New Roman" pitchFamily="18" charset="0"/>
              </a:rPr>
              <a:t>What is Neural Network?</a:t>
            </a:r>
          </a:p>
        </p:txBody>
      </p:sp>
      <p:sp>
        <p:nvSpPr>
          <p:cNvPr id="11" name="Content Placeholder 10"/>
          <p:cNvSpPr>
            <a:spLocks noGrp="1"/>
          </p:cNvSpPr>
          <p:nvPr>
            <p:ph idx="1"/>
          </p:nvPr>
        </p:nvSpPr>
        <p:spPr>
          <a:xfrm>
            <a:off x="821953" y="1044834"/>
            <a:ext cx="10369211" cy="4195481"/>
          </a:xfrm>
        </p:spPr>
        <p:txBody>
          <a:bodyPr>
            <a:normAutofit/>
          </a:bodyPr>
          <a:lstStyle/>
          <a:p>
            <a:pPr marL="0" indent="0" algn="just">
              <a:buNone/>
            </a:pPr>
            <a:r>
              <a:rPr lang="en-US" sz="2200" dirty="0">
                <a:solidFill>
                  <a:srgbClr val="0070C0"/>
                </a:solidFill>
                <a:latin typeface="Times New Roman" pitchFamily="18" charset="0"/>
                <a:cs typeface="Times New Roman" pitchFamily="18" charset="0"/>
              </a:rPr>
              <a:t>A neural network is a series of algorithms that endeavors to recognize underlying relationships in a set of data through a process that mimics the way the human brain operates.</a:t>
            </a: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In this sense, </a:t>
            </a:r>
            <a:r>
              <a:rPr lang="en-US" sz="2200" dirty="0">
                <a:solidFill>
                  <a:srgbClr val="0070C0"/>
                </a:solidFill>
                <a:latin typeface="Times New Roman" pitchFamily="18" charset="0"/>
                <a:cs typeface="Times New Roman" pitchFamily="18" charset="0"/>
              </a:rPr>
              <a:t>neural networks refer to systems of neurons, either organic or artificial in nature.</a:t>
            </a:r>
          </a:p>
          <a:p>
            <a:pPr marL="0" indent="0" algn="just">
              <a:buNone/>
            </a:pPr>
            <a:r>
              <a:rPr lang="en-US" sz="2200" dirty="0">
                <a:latin typeface="Times New Roman" pitchFamily="18" charset="0"/>
                <a:cs typeface="Times New Roman" pitchFamily="18" charset="0"/>
              </a:rPr>
              <a:t>Neural networks, also known as </a:t>
            </a:r>
            <a:r>
              <a:rPr lang="en-US" sz="2200" dirty="0">
                <a:solidFill>
                  <a:srgbClr val="FF0000"/>
                </a:solidFill>
                <a:latin typeface="Times New Roman" pitchFamily="18" charset="0"/>
                <a:cs typeface="Times New Roman" pitchFamily="18" charset="0"/>
              </a:rPr>
              <a:t>artificial neural networks </a:t>
            </a:r>
            <a:r>
              <a:rPr lang="en-US" sz="2200" dirty="0">
                <a:latin typeface="Times New Roman" pitchFamily="18" charset="0"/>
                <a:cs typeface="Times New Roman" pitchFamily="18" charset="0"/>
              </a:rPr>
              <a:t>(ANNs) or </a:t>
            </a:r>
            <a:r>
              <a:rPr lang="en-US" sz="2200" dirty="0">
                <a:solidFill>
                  <a:srgbClr val="FF0000"/>
                </a:solidFill>
                <a:latin typeface="Times New Roman" pitchFamily="18" charset="0"/>
                <a:cs typeface="Times New Roman" pitchFamily="18" charset="0"/>
              </a:rPr>
              <a:t>simulated neural networks (SNNs), </a:t>
            </a:r>
            <a:r>
              <a:rPr lang="en-US" sz="2200" dirty="0">
                <a:latin typeface="Times New Roman" pitchFamily="18" charset="0"/>
                <a:cs typeface="Times New Roman" pitchFamily="18" charset="0"/>
              </a:rPr>
              <a:t>are a subset of machine learning and are at the heart of deep learning algorithms. </a:t>
            </a:r>
          </a:p>
          <a:p>
            <a:pPr marL="0" indent="0" algn="just">
              <a:buNone/>
            </a:pPr>
            <a:r>
              <a:rPr lang="en-US" sz="2200" dirty="0">
                <a:latin typeface="Times New Roman" pitchFamily="18" charset="0"/>
                <a:cs typeface="Times New Roman" pitchFamily="18" charset="0"/>
              </a:rPr>
              <a:t>Their name and structure are inspired by the human brain, mimicking the way that biological neurons signal to one another.</a:t>
            </a:r>
          </a:p>
        </p:txBody>
      </p:sp>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52260" y="7937"/>
            <a:ext cx="763861" cy="763861"/>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7674675" y="4505500"/>
            <a:ext cx="3777585" cy="18508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93F17434-AC5C-D427-51A4-5113273B40D4}"/>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360765B3-25F8-FF89-7DD6-4D77C87A9A02}"/>
              </a:ext>
            </a:extLst>
          </p:cNvPr>
          <p:cNvSpPr>
            <a:spLocks noGrp="1"/>
          </p:cNvSpPr>
          <p:nvPr>
            <p:ph type="sldNum" sz="quarter" idx="12"/>
          </p:nvPr>
        </p:nvSpPr>
        <p:spPr/>
        <p:txBody>
          <a:bodyPr/>
          <a:lstStyle/>
          <a:p>
            <a:fld id="{C88A48CB-76FE-46E3-AE20-8913734CC5B2}"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553"/>
            <a:ext cx="9404723" cy="1400530"/>
          </a:xfrm>
        </p:spPr>
        <p:txBody>
          <a:bodyPr/>
          <a:lstStyle/>
          <a:p>
            <a:r>
              <a:rPr lang="en-US" dirty="0">
                <a:latin typeface="Times New Roman" pitchFamily="18" charset="0"/>
                <a:cs typeface="Times New Roman" pitchFamily="18" charset="0"/>
              </a:rPr>
              <a:t>Areas of NLP</a:t>
            </a:r>
          </a:p>
        </p:txBody>
      </p:sp>
      <p:graphicFrame>
        <p:nvGraphicFramePr>
          <p:cNvPr id="4" name="Content Placeholder 3"/>
          <p:cNvGraphicFramePr>
            <a:graphicFrameLocks noGrp="1"/>
          </p:cNvGraphicFramePr>
          <p:nvPr>
            <p:ph idx="1"/>
          </p:nvPr>
        </p:nvGraphicFramePr>
        <p:xfrm>
          <a:off x="2325848" y="724988"/>
          <a:ext cx="7960406" cy="5408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A87280F-D90A-484D-998C-ACFE88A217E6}"/>
              </a:ext>
            </a:extLst>
          </p:cNvPr>
          <p:cNvPicPr>
            <a:picLocks noChangeAspect="1"/>
          </p:cNvPicPr>
          <p:nvPr/>
        </p:nvPicPr>
        <p:blipFill>
          <a:blip r:embed="rId7"/>
          <a:stretch>
            <a:fillRect/>
          </a:stretch>
        </p:blipFill>
        <p:spPr>
          <a:xfrm>
            <a:off x="11373747" y="62565"/>
            <a:ext cx="818253" cy="818253"/>
          </a:xfrm>
          <a:prstGeom prst="rect">
            <a:avLst/>
          </a:prstGeom>
        </p:spPr>
      </p:pic>
      <p:pic>
        <p:nvPicPr>
          <p:cNvPr id="7" name="Picture 4">
            <a:extLst>
              <a:ext uri="{FF2B5EF4-FFF2-40B4-BE49-F238E27FC236}">
                <a16:creationId xmlns:a16="http://schemas.microsoft.com/office/drawing/2014/main" id="{12CFEF71-F4F7-484B-8364-44BB0CD6E6F6}"/>
              </a:ext>
            </a:extLst>
          </p:cNvPr>
          <p:cNvPicPr>
            <a:picLocks noChangeAspect="1" noChangeArrowheads="1"/>
          </p:cNvPicPr>
          <p:nvPr/>
        </p:nvPicPr>
        <p:blipFill>
          <a:blip r:embed="rId8"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8" name="Footer Placeholder 3">
            <a:extLst>
              <a:ext uri="{FF2B5EF4-FFF2-40B4-BE49-F238E27FC236}">
                <a16:creationId xmlns:a16="http://schemas.microsoft.com/office/drawing/2014/main" id="{1F3587B1-A772-4494-9475-1FCA429F9BA7}"/>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553"/>
            <a:ext cx="9404723" cy="1400530"/>
          </a:xfrm>
        </p:spPr>
        <p:txBody>
          <a:bodyPr/>
          <a:lstStyle/>
          <a:p>
            <a:r>
              <a:rPr lang="en-US" dirty="0">
                <a:solidFill>
                  <a:schemeClr val="tx1"/>
                </a:solidFill>
                <a:latin typeface="Times New Roman" panose="02020603050405020304" pitchFamily="18" charset="0"/>
                <a:cs typeface="Times New Roman" panose="02020603050405020304" pitchFamily="18" charset="0"/>
              </a:rPr>
              <a:t>W</a:t>
            </a:r>
            <a:r>
              <a:rPr lang="en-US" i="0" dirty="0">
                <a:solidFill>
                  <a:schemeClr val="tx1"/>
                </a:solidFill>
                <a:effectLst/>
                <a:latin typeface="Times New Roman" panose="02020603050405020304" pitchFamily="18" charset="0"/>
                <a:cs typeface="Times New Roman" panose="02020603050405020304" pitchFamily="18" charset="0"/>
              </a:rPr>
              <a:t>hy NLP is considered hard?</a:t>
            </a:r>
            <a:br>
              <a:rPr lang="en-US" i="0" dirty="0">
                <a:solidFill>
                  <a:schemeClr val="tx1"/>
                </a:solidFill>
                <a:effectLst/>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itchFamily="18" charset="0"/>
            </a:endParaRPr>
          </a:p>
        </p:txBody>
      </p:sp>
      <p:pic>
        <p:nvPicPr>
          <p:cNvPr id="5" name="Picture 4">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373747" y="62565"/>
            <a:ext cx="818253" cy="818253"/>
          </a:xfrm>
          <a:prstGeom prst="rect">
            <a:avLst/>
          </a:prstGeom>
        </p:spPr>
      </p:pic>
      <p:sp>
        <p:nvSpPr>
          <p:cNvPr id="9" name="TextBox 8">
            <a:extLst>
              <a:ext uri="{FF2B5EF4-FFF2-40B4-BE49-F238E27FC236}">
                <a16:creationId xmlns:a16="http://schemas.microsoft.com/office/drawing/2014/main" id="{40D6198F-0960-2CB2-45DB-8E43B6C330D4}"/>
              </a:ext>
            </a:extLst>
          </p:cNvPr>
          <p:cNvSpPr txBox="1"/>
          <p:nvPr/>
        </p:nvSpPr>
        <p:spPr>
          <a:xfrm>
            <a:off x="1480485" y="1382286"/>
            <a:ext cx="11847444" cy="4893647"/>
          </a:xfrm>
          <a:prstGeom prst="rect">
            <a:avLst/>
          </a:prstGeom>
          <a:noFill/>
        </p:spPr>
        <p:txBody>
          <a:bodyPr wrap="square">
            <a:spAutoFit/>
          </a:bodyPr>
          <a:lstStyle/>
          <a:p>
            <a:pPr marL="342900" indent="-342900">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‘’There was not a single man at the party”</a:t>
            </a:r>
          </a:p>
          <a:p>
            <a:r>
              <a:rPr lang="en-US" sz="2400" b="0" i="0" dirty="0">
                <a:effectLst/>
                <a:latin typeface="Times New Roman" panose="02020603050405020304" pitchFamily="18" charset="0"/>
                <a:cs typeface="Times New Roman" panose="02020603050405020304" pitchFamily="18" charset="0"/>
              </a:rPr>
              <a:t>Does it mean that there were no men at the party? or</a:t>
            </a:r>
          </a:p>
          <a:p>
            <a:r>
              <a:rPr lang="en-US" sz="2400" b="0" i="0" dirty="0">
                <a:effectLst/>
                <a:latin typeface="Times New Roman" panose="02020603050405020304" pitchFamily="18" charset="0"/>
                <a:cs typeface="Times New Roman" panose="02020603050405020304" pitchFamily="18" charset="0"/>
              </a:rPr>
              <a:t>Does it mean that there was no one at the party?</a:t>
            </a:r>
          </a:p>
          <a:p>
            <a:r>
              <a:rPr lang="en-US" sz="2400" b="0" i="0" dirty="0">
                <a:effectLst/>
                <a:latin typeface="Times New Roman" panose="02020603050405020304" pitchFamily="18" charset="0"/>
                <a:cs typeface="Times New Roman" panose="02020603050405020304" pitchFamily="18" charset="0"/>
              </a:rPr>
              <a:t>Here does man refer to the gender “man” or “mankind”?</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 chicken is ready to eat”</a:t>
            </a:r>
          </a:p>
          <a:p>
            <a:r>
              <a:rPr lang="en-US" sz="2400" b="0" i="0" dirty="0">
                <a:effectLst/>
                <a:latin typeface="Times New Roman" panose="02020603050405020304" pitchFamily="18" charset="0"/>
                <a:cs typeface="Times New Roman" panose="02020603050405020304" pitchFamily="18" charset="0"/>
              </a:rPr>
              <a:t>Does this mean that the bird (chicken) is ready to feed on some grains? Or</a:t>
            </a:r>
          </a:p>
          <a:p>
            <a:r>
              <a:rPr lang="en-US" sz="2400" b="0" i="0" dirty="0">
                <a:effectLst/>
                <a:latin typeface="Times New Roman" panose="02020603050405020304" pitchFamily="18" charset="0"/>
                <a:cs typeface="Times New Roman" panose="02020603050405020304" pitchFamily="18" charset="0"/>
              </a:rPr>
              <a:t>Does it mean that the meat is cooked well and is ready to be eaten by a human?</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“Google is a great company.” and “Google this word and find its meaning.”</a:t>
            </a:r>
          </a:p>
          <a:p>
            <a:r>
              <a:rPr lang="en-US" sz="2400" b="0" i="0" dirty="0">
                <a:effectLst/>
                <a:latin typeface="Times New Roman" panose="02020603050405020304" pitchFamily="18" charset="0"/>
                <a:cs typeface="Times New Roman" panose="02020603050405020304" pitchFamily="18" charset="0"/>
              </a:rPr>
              <a:t>Google is being used as a noun in the first statement and as a verb in the second.</a:t>
            </a:r>
          </a:p>
          <a:p>
            <a:endParaRPr lang="en-US" sz="2400" b="0" i="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4">
            <a:extLst>
              <a:ext uri="{FF2B5EF4-FFF2-40B4-BE49-F238E27FC236}">
                <a16:creationId xmlns:a16="http://schemas.microsoft.com/office/drawing/2014/main" id="{538B6023-C4C9-4695-8A3B-A50EDE4B1B9F}"/>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8" name="Footer Placeholder 3">
            <a:extLst>
              <a:ext uri="{FF2B5EF4-FFF2-40B4-BE49-F238E27FC236}">
                <a16:creationId xmlns:a16="http://schemas.microsoft.com/office/drawing/2014/main" id="{030332EA-56C3-4A25-880C-C68216196203}"/>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4239433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553"/>
            <a:ext cx="9404723" cy="1400530"/>
          </a:xfrm>
        </p:spPr>
        <p:txBody>
          <a:bodyPr/>
          <a:lstStyle/>
          <a:p>
            <a:r>
              <a:rPr lang="en-US" dirty="0">
                <a:solidFill>
                  <a:schemeClr val="tx1"/>
                </a:solidFill>
                <a:latin typeface="Times New Roman" panose="02020603050405020304" pitchFamily="18" charset="0"/>
                <a:cs typeface="Times New Roman" panose="02020603050405020304" pitchFamily="18" charset="0"/>
              </a:rPr>
              <a:t>W</a:t>
            </a:r>
            <a:r>
              <a:rPr lang="en-US" i="0" dirty="0">
                <a:solidFill>
                  <a:schemeClr val="tx1"/>
                </a:solidFill>
                <a:effectLst/>
                <a:latin typeface="Times New Roman" panose="02020603050405020304" pitchFamily="18" charset="0"/>
                <a:cs typeface="Times New Roman" panose="02020603050405020304" pitchFamily="18" charset="0"/>
              </a:rPr>
              <a:t>hy NLP is considered hard?</a:t>
            </a:r>
            <a:br>
              <a:rPr lang="en-US" i="0" dirty="0">
                <a:solidFill>
                  <a:schemeClr val="tx1"/>
                </a:solidFill>
                <a:effectLst/>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itchFamily="18" charset="0"/>
            </a:endParaRPr>
          </a:p>
        </p:txBody>
      </p:sp>
      <p:pic>
        <p:nvPicPr>
          <p:cNvPr id="5" name="Picture 4">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373747" y="62565"/>
            <a:ext cx="818253" cy="818253"/>
          </a:xfrm>
          <a:prstGeom prst="rect">
            <a:avLst/>
          </a:prstGeom>
        </p:spPr>
      </p:pic>
      <p:sp>
        <p:nvSpPr>
          <p:cNvPr id="9" name="TextBox 8">
            <a:extLst>
              <a:ext uri="{FF2B5EF4-FFF2-40B4-BE49-F238E27FC236}">
                <a16:creationId xmlns:a16="http://schemas.microsoft.com/office/drawing/2014/main" id="{40D6198F-0960-2CB2-45DB-8E43B6C330D4}"/>
              </a:ext>
            </a:extLst>
          </p:cNvPr>
          <p:cNvSpPr txBox="1"/>
          <p:nvPr/>
        </p:nvSpPr>
        <p:spPr>
          <a:xfrm>
            <a:off x="1528549" y="1581083"/>
            <a:ext cx="9183741" cy="4154984"/>
          </a:xfrm>
          <a:prstGeom prst="rect">
            <a:avLst/>
          </a:prstGeom>
          <a:noFill/>
        </p:spPr>
        <p:txBody>
          <a:bodyPr wrap="square">
            <a:spAutoFit/>
          </a:bodyPr>
          <a:lstStyle/>
          <a:p>
            <a:endParaRPr lang="en-US" sz="24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 man saw a girl with a telescope.</a:t>
            </a: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Did the man use a telescope to see the girl? or</a:t>
            </a:r>
          </a:p>
          <a:p>
            <a:r>
              <a:rPr lang="en-US" sz="2400" b="0" i="0" dirty="0">
                <a:effectLst/>
                <a:latin typeface="Times New Roman" panose="02020603050405020304" pitchFamily="18" charset="0"/>
                <a:cs typeface="Times New Roman" panose="02020603050405020304" pitchFamily="18" charset="0"/>
              </a:rPr>
              <a:t>Did the man see a girl who was holding a telescope?</a:t>
            </a:r>
          </a:p>
          <a:p>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Natural language is full of ambiguities</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Ambiguity can be referred to as the ability to have more than one meaning or being understood in more than one way. This is a primary reason why NLP is considered hard. Another reason why NLP is hard is that it deals with the extraction of knowledge from unstructured data.</a:t>
            </a:r>
          </a:p>
          <a:p>
            <a:endParaRPr lang="en-US" sz="24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1C5DB492-FBAD-40C3-81DF-E3245D2F590A}"/>
              </a:ext>
            </a:extLst>
          </p:cNvPr>
          <p:cNvCxnSpPr/>
          <p:nvPr/>
        </p:nvCxnSpPr>
        <p:spPr>
          <a:xfrm flipV="1">
            <a:off x="5350476" y="3719384"/>
            <a:ext cx="1112108" cy="518984"/>
          </a:xfrm>
          <a:prstGeom prst="straightConnector1">
            <a:avLst/>
          </a:prstGeom>
          <a:ln cmpd="sng">
            <a:solidFill>
              <a:schemeClr val="tx1"/>
            </a:solidFill>
            <a:headEnd type="stealth" w="lg" len="lg"/>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0BA539B0-96E4-4963-956D-E5C52DED51E4}"/>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0" name="Footer Placeholder 3">
            <a:extLst>
              <a:ext uri="{FF2B5EF4-FFF2-40B4-BE49-F238E27FC236}">
                <a16:creationId xmlns:a16="http://schemas.microsoft.com/office/drawing/2014/main" id="{78A1C8A2-7E66-42C4-A522-D829F81A54F8}"/>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914958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37025"/>
            <a:ext cx="9404723" cy="1400530"/>
          </a:xfrm>
        </p:spPr>
        <p:txBody>
          <a:bodyPr/>
          <a:lstStyle/>
          <a:p>
            <a:r>
              <a:rPr lang="en-US" dirty="0">
                <a:solidFill>
                  <a:schemeClr val="tx1"/>
                </a:solidFill>
                <a:latin typeface="Times New Roman" pitchFamily="18" charset="0"/>
                <a:cs typeface="Times New Roman" pitchFamily="18" charset="0"/>
              </a:rPr>
              <a:t>NLP task</a:t>
            </a:r>
          </a:p>
        </p:txBody>
      </p:sp>
      <p:sp>
        <p:nvSpPr>
          <p:cNvPr id="3" name="Content Placeholder 2"/>
          <p:cNvSpPr>
            <a:spLocks noGrp="1"/>
          </p:cNvSpPr>
          <p:nvPr>
            <p:ph idx="1"/>
          </p:nvPr>
        </p:nvSpPr>
        <p:spPr>
          <a:xfrm>
            <a:off x="1069999" y="1816371"/>
            <a:ext cx="9816352" cy="5379079"/>
          </a:xfrm>
        </p:spPr>
        <p:txBody>
          <a:bodyPr>
            <a:noAutofit/>
          </a:bodyPr>
          <a:lstStyle/>
          <a:p>
            <a:pPr marL="0" indent="0" algn="just">
              <a:buNone/>
            </a:pPr>
            <a:r>
              <a:rPr lang="en-US" sz="2400" dirty="0">
                <a:latin typeface="Times New Roman" pitchFamily="18" charset="0"/>
                <a:cs typeface="Times New Roman" pitchFamily="18" charset="0"/>
              </a:rPr>
              <a:t>Human language is filled with ambiguities that make it incredibly difficult to write software that accurately determines the intended meaning of text or voice data. </a:t>
            </a:r>
          </a:p>
          <a:p>
            <a:pPr marL="0" indent="0" algn="just">
              <a:buNone/>
            </a:pPr>
            <a:r>
              <a:rPr lang="en-US" sz="2400" dirty="0">
                <a:latin typeface="Times New Roman" pitchFamily="18" charset="0"/>
                <a:cs typeface="Times New Roman" pitchFamily="18" charset="0"/>
              </a:rPr>
              <a:t>Homonyms, homophones, sarcasm, idioms, metaphors, grammar and usage exceptions, variations in sentence structure these just a few of the irregularities of human language that take humans years to learn, but that programmers must teach natural language-driven applications to recognize and understand accurately from the start, if those applications are going to be useful.</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pic>
        <p:nvPicPr>
          <p:cNvPr id="8" name="Picture 4">
            <a:extLst>
              <a:ext uri="{FF2B5EF4-FFF2-40B4-BE49-F238E27FC236}">
                <a16:creationId xmlns:a16="http://schemas.microsoft.com/office/drawing/2014/main" id="{5A64CDA3-3C64-4826-9E49-B087BA16761A}"/>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461B85B2-5A8C-4498-8D26-466529A84661}"/>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37025"/>
            <a:ext cx="9404723" cy="1400530"/>
          </a:xfrm>
        </p:spPr>
        <p:txBody>
          <a:bodyPr/>
          <a:lstStyle/>
          <a:p>
            <a:r>
              <a:rPr lang="en-US" dirty="0">
                <a:solidFill>
                  <a:schemeClr val="tx1"/>
                </a:solidFill>
                <a:latin typeface="Times New Roman" pitchFamily="18" charset="0"/>
                <a:cs typeface="Times New Roman" pitchFamily="18" charset="0"/>
              </a:rPr>
              <a:t>NLP task</a:t>
            </a:r>
          </a:p>
        </p:txBody>
      </p:sp>
      <p:sp>
        <p:nvSpPr>
          <p:cNvPr id="3" name="Content Placeholder 2"/>
          <p:cNvSpPr>
            <a:spLocks noGrp="1"/>
          </p:cNvSpPr>
          <p:nvPr>
            <p:ph idx="1"/>
          </p:nvPr>
        </p:nvSpPr>
        <p:spPr>
          <a:xfrm>
            <a:off x="933659" y="1440054"/>
            <a:ext cx="9816352" cy="4461598"/>
          </a:xfrm>
        </p:spPr>
        <p:txBody>
          <a:bodyPr>
            <a:noAutofit/>
          </a:bodyPr>
          <a:lstStyle/>
          <a:p>
            <a:pPr marL="0" indent="0" algn="just">
              <a:buNone/>
            </a:pPr>
            <a:r>
              <a:rPr lang="en-US" sz="2400" dirty="0">
                <a:latin typeface="Times New Roman" pitchFamily="18" charset="0"/>
                <a:cs typeface="Times New Roman" pitchFamily="18" charset="0"/>
              </a:rPr>
              <a:t>Several NLP tasks break down human text and voice data in ways that help the computer make sense of what it's ingesting. Some of these tasks include the following:</a:t>
            </a:r>
          </a:p>
          <a:p>
            <a:pPr algn="just"/>
            <a:r>
              <a:rPr lang="en-US" sz="2400" dirty="0">
                <a:latin typeface="Times New Roman" pitchFamily="18" charset="0"/>
                <a:cs typeface="Times New Roman" pitchFamily="18" charset="0"/>
              </a:rPr>
              <a:t>Speech recognition</a:t>
            </a:r>
          </a:p>
          <a:p>
            <a:pPr algn="just"/>
            <a:r>
              <a:rPr lang="en-US" sz="2400" dirty="0">
                <a:latin typeface="Times New Roman" pitchFamily="18" charset="0"/>
                <a:cs typeface="Times New Roman" pitchFamily="18" charset="0"/>
              </a:rPr>
              <a:t>Part of speech tagging</a:t>
            </a:r>
          </a:p>
          <a:p>
            <a:pPr algn="just"/>
            <a:r>
              <a:rPr lang="en-US" sz="2400" dirty="0">
                <a:latin typeface="Times New Roman" pitchFamily="18" charset="0"/>
                <a:cs typeface="Times New Roman" pitchFamily="18" charset="0"/>
              </a:rPr>
              <a:t>Word sense disambiguation</a:t>
            </a:r>
          </a:p>
          <a:p>
            <a:pPr algn="just"/>
            <a:r>
              <a:rPr lang="en-US" sz="2400" dirty="0">
                <a:latin typeface="Times New Roman" pitchFamily="18" charset="0"/>
                <a:cs typeface="Times New Roman" pitchFamily="18" charset="0"/>
              </a:rPr>
              <a:t>Named entity recognition</a:t>
            </a:r>
          </a:p>
          <a:p>
            <a:pPr algn="just"/>
            <a:r>
              <a:rPr lang="en-US" sz="2400" dirty="0">
                <a:latin typeface="Times New Roman" pitchFamily="18" charset="0"/>
                <a:cs typeface="Times New Roman" pitchFamily="18" charset="0"/>
              </a:rPr>
              <a:t>Co-reference resolution</a:t>
            </a:r>
          </a:p>
          <a:p>
            <a:pPr algn="just"/>
            <a:r>
              <a:rPr lang="en-US" sz="2400" dirty="0">
                <a:latin typeface="Times New Roman" pitchFamily="18" charset="0"/>
                <a:cs typeface="Times New Roman" pitchFamily="18" charset="0"/>
              </a:rPr>
              <a:t>Sentiment analysis</a:t>
            </a:r>
          </a:p>
          <a:p>
            <a:pPr algn="just"/>
            <a:r>
              <a:rPr lang="en-US" sz="2400" dirty="0">
                <a:latin typeface="Times New Roman" pitchFamily="18" charset="0"/>
                <a:cs typeface="Times New Roman" pitchFamily="18" charset="0"/>
              </a:rPr>
              <a:t>Natural language generation</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pic>
        <p:nvPicPr>
          <p:cNvPr id="5" name="Content Placeholder 3">
            <a:extLst>
              <a:ext uri="{FF2B5EF4-FFF2-40B4-BE49-F238E27FC236}">
                <a16:creationId xmlns:a16="http://schemas.microsoft.com/office/drawing/2014/main" id="{92156467-0AB6-BF8F-570B-2FDA84846934}"/>
              </a:ext>
            </a:extLst>
          </p:cNvPr>
          <p:cNvPicPr>
            <a:picLocks noGrp="1" noChangeAspect="1"/>
          </p:cNvPicPr>
          <p:nvPr/>
        </p:nvPicPr>
        <p:blipFill>
          <a:blip r:embed="rId3"/>
          <a:stretch>
            <a:fillRect/>
          </a:stretch>
        </p:blipFill>
        <p:spPr>
          <a:xfrm>
            <a:off x="5018741" y="2593439"/>
            <a:ext cx="2918791" cy="1510748"/>
          </a:xfrm>
          <a:prstGeom prst="rect">
            <a:avLst/>
          </a:prstGeom>
        </p:spPr>
      </p:pic>
      <p:pic>
        <p:nvPicPr>
          <p:cNvPr id="6" name="Picture 5" descr="How to Change OK Google Command to Something Else - YouTube">
            <a:extLst>
              <a:ext uri="{FF2B5EF4-FFF2-40B4-BE49-F238E27FC236}">
                <a16:creationId xmlns:a16="http://schemas.microsoft.com/office/drawing/2014/main" id="{C7FA20C1-5181-CC21-C1A8-62744B12320D}"/>
              </a:ext>
            </a:extLst>
          </p:cNvPr>
          <p:cNvPicPr>
            <a:picLocks noChangeAspect="1" noChangeArrowheads="1"/>
          </p:cNvPicPr>
          <p:nvPr/>
        </p:nvPicPr>
        <p:blipFill>
          <a:blip r:embed="rId4"/>
          <a:srcRect t="15247" r="34989" b="31800"/>
          <a:stretch>
            <a:fillRect/>
          </a:stretch>
        </p:blipFill>
        <p:spPr bwMode="auto">
          <a:xfrm>
            <a:off x="7989570" y="2689819"/>
            <a:ext cx="2226365" cy="1478361"/>
          </a:xfrm>
          <a:prstGeom prst="rect">
            <a:avLst/>
          </a:prstGeom>
          <a:noFill/>
        </p:spPr>
      </p:pic>
      <p:pic>
        <p:nvPicPr>
          <p:cNvPr id="8" name="Content Placeholder 6">
            <a:extLst>
              <a:ext uri="{FF2B5EF4-FFF2-40B4-BE49-F238E27FC236}">
                <a16:creationId xmlns:a16="http://schemas.microsoft.com/office/drawing/2014/main" id="{0CD927C2-DA41-60B2-8CBF-96735B23DFD9}"/>
              </a:ext>
            </a:extLst>
          </p:cNvPr>
          <p:cNvPicPr>
            <a:picLocks noGrp="1" noChangeAspect="1"/>
          </p:cNvPicPr>
          <p:nvPr/>
        </p:nvPicPr>
        <p:blipFill>
          <a:blip r:embed="rId5"/>
          <a:stretch>
            <a:fillRect/>
          </a:stretch>
        </p:blipFill>
        <p:spPr>
          <a:xfrm>
            <a:off x="9937629" y="3738370"/>
            <a:ext cx="2199860" cy="1951911"/>
          </a:xfrm>
          <a:prstGeom prst="rect">
            <a:avLst/>
          </a:prstGeom>
        </p:spPr>
      </p:pic>
      <p:pic>
        <p:nvPicPr>
          <p:cNvPr id="9" name="Picture 8" descr="Quick Introduction to Sentiment Analysis | by Rachel Wolff ...">
            <a:extLst>
              <a:ext uri="{FF2B5EF4-FFF2-40B4-BE49-F238E27FC236}">
                <a16:creationId xmlns:a16="http://schemas.microsoft.com/office/drawing/2014/main" id="{9A6ADA5A-8C84-CB86-DFC6-D59C05450079}"/>
              </a:ext>
            </a:extLst>
          </p:cNvPr>
          <p:cNvPicPr>
            <a:picLocks noGrp="1" noChangeAspect="1" noChangeArrowheads="1"/>
          </p:cNvPicPr>
          <p:nvPr/>
        </p:nvPicPr>
        <p:blipFill>
          <a:blip r:embed="rId6"/>
          <a:srcRect t="14968" b="13860"/>
          <a:stretch>
            <a:fillRect/>
          </a:stretch>
        </p:blipFill>
        <p:spPr bwMode="auto">
          <a:xfrm>
            <a:off x="5021664" y="4193068"/>
            <a:ext cx="5194271" cy="1619702"/>
          </a:xfrm>
          <a:prstGeom prst="rect">
            <a:avLst/>
          </a:prstGeom>
          <a:noFill/>
        </p:spPr>
      </p:pic>
      <p:pic>
        <p:nvPicPr>
          <p:cNvPr id="11" name="Picture 4">
            <a:extLst>
              <a:ext uri="{FF2B5EF4-FFF2-40B4-BE49-F238E27FC236}">
                <a16:creationId xmlns:a16="http://schemas.microsoft.com/office/drawing/2014/main" id="{1830F4D6-0EAD-4E0B-87B1-2B32F0FEBE5B}"/>
              </a:ext>
            </a:extLst>
          </p:cNvPr>
          <p:cNvPicPr>
            <a:picLocks noChangeAspect="1" noChangeArrowheads="1"/>
          </p:cNvPicPr>
          <p:nvPr/>
        </p:nvPicPr>
        <p:blipFill>
          <a:blip r:embed="rId7"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2" name="Footer Placeholder 3">
            <a:extLst>
              <a:ext uri="{FF2B5EF4-FFF2-40B4-BE49-F238E27FC236}">
                <a16:creationId xmlns:a16="http://schemas.microsoft.com/office/drawing/2014/main" id="{AAF6237D-DF3D-42A6-9B68-3D9EB76DE608}"/>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3788854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9" y="-110425"/>
            <a:ext cx="10515600" cy="1325563"/>
          </a:xfrm>
        </p:spPr>
        <p:txBody>
          <a:bodyPr/>
          <a:lstStyle/>
          <a:p>
            <a:pPr marL="0" indent="0"/>
            <a:r>
              <a:rPr lang="en-US" dirty="0">
                <a:latin typeface="Times New Roman" pitchFamily="18" charset="0"/>
                <a:cs typeface="Times New Roman" pitchFamily="18" charset="0"/>
              </a:rPr>
              <a:t>How does natural language processing work?</a:t>
            </a:r>
          </a:p>
        </p:txBody>
      </p:sp>
      <p:sp>
        <p:nvSpPr>
          <p:cNvPr id="3" name="Content Placeholder 2"/>
          <p:cNvSpPr>
            <a:spLocks noGrp="1"/>
          </p:cNvSpPr>
          <p:nvPr>
            <p:ph idx="1"/>
          </p:nvPr>
        </p:nvSpPr>
        <p:spPr>
          <a:xfrm>
            <a:off x="832983" y="1165412"/>
            <a:ext cx="9816352" cy="4670611"/>
          </a:xfrm>
        </p:spPr>
        <p:txBody>
          <a:bodyPr>
            <a:normAutofit/>
          </a:bodyPr>
          <a:lstStyle/>
          <a:p>
            <a:pPr marL="0" indent="0" algn="just">
              <a:buNone/>
            </a:pPr>
            <a:r>
              <a:rPr lang="en-US" sz="2400" dirty="0">
                <a:latin typeface="Times New Roman" pitchFamily="18" charset="0"/>
                <a:cs typeface="Times New Roman" pitchFamily="18" charset="0"/>
              </a:rPr>
              <a:t>NLP enables computers to understand natural language as humans do. Whether the language is spoken or written, natural language processing uses artificial intelligence to take real-world input, process it, and make sense of it in a way a computer can understand. Just as humans have different sensors -- such as ears to hear and eyes to see -- computers have programs to read and microphones to collect audio. And just as humans have a brain to process that input, computers have a program to process their respective inputs. At some point in processing, the input is converted to code that the computer can understand.</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sp>
        <p:nvSpPr>
          <p:cNvPr id="5" name="Rounded Rectangle 4"/>
          <p:cNvSpPr/>
          <p:nvPr/>
        </p:nvSpPr>
        <p:spPr>
          <a:xfrm>
            <a:off x="1972235" y="4545106"/>
            <a:ext cx="3272118" cy="16226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solidFill>
                  <a:schemeClr val="tx1"/>
                </a:solidFill>
                <a:latin typeface="Times New Roman" pitchFamily="18" charset="0"/>
                <a:cs typeface="Times New Roman" pitchFamily="18" charset="0"/>
              </a:rPr>
              <a:t>Data Preprocessing</a:t>
            </a:r>
          </a:p>
        </p:txBody>
      </p:sp>
      <p:sp>
        <p:nvSpPr>
          <p:cNvPr id="6" name="Rounded Rectangle 5"/>
          <p:cNvSpPr/>
          <p:nvPr/>
        </p:nvSpPr>
        <p:spPr>
          <a:xfrm>
            <a:off x="6974541" y="4563035"/>
            <a:ext cx="3272118" cy="162261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a:latin typeface="Times New Roman" pitchFamily="18" charset="0"/>
                <a:cs typeface="Times New Roman" pitchFamily="18" charset="0"/>
              </a:rPr>
              <a:t>Algorithm Development</a:t>
            </a:r>
          </a:p>
        </p:txBody>
      </p:sp>
      <p:sp>
        <p:nvSpPr>
          <p:cNvPr id="8" name="Striped Right Arrow 7"/>
          <p:cNvSpPr/>
          <p:nvPr/>
        </p:nvSpPr>
        <p:spPr>
          <a:xfrm>
            <a:off x="5396753" y="5065059"/>
            <a:ext cx="1470212" cy="627529"/>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 name="Picture 4">
            <a:extLst>
              <a:ext uri="{FF2B5EF4-FFF2-40B4-BE49-F238E27FC236}">
                <a16:creationId xmlns:a16="http://schemas.microsoft.com/office/drawing/2014/main" id="{A2DA314A-99E7-4DA6-B9F7-E78B63E73457}"/>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1" name="Footer Placeholder 3">
            <a:extLst>
              <a:ext uri="{FF2B5EF4-FFF2-40B4-BE49-F238E27FC236}">
                <a16:creationId xmlns:a16="http://schemas.microsoft.com/office/drawing/2014/main" id="{22BCD836-CB3C-42EA-9676-4652D32472FF}"/>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0B59-DA7E-CFBD-890B-6AA410ACF469}"/>
              </a:ext>
            </a:extLst>
          </p:cNvPr>
          <p:cNvSpPr>
            <a:spLocks noGrp="1"/>
          </p:cNvSpPr>
          <p:nvPr>
            <p:ph type="title"/>
          </p:nvPr>
        </p:nvSpPr>
        <p:spPr>
          <a:xfrm>
            <a:off x="155780" y="207220"/>
            <a:ext cx="9404723" cy="1400530"/>
          </a:xfrm>
        </p:spPr>
        <p:txBody>
          <a:bodyPr/>
          <a:lstStyle/>
          <a:p>
            <a:r>
              <a:rPr lang="en-US" sz="3000" dirty="0">
                <a:latin typeface="Times New Roman" panose="02020603050405020304" pitchFamily="18" charset="0"/>
                <a:cs typeface="Times New Roman" panose="02020603050405020304" pitchFamily="18" charset="0"/>
              </a:rPr>
              <a:t>NLP preprocessing techniques</a:t>
            </a:r>
          </a:p>
        </p:txBody>
      </p:sp>
      <p:pic>
        <p:nvPicPr>
          <p:cNvPr id="2054" name="Picture 6" descr="Tokenization Techniques in Natural Language Processing in Python | by Ajay  Khanna | Medium">
            <a:extLst>
              <a:ext uri="{FF2B5EF4-FFF2-40B4-BE49-F238E27FC236}">
                <a16:creationId xmlns:a16="http://schemas.microsoft.com/office/drawing/2014/main" id="{FEB30160-984D-DB67-5DC6-2CA99C8ADB9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60125" y="257556"/>
            <a:ext cx="4395787" cy="217696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CECE78D-BA5A-A36B-E4F7-82585523E043}"/>
              </a:ext>
            </a:extLst>
          </p:cNvPr>
          <p:cNvSpPr>
            <a:spLocks noGrp="1"/>
          </p:cNvSpPr>
          <p:nvPr>
            <p:ph sz="half" idx="2"/>
          </p:nvPr>
        </p:nvSpPr>
        <p:spPr>
          <a:xfrm>
            <a:off x="790945" y="2807405"/>
            <a:ext cx="4396341" cy="4200245"/>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Tokenization</a:t>
            </a:r>
          </a:p>
        </p:txBody>
      </p:sp>
      <p:sp>
        <p:nvSpPr>
          <p:cNvPr id="5" name="object 4">
            <a:extLst>
              <a:ext uri="{FF2B5EF4-FFF2-40B4-BE49-F238E27FC236}">
                <a16:creationId xmlns:a16="http://schemas.microsoft.com/office/drawing/2014/main" id="{94313502-FAEA-3782-AC88-8517F63CC3BC}"/>
              </a:ext>
            </a:extLst>
          </p:cNvPr>
          <p:cNvSpPr/>
          <p:nvPr/>
        </p:nvSpPr>
        <p:spPr>
          <a:xfrm>
            <a:off x="11438060" y="0"/>
            <a:ext cx="690372" cy="704088"/>
          </a:xfrm>
          <a:prstGeom prst="rect">
            <a:avLst/>
          </a:prstGeom>
          <a:blipFill>
            <a:blip r:embed="rId3" cstate="print"/>
            <a:stretch>
              <a:fillRect/>
            </a:stretch>
          </a:blipFill>
        </p:spPr>
        <p:txBody>
          <a:bodyPr wrap="square" lIns="0" tIns="0" rIns="0" bIns="0" rtlCol="0"/>
          <a:lstStyle/>
          <a:p>
            <a:endParaRPr/>
          </a:p>
        </p:txBody>
      </p:sp>
      <p:pic>
        <p:nvPicPr>
          <p:cNvPr id="2056" name="Picture 8">
            <a:extLst>
              <a:ext uri="{FF2B5EF4-FFF2-40B4-BE49-F238E27FC236}">
                <a16:creationId xmlns:a16="http://schemas.microsoft.com/office/drawing/2014/main" id="{0B1C9EFA-851B-4321-80A7-D9E5532F3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473" y="2649927"/>
            <a:ext cx="5544814" cy="152400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A9909183-EB18-E947-35CC-67045E9485DD}"/>
              </a:ext>
            </a:extLst>
          </p:cNvPr>
          <p:cNvSpPr/>
          <p:nvPr/>
        </p:nvSpPr>
        <p:spPr>
          <a:xfrm>
            <a:off x="3339547" y="2989115"/>
            <a:ext cx="167546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a:extLst>
              <a:ext uri="{FF2B5EF4-FFF2-40B4-BE49-F238E27FC236}">
                <a16:creationId xmlns:a16="http://schemas.microsoft.com/office/drawing/2014/main" id="{6423B3BE-6F06-556B-5157-9CA4DA9AA3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007" y="4761484"/>
            <a:ext cx="5962650" cy="14005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A29CFD-4036-5221-0806-3F3A9DDD9D31}"/>
              </a:ext>
            </a:extLst>
          </p:cNvPr>
          <p:cNvSpPr txBox="1"/>
          <p:nvPr/>
        </p:nvSpPr>
        <p:spPr>
          <a:xfrm>
            <a:off x="169031" y="3487886"/>
            <a:ext cx="4508986" cy="1339662"/>
          </a:xfrm>
          <a:prstGeom prst="rect">
            <a:avLst/>
          </a:prstGeom>
          <a:noFill/>
        </p:spPr>
        <p:txBody>
          <a:bodyPr wrap="square">
            <a:spAutoFit/>
          </a:bodyPr>
          <a:lstStyle/>
          <a:p>
            <a:pPr marR="0" lvl="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is when text is broken down into smaller units to work with. The </a:t>
            </a:r>
            <a:r>
              <a:rPr lang="en-US" sz="2400" dirty="0"/>
              <a:t>smaller units are called tokens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4">
            <a:extLst>
              <a:ext uri="{FF2B5EF4-FFF2-40B4-BE49-F238E27FC236}">
                <a16:creationId xmlns:a16="http://schemas.microsoft.com/office/drawing/2014/main" id="{E6714293-AE75-4EB9-AE80-EEC61B3247FB}"/>
              </a:ext>
            </a:extLst>
          </p:cNvPr>
          <p:cNvPicPr>
            <a:picLocks noChangeAspect="1" noChangeArrowheads="1"/>
          </p:cNvPicPr>
          <p:nvPr/>
        </p:nvPicPr>
        <p:blipFill>
          <a:blip r:embed="rId6"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3" name="Footer Placeholder 3">
            <a:extLst>
              <a:ext uri="{FF2B5EF4-FFF2-40B4-BE49-F238E27FC236}">
                <a16:creationId xmlns:a16="http://schemas.microsoft.com/office/drawing/2014/main" id="{BD4D86E3-0570-49BF-B510-FF14F801FA89}"/>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2754125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Stopwords</a:t>
            </a:r>
          </a:p>
        </p:txBody>
      </p:sp>
      <p:pic>
        <p:nvPicPr>
          <p:cNvPr id="5" name="Content Placeholder 4" descr="stopwords.PNG"/>
          <p:cNvPicPr>
            <a:picLocks noGrp="1" noChangeAspect="1"/>
          </p:cNvPicPr>
          <p:nvPr>
            <p:ph idx="1"/>
          </p:nvPr>
        </p:nvPicPr>
        <p:blipFill>
          <a:blip r:embed="rId2"/>
          <a:stretch>
            <a:fillRect/>
          </a:stretch>
        </p:blipFill>
        <p:spPr>
          <a:xfrm>
            <a:off x="1103313" y="3066757"/>
            <a:ext cx="8947150" cy="2167524"/>
          </a:xfrm>
        </p:spPr>
      </p:pic>
      <p:pic>
        <p:nvPicPr>
          <p:cNvPr id="4" name="Picture 3">
            <a:extLst>
              <a:ext uri="{FF2B5EF4-FFF2-40B4-BE49-F238E27FC236}">
                <a16:creationId xmlns:a16="http://schemas.microsoft.com/office/drawing/2014/main" id="{5A87280F-D90A-484D-998C-ACFE88A217E6}"/>
              </a:ext>
            </a:extLst>
          </p:cNvPr>
          <p:cNvPicPr>
            <a:picLocks noChangeAspect="1"/>
          </p:cNvPicPr>
          <p:nvPr/>
        </p:nvPicPr>
        <p:blipFill>
          <a:blip r:embed="rId3"/>
          <a:stretch>
            <a:fillRect/>
          </a:stretch>
        </p:blipFill>
        <p:spPr>
          <a:xfrm>
            <a:off x="11353800" y="0"/>
            <a:ext cx="818253" cy="818253"/>
          </a:xfrm>
          <a:prstGeom prst="rect">
            <a:avLst/>
          </a:prstGeom>
        </p:spPr>
      </p:pic>
      <p:sp>
        <p:nvSpPr>
          <p:cNvPr id="6" name="TextBox 5">
            <a:extLst>
              <a:ext uri="{FF2B5EF4-FFF2-40B4-BE49-F238E27FC236}">
                <a16:creationId xmlns:a16="http://schemas.microsoft.com/office/drawing/2014/main" id="{38D9AA88-183D-5B8B-88C5-C6D8E11AB3C1}"/>
              </a:ext>
            </a:extLst>
          </p:cNvPr>
          <p:cNvSpPr txBox="1"/>
          <p:nvPr/>
        </p:nvSpPr>
        <p:spPr>
          <a:xfrm>
            <a:off x="3734965" y="504433"/>
            <a:ext cx="6096000" cy="2308324"/>
          </a:xfrm>
          <a:prstGeom prst="rect">
            <a:avLst/>
          </a:prstGeom>
          <a:noFill/>
        </p:spPr>
        <p:txBody>
          <a:bodyPr wrap="square">
            <a:spAutoFit/>
          </a:bodyPr>
          <a:lstStyle/>
          <a:p>
            <a:pPr algn="ctr"/>
            <a:r>
              <a:rPr lang="en-US" sz="2400" dirty="0">
                <a:effectLst/>
                <a:latin typeface="Times New Roman" panose="02020603050405020304" pitchFamily="18" charset="0"/>
                <a:ea typeface="Calibri" panose="020F0502020204030204" pitchFamily="34" charset="0"/>
              </a:rPr>
              <a:t>This is when common words are removed from text so unique words that offer the most information about the text remain. </a:t>
            </a:r>
          </a:p>
          <a:p>
            <a:pPr algn="ctr"/>
            <a:endParaRPr lang="en-US" sz="2400" dirty="0">
              <a:latin typeface="Times New Roman" panose="02020603050405020304" pitchFamily="18" charset="0"/>
              <a:ea typeface="Calibri" panose="020F0502020204030204" pitchFamily="34" charset="0"/>
            </a:endParaRPr>
          </a:p>
          <a:p>
            <a:pPr algn="ctr"/>
            <a:r>
              <a:rPr lang="en-US" sz="2400" dirty="0">
                <a:effectLst/>
                <a:latin typeface="Times New Roman" panose="02020603050405020304" pitchFamily="18" charset="0"/>
                <a:ea typeface="Calibri" panose="020F0502020204030204" pitchFamily="34" charset="0"/>
              </a:rPr>
              <a:t>S</a:t>
            </a:r>
            <a:r>
              <a:rPr lang="en-US" sz="2400" dirty="0"/>
              <a:t>topwords are commonly occurring words that are filtered out before processing the text</a:t>
            </a:r>
          </a:p>
        </p:txBody>
      </p:sp>
      <p:pic>
        <p:nvPicPr>
          <p:cNvPr id="8" name="Picture 4">
            <a:extLst>
              <a:ext uri="{FF2B5EF4-FFF2-40B4-BE49-F238E27FC236}">
                <a16:creationId xmlns:a16="http://schemas.microsoft.com/office/drawing/2014/main" id="{979C1E01-BF63-44F9-A555-AE34EB67DE92}"/>
              </a:ext>
            </a:extLst>
          </p:cNvPr>
          <p:cNvPicPr>
            <a:picLocks noChangeAspect="1" noChangeArrowheads="1"/>
          </p:cNvPicPr>
          <p:nvPr/>
        </p:nvPicPr>
        <p:blipFill>
          <a:blip r:embed="rId4"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B616F0A7-AA2B-42A0-8D87-52E7E8E6C726}"/>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Stemming in NLP</a:t>
            </a:r>
          </a:p>
        </p:txBody>
      </p:sp>
      <p:pic>
        <p:nvPicPr>
          <p:cNvPr id="3074" name="Picture 2">
            <a:extLst>
              <a:ext uri="{FF2B5EF4-FFF2-40B4-BE49-F238E27FC236}">
                <a16:creationId xmlns:a16="http://schemas.microsoft.com/office/drawing/2014/main" id="{DFD41B38-7A29-6BDF-DA57-715D61F808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91131" y="3429000"/>
            <a:ext cx="3915194" cy="15757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A87280F-D90A-484D-998C-ACFE88A217E6}"/>
              </a:ext>
            </a:extLst>
          </p:cNvPr>
          <p:cNvPicPr>
            <a:picLocks noChangeAspect="1"/>
          </p:cNvPicPr>
          <p:nvPr/>
        </p:nvPicPr>
        <p:blipFill>
          <a:blip r:embed="rId3"/>
          <a:stretch>
            <a:fillRect/>
          </a:stretch>
        </p:blipFill>
        <p:spPr>
          <a:xfrm>
            <a:off x="11373747" y="0"/>
            <a:ext cx="818253" cy="818253"/>
          </a:xfrm>
          <a:prstGeom prst="rect">
            <a:avLst/>
          </a:prstGeom>
        </p:spPr>
      </p:pic>
      <p:pic>
        <p:nvPicPr>
          <p:cNvPr id="3078" name="Picture 6" descr="Stemming in NLP">
            <a:extLst>
              <a:ext uri="{FF2B5EF4-FFF2-40B4-BE49-F238E27FC236}">
                <a16:creationId xmlns:a16="http://schemas.microsoft.com/office/drawing/2014/main" id="{296BDDED-62C0-2494-3B51-687B47437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52" y="2982044"/>
            <a:ext cx="5052281" cy="26115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96BC04-6C5F-93A3-A28B-55537A60BAFD}"/>
              </a:ext>
            </a:extLst>
          </p:cNvPr>
          <p:cNvSpPr txBox="1"/>
          <p:nvPr/>
        </p:nvSpPr>
        <p:spPr>
          <a:xfrm>
            <a:off x="2716696" y="1264449"/>
            <a:ext cx="8282608" cy="483017"/>
          </a:xfrm>
          <a:prstGeom prst="rect">
            <a:avLst/>
          </a:prstGeom>
          <a:noFill/>
        </p:spPr>
        <p:txBody>
          <a:bodyPr wrap="square">
            <a:spAutoFit/>
          </a:bodyPr>
          <a:lstStyle/>
          <a:p>
            <a:pPr marR="0" lvl="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is when words are reduced to their root forms to 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4">
            <a:extLst>
              <a:ext uri="{FF2B5EF4-FFF2-40B4-BE49-F238E27FC236}">
                <a16:creationId xmlns:a16="http://schemas.microsoft.com/office/drawing/2014/main" id="{430F2491-020C-4168-8F89-92F07F6A199B}"/>
              </a:ext>
            </a:extLst>
          </p:cNvPr>
          <p:cNvPicPr>
            <a:picLocks noChangeAspect="1" noChangeArrowheads="1"/>
          </p:cNvPicPr>
          <p:nvPr/>
        </p:nvPicPr>
        <p:blipFill>
          <a:blip r:embed="rId5"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0" name="Footer Placeholder 3">
            <a:extLst>
              <a:ext uri="{FF2B5EF4-FFF2-40B4-BE49-F238E27FC236}">
                <a16:creationId xmlns:a16="http://schemas.microsoft.com/office/drawing/2014/main" id="{86A2EDC9-6C03-4096-BC18-555DDDAD8F14}"/>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3216655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54" y="325203"/>
            <a:ext cx="10515600" cy="1325563"/>
          </a:xfrm>
        </p:spPr>
        <p:txBody>
          <a:bodyPr>
            <a:normAutofit/>
          </a:bodyPr>
          <a:lstStyle/>
          <a:p>
            <a:r>
              <a:rPr lang="en-US" dirty="0">
                <a:latin typeface="Times New Roman" pitchFamily="18" charset="0"/>
                <a:cs typeface="Times New Roman" pitchFamily="18" charset="0"/>
              </a:rPr>
              <a:t>Lemmatization in NLP - </a:t>
            </a:r>
            <a:r>
              <a:rPr lang="en-US" sz="2000" dirty="0">
                <a:highlight>
                  <a:srgbClr val="00FF00"/>
                </a:highlight>
              </a:rPr>
              <a:t>process of reducing a word to its base or dictionary form, known as the lemma.</a:t>
            </a:r>
            <a:endParaRPr lang="en-US" dirty="0">
              <a:highlight>
                <a:srgbClr val="00FF00"/>
              </a:highlight>
              <a:latin typeface="Times New Roman" pitchFamily="18" charset="0"/>
              <a:cs typeface="Times New Roman" pitchFamily="18" charset="0"/>
            </a:endParaRPr>
          </a:p>
        </p:txBody>
      </p:sp>
      <p:pic>
        <p:nvPicPr>
          <p:cNvPr id="3080" name="Picture 8">
            <a:extLst>
              <a:ext uri="{FF2B5EF4-FFF2-40B4-BE49-F238E27FC236}">
                <a16:creationId xmlns:a16="http://schemas.microsoft.com/office/drawing/2014/main" id="{4D9F15AA-0206-4B0C-1308-B6E7CB1DBF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6042" y="2050800"/>
            <a:ext cx="6921209" cy="14988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A87280F-D90A-484D-998C-ACFE88A217E6}"/>
              </a:ext>
            </a:extLst>
          </p:cNvPr>
          <p:cNvPicPr>
            <a:picLocks noChangeAspect="1"/>
          </p:cNvPicPr>
          <p:nvPr/>
        </p:nvPicPr>
        <p:blipFill>
          <a:blip r:embed="rId3"/>
          <a:stretch>
            <a:fillRect/>
          </a:stretch>
        </p:blipFill>
        <p:spPr>
          <a:xfrm>
            <a:off x="11353800" y="0"/>
            <a:ext cx="818253" cy="818253"/>
          </a:xfrm>
          <a:prstGeom prst="rect">
            <a:avLst/>
          </a:prstGeom>
        </p:spPr>
      </p:pic>
      <p:pic>
        <p:nvPicPr>
          <p:cNvPr id="3082" name="Picture 10" descr="Stemming and Lemmatization - Machine Learning Tutorials">
            <a:extLst>
              <a:ext uri="{FF2B5EF4-FFF2-40B4-BE49-F238E27FC236}">
                <a16:creationId xmlns:a16="http://schemas.microsoft.com/office/drawing/2014/main" id="{DC3C2811-A5D0-5F37-D0B6-E628866B8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36" y="3811444"/>
            <a:ext cx="5473148" cy="202138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ntroduction to Stemming and Lemmatization (NLP) | by Prateek Sawhney |  Geek Culture | Medium">
            <a:extLst>
              <a:ext uri="{FF2B5EF4-FFF2-40B4-BE49-F238E27FC236}">
                <a16:creationId xmlns:a16="http://schemas.microsoft.com/office/drawing/2014/main" id="{8F816E31-3CA7-BEBE-A7CC-C63E079C8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339" y="3535019"/>
            <a:ext cx="5035825" cy="25742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C489328E-B411-4BFF-8977-EEFA216B3F84}"/>
              </a:ext>
            </a:extLst>
          </p:cNvPr>
          <p:cNvPicPr>
            <a:picLocks noChangeAspect="1" noChangeArrowheads="1"/>
          </p:cNvPicPr>
          <p:nvPr/>
        </p:nvPicPr>
        <p:blipFill>
          <a:blip r:embed="rId6"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0" name="Footer Placeholder 3">
            <a:extLst>
              <a:ext uri="{FF2B5EF4-FFF2-40B4-BE49-F238E27FC236}">
                <a16:creationId xmlns:a16="http://schemas.microsoft.com/office/drawing/2014/main" id="{E44CF3C2-D82E-44BD-AC2B-805318E8B505}"/>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18969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4457"/>
            <a:ext cx="9404723" cy="1155810"/>
          </a:xfrm>
        </p:spPr>
        <p:txBody>
          <a:bodyPr/>
          <a:lstStyle/>
          <a:p>
            <a:pPr marL="0" indent="0"/>
            <a:r>
              <a:rPr lang="en-US" dirty="0">
                <a:latin typeface="Times New Roman" pitchFamily="18" charset="0"/>
                <a:cs typeface="Times New Roman" pitchFamily="18" charset="0"/>
              </a:rPr>
              <a:t>Multi-Layered </a:t>
            </a:r>
            <a:r>
              <a:rPr lang="en-US" dirty="0" err="1">
                <a:latin typeface="Times New Roman" pitchFamily="18" charset="0"/>
                <a:cs typeface="Times New Roman" pitchFamily="18" charset="0"/>
              </a:rPr>
              <a:t>Perceptron</a:t>
            </a: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386776" y="1331259"/>
            <a:ext cx="11089606" cy="4195481"/>
          </a:xfrm>
        </p:spPr>
        <p:txBody>
          <a:bodyPr>
            <a:normAutofit/>
          </a:bodyPr>
          <a:lstStyle/>
          <a:p>
            <a:pPr marL="0" indent="0" algn="just">
              <a:buNone/>
            </a:pPr>
            <a:r>
              <a:rPr lang="en-US" sz="2200" dirty="0">
                <a:latin typeface="Times New Roman" pitchFamily="18" charset="0"/>
                <a:cs typeface="Times New Roman" pitchFamily="18" charset="0"/>
              </a:rPr>
              <a:t>In a multi-layered </a:t>
            </a:r>
            <a:r>
              <a:rPr lang="en-US" sz="2200" dirty="0" err="1">
                <a:latin typeface="Times New Roman" pitchFamily="18" charset="0"/>
                <a:cs typeface="Times New Roman" pitchFamily="18" charset="0"/>
              </a:rPr>
              <a:t>perceptron</a:t>
            </a:r>
            <a:r>
              <a:rPr lang="en-US" sz="2200" dirty="0">
                <a:latin typeface="Times New Roman" pitchFamily="18" charset="0"/>
                <a:cs typeface="Times New Roman" pitchFamily="18" charset="0"/>
              </a:rPr>
              <a:t> (MLP), </a:t>
            </a:r>
            <a:r>
              <a:rPr lang="en-US" sz="2200" dirty="0" err="1">
                <a:latin typeface="Times New Roman" pitchFamily="18" charset="0"/>
                <a:cs typeface="Times New Roman" pitchFamily="18" charset="0"/>
              </a:rPr>
              <a:t>perceptrons</a:t>
            </a:r>
            <a:r>
              <a:rPr lang="en-US" sz="2200" dirty="0">
                <a:latin typeface="Times New Roman" pitchFamily="18" charset="0"/>
                <a:cs typeface="Times New Roman" pitchFamily="18" charset="0"/>
              </a:rPr>
              <a:t> are arranged in interconnected layers. The input layer </a:t>
            </a:r>
            <a:r>
              <a:rPr lang="en-US" sz="2200" dirty="0">
                <a:solidFill>
                  <a:schemeClr val="accent1"/>
                </a:solidFill>
                <a:latin typeface="Times New Roman" pitchFamily="18" charset="0"/>
                <a:cs typeface="Times New Roman" pitchFamily="18" charset="0"/>
              </a:rPr>
              <a:t>collects input patterns</a:t>
            </a: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The </a:t>
            </a:r>
            <a:r>
              <a:rPr lang="en-US" sz="2200" dirty="0">
                <a:solidFill>
                  <a:schemeClr val="accent2"/>
                </a:solidFill>
                <a:latin typeface="Times New Roman" pitchFamily="18" charset="0"/>
                <a:cs typeface="Times New Roman" pitchFamily="18" charset="0"/>
              </a:rPr>
              <a:t>output layer </a:t>
            </a:r>
            <a:r>
              <a:rPr lang="en-US" sz="2200" dirty="0">
                <a:latin typeface="Times New Roman" pitchFamily="18" charset="0"/>
                <a:cs typeface="Times New Roman" pitchFamily="18" charset="0"/>
              </a:rPr>
              <a:t>has classifications or output signals to which </a:t>
            </a:r>
            <a:r>
              <a:rPr lang="en-US" sz="2200" dirty="0">
                <a:solidFill>
                  <a:schemeClr val="accent2"/>
                </a:solidFill>
                <a:latin typeface="Times New Roman" pitchFamily="18" charset="0"/>
                <a:cs typeface="Times New Roman" pitchFamily="18" charset="0"/>
              </a:rPr>
              <a:t>input patterns may map</a:t>
            </a:r>
            <a:r>
              <a:rPr lang="en-US" sz="2200" dirty="0">
                <a:latin typeface="Times New Roman" pitchFamily="18" charset="0"/>
                <a:cs typeface="Times New Roman" pitchFamily="18" charset="0"/>
              </a:rPr>
              <a:t>. For instance, the patterns may comprise a list of quantities for technical indicators about a security; potential outputs could be “buy,” “hold” or “sell.”</a:t>
            </a:r>
          </a:p>
          <a:p>
            <a:pPr marL="0" indent="0" algn="just">
              <a:buNone/>
            </a:pPr>
            <a:r>
              <a:rPr lang="en-US" sz="2200" dirty="0">
                <a:solidFill>
                  <a:schemeClr val="accent6"/>
                </a:solidFill>
                <a:latin typeface="Times New Roman" pitchFamily="18" charset="0"/>
                <a:cs typeface="Times New Roman" pitchFamily="18" charset="0"/>
              </a:rPr>
              <a:t>Hidden layers fine-tune the input weightings until the neural network’s margin of error is minimal</a:t>
            </a: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It is hypothesized that hidden layers extrapolate salient features in the input data that have predictive power regarding the outputs. This describes feature extraction, which accomplishes a utility similar to statistical techniques such as principal component analysis.</a:t>
            </a:r>
          </a:p>
        </p:txBody>
      </p:sp>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14457"/>
            <a:ext cx="763861" cy="763861"/>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9089607" y="4516020"/>
            <a:ext cx="3168296" cy="2021439"/>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0B9AFA47-519B-BF93-3B65-5CA0AD34DB30}"/>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1AEB3565-5F18-CF75-679B-A472C6384165}"/>
              </a:ext>
            </a:extLst>
          </p:cNvPr>
          <p:cNvSpPr>
            <a:spLocks noGrp="1"/>
          </p:cNvSpPr>
          <p:nvPr>
            <p:ph type="sldNum" sz="quarter" idx="12"/>
          </p:nvPr>
        </p:nvSpPr>
        <p:spPr/>
        <p:txBody>
          <a:bodyPr/>
          <a:lstStyle/>
          <a:p>
            <a:fld id="{C88A48CB-76FE-46E3-AE20-8913734CC5B2}"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58195" cy="1325563"/>
          </a:xfrm>
        </p:spPr>
        <p:txBody>
          <a:bodyPr/>
          <a:lstStyle/>
          <a:p>
            <a:r>
              <a:rPr lang="en-US" dirty="0">
                <a:solidFill>
                  <a:schemeClr val="tx1"/>
                </a:solidFill>
                <a:latin typeface="Times New Roman" pitchFamily="18" charset="0"/>
                <a:cs typeface="Times New Roman" pitchFamily="18" charset="0"/>
              </a:rPr>
              <a:t>Techniques and methods of natural language processing</a:t>
            </a:r>
          </a:p>
        </p:txBody>
      </p:sp>
      <p:sp>
        <p:nvSpPr>
          <p:cNvPr id="3" name="Content Placeholder 2"/>
          <p:cNvSpPr>
            <a:spLocks noGrp="1"/>
          </p:cNvSpPr>
          <p:nvPr>
            <p:ph idx="1"/>
          </p:nvPr>
        </p:nvSpPr>
        <p:spPr>
          <a:xfrm>
            <a:off x="6250742" y="2569162"/>
            <a:ext cx="4719716" cy="3056965"/>
          </a:xfrm>
        </p:spPr>
        <p:txBody>
          <a:bodyPr>
            <a:normAutofit/>
          </a:bodyPr>
          <a:lstStyle/>
          <a:p>
            <a:pPr marL="0" indent="0">
              <a:buNone/>
            </a:pPr>
            <a:r>
              <a:rPr lang="en-US" sz="2400" dirty="0">
                <a:latin typeface="Times New Roman" pitchFamily="18" charset="0"/>
                <a:cs typeface="Times New Roman" pitchFamily="18" charset="0"/>
              </a:rPr>
              <a:t>Semantics techniques: </a:t>
            </a:r>
          </a:p>
          <a:p>
            <a:r>
              <a:rPr lang="en-US" sz="2400" dirty="0">
                <a:latin typeface="Times New Roman" pitchFamily="18" charset="0"/>
                <a:cs typeface="Times New Roman" pitchFamily="18" charset="0"/>
              </a:rPr>
              <a:t>Word sense disambiguation</a:t>
            </a:r>
          </a:p>
          <a:p>
            <a:r>
              <a:rPr lang="en-US" sz="2400" dirty="0">
                <a:latin typeface="Times New Roman" pitchFamily="18" charset="0"/>
                <a:cs typeface="Times New Roman" pitchFamily="18" charset="0"/>
              </a:rPr>
              <a:t>Named entity recognition</a:t>
            </a:r>
          </a:p>
          <a:p>
            <a:r>
              <a:rPr lang="en-US" sz="2400" dirty="0">
                <a:latin typeface="Times New Roman" pitchFamily="18" charset="0"/>
                <a:cs typeface="Times New Roman" pitchFamily="18" charset="0"/>
              </a:rPr>
              <a:t>Natural language recognition</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sp>
        <p:nvSpPr>
          <p:cNvPr id="5" name="Content Placeholder 2"/>
          <p:cNvSpPr txBox="1">
            <a:spLocks/>
          </p:cNvSpPr>
          <p:nvPr/>
        </p:nvSpPr>
        <p:spPr>
          <a:xfrm>
            <a:off x="754909" y="2653553"/>
            <a:ext cx="4408762" cy="3056965"/>
          </a:xfrm>
          <a:prstGeom prst="rect">
            <a:avLst/>
          </a:prstGeom>
        </p:spPr>
        <p:txBody>
          <a:bodyPr vert="horz" lIns="91440" tIns="45720" rIns="91440" bIns="45720" rtlCol="0">
            <a:noAutofit/>
          </a:bodyPr>
          <a:lstStyle/>
          <a:p>
            <a:pPr marL="0" marR="0" lvl="0" indent="0" algn="just"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Syntax techniques: </a:t>
            </a:r>
          </a:p>
          <a:p>
            <a:pPr marL="342900" marR="0" lvl="0" indent="-342900" algn="just" defTabSz="457200" rtl="0" eaLnBrk="1" fontAlgn="auto" latinLnBrk="0" hangingPunct="1">
              <a:lnSpc>
                <a:spcPct val="100000"/>
              </a:lnSpc>
              <a:spcBef>
                <a:spcPts val="1000"/>
              </a:spcBef>
              <a:spcAft>
                <a:spcPts val="0"/>
              </a:spcAft>
              <a:buClr>
                <a:schemeClr val="tx1">
                  <a:lumMod val="95000"/>
                  <a:lumOff val="5000"/>
                </a:schemeClr>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Parsing</a:t>
            </a:r>
          </a:p>
          <a:p>
            <a:pPr marL="342900" marR="0" lvl="0" indent="-342900" algn="just" defTabSz="457200" rtl="0" eaLnBrk="1" fontAlgn="auto" latinLnBrk="0" hangingPunct="1">
              <a:lnSpc>
                <a:spcPct val="100000"/>
              </a:lnSpc>
              <a:spcBef>
                <a:spcPts val="1000"/>
              </a:spcBef>
              <a:spcAft>
                <a:spcPts val="0"/>
              </a:spcAft>
              <a:buClr>
                <a:schemeClr val="tx1">
                  <a:lumMod val="95000"/>
                  <a:lumOff val="5000"/>
                </a:schemeClr>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Word Segmentation</a:t>
            </a:r>
          </a:p>
          <a:p>
            <a:pPr marL="342900" marR="0" lvl="0" indent="-342900" algn="just" defTabSz="457200" rtl="0" eaLnBrk="1" fontAlgn="auto" latinLnBrk="0" hangingPunct="1">
              <a:lnSpc>
                <a:spcPct val="100000"/>
              </a:lnSpc>
              <a:spcBef>
                <a:spcPts val="1000"/>
              </a:spcBef>
              <a:spcAft>
                <a:spcPts val="0"/>
              </a:spcAft>
              <a:buClr>
                <a:schemeClr val="tx1">
                  <a:lumMod val="95000"/>
                  <a:lumOff val="5000"/>
                </a:schemeClr>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Sentence Breaking</a:t>
            </a:r>
          </a:p>
          <a:p>
            <a:pPr marL="342900" marR="0" lvl="0" indent="-342900" algn="just" defTabSz="457200" rtl="0" eaLnBrk="1" fontAlgn="auto" latinLnBrk="0" hangingPunct="1">
              <a:lnSpc>
                <a:spcPct val="100000"/>
              </a:lnSpc>
              <a:spcBef>
                <a:spcPts val="1000"/>
              </a:spcBef>
              <a:spcAft>
                <a:spcPts val="0"/>
              </a:spcAft>
              <a:buClr>
                <a:schemeClr val="tx1">
                  <a:lumMod val="95000"/>
                  <a:lumOff val="5000"/>
                </a:schemeClr>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Morphological Segmentation</a:t>
            </a:r>
          </a:p>
          <a:p>
            <a:pPr marL="342900" marR="0" lvl="0" indent="-342900" algn="just" defTabSz="457200" rtl="0" eaLnBrk="1" fontAlgn="auto" latinLnBrk="0" hangingPunct="1">
              <a:lnSpc>
                <a:spcPct val="100000"/>
              </a:lnSpc>
              <a:spcBef>
                <a:spcPts val="1000"/>
              </a:spcBef>
              <a:spcAft>
                <a:spcPts val="0"/>
              </a:spcAft>
              <a:buClr>
                <a:schemeClr val="tx1">
                  <a:lumMod val="95000"/>
                  <a:lumOff val="5000"/>
                </a:schemeClr>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Stemming</a:t>
            </a:r>
          </a:p>
        </p:txBody>
      </p:sp>
      <p:cxnSp>
        <p:nvCxnSpPr>
          <p:cNvPr id="8" name="Straight Connector 7"/>
          <p:cNvCxnSpPr/>
          <p:nvPr/>
        </p:nvCxnSpPr>
        <p:spPr>
          <a:xfrm rot="16200000" flipH="1">
            <a:off x="3572435" y="4208929"/>
            <a:ext cx="3863788" cy="17929"/>
          </a:xfrm>
          <a:prstGeom prst="line">
            <a:avLst/>
          </a:prstGeom>
          <a:ln w="38100">
            <a:prstDash val="lgDashDot"/>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07A6E05E-FB12-4359-B552-7D9455D18280}"/>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10" name="Footer Placeholder 3">
            <a:extLst>
              <a:ext uri="{FF2B5EF4-FFF2-40B4-BE49-F238E27FC236}">
                <a16:creationId xmlns:a16="http://schemas.microsoft.com/office/drawing/2014/main" id="{DDB4669E-FD49-4411-90A7-3115FED49A96}"/>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51" y="225379"/>
            <a:ext cx="9404723" cy="609508"/>
          </a:xfrm>
        </p:spPr>
        <p:txBody>
          <a:bodyPr/>
          <a:lstStyle/>
          <a:p>
            <a:r>
              <a:rPr lang="en-US" sz="3000" dirty="0">
                <a:solidFill>
                  <a:schemeClr val="tx1"/>
                </a:solidFill>
                <a:latin typeface="Times New Roman" pitchFamily="18" charset="0"/>
                <a:cs typeface="Times New Roman" pitchFamily="18" charset="0"/>
              </a:rPr>
              <a:t>Techniques and methods of natural language processing</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sp>
        <p:nvSpPr>
          <p:cNvPr id="10" name="TextBox 9">
            <a:extLst>
              <a:ext uri="{FF2B5EF4-FFF2-40B4-BE49-F238E27FC236}">
                <a16:creationId xmlns:a16="http://schemas.microsoft.com/office/drawing/2014/main" id="{C068DF7F-AF46-0184-0505-45CEAD23B78A}"/>
              </a:ext>
            </a:extLst>
          </p:cNvPr>
          <p:cNvSpPr txBox="1"/>
          <p:nvPr/>
        </p:nvSpPr>
        <p:spPr>
          <a:xfrm>
            <a:off x="434079" y="1260234"/>
            <a:ext cx="10900820" cy="5717143"/>
          </a:xfrm>
          <a:prstGeom prst="rect">
            <a:avLst/>
          </a:prstGeom>
          <a:noFill/>
        </p:spPr>
        <p:txBody>
          <a:bodyPr wrap="square">
            <a:spAutoFit/>
          </a:bodyPr>
          <a:lstStyle/>
          <a:p>
            <a:pPr marL="342900" marR="0" lvl="0" indent="-342900" algn="just">
              <a:lnSpc>
                <a:spcPct val="115000"/>
              </a:lnSpc>
              <a:spcBef>
                <a:spcPts val="0"/>
              </a:spcBef>
              <a:spcAft>
                <a:spcPts val="100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Parsing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is the grammatical analysis of a sentence. Example: A natural language processing algorithm is fed the sentence, "The dog barked." Parsing involves breaking this sentence into parts of speech -- i.e., dog = noun, barked = verb. This is useful for more complex downstream processing tasks.</a:t>
            </a:r>
          </a:p>
          <a:p>
            <a:pPr marL="342900" marR="0" lvl="0" indent="-342900" algn="just">
              <a:lnSpc>
                <a:spcPct val="115000"/>
              </a:lnSpc>
              <a:spcBef>
                <a:spcPts val="0"/>
              </a:spcBef>
              <a:spcAft>
                <a:spcPts val="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Word segmentation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is the act of taking a string of text and deriving word forms from it. Example: A person scans a handwritten document into a computer. The algorithm would be able to analyze the page and recognize that the words are divided by white spaces.</a:t>
            </a:r>
          </a:p>
          <a:p>
            <a:pPr marL="342900" indent="-342900" algn="just">
              <a:lnSpc>
                <a:spcPct val="115000"/>
              </a:lnSpc>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Sentence breaking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places sentence boundaries in large texts. Example: A natural language processing algorithm is fed the text, "The dog barked. I woke up." The algorithm can recognize the period that splits up the sentences using sentence breaking.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D586ADC1-8D2F-4B04-924E-BFABE3078B77}"/>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A3FB7C3B-ECD2-4D18-A760-719967475388}"/>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1848704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51" y="225379"/>
            <a:ext cx="9404723" cy="609508"/>
          </a:xfrm>
        </p:spPr>
        <p:txBody>
          <a:bodyPr/>
          <a:lstStyle/>
          <a:p>
            <a:r>
              <a:rPr lang="en-US" sz="3000" dirty="0">
                <a:solidFill>
                  <a:schemeClr val="tx1"/>
                </a:solidFill>
                <a:latin typeface="Times New Roman" pitchFamily="18" charset="0"/>
                <a:cs typeface="Times New Roman" pitchFamily="18" charset="0"/>
              </a:rPr>
              <a:t>Techniques and methods of natural language processing</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sp>
        <p:nvSpPr>
          <p:cNvPr id="10" name="TextBox 9">
            <a:extLst>
              <a:ext uri="{FF2B5EF4-FFF2-40B4-BE49-F238E27FC236}">
                <a16:creationId xmlns:a16="http://schemas.microsoft.com/office/drawing/2014/main" id="{C068DF7F-AF46-0184-0505-45CEAD23B78A}"/>
              </a:ext>
            </a:extLst>
          </p:cNvPr>
          <p:cNvSpPr txBox="1"/>
          <p:nvPr/>
        </p:nvSpPr>
        <p:spPr>
          <a:xfrm>
            <a:off x="596347" y="1162740"/>
            <a:ext cx="10363201" cy="4865756"/>
          </a:xfrm>
          <a:prstGeom prst="rect">
            <a:avLst/>
          </a:prstGeom>
          <a:noFill/>
        </p:spPr>
        <p:txBody>
          <a:bodyPr wrap="square">
            <a:spAutoFit/>
          </a:bodyPr>
          <a:lstStyle/>
          <a:p>
            <a:pPr marL="342900" marR="0" lvl="0" indent="-342900" algn="just">
              <a:lnSpc>
                <a:spcPct val="115000"/>
              </a:lnSpc>
              <a:spcBef>
                <a:spcPts val="0"/>
              </a:spcBef>
              <a:spcAft>
                <a:spcPts val="100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Morphological segmentation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divides words into smaller parts called morphemes. Example: The word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untestably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would be broken into [[un[[test]able]]</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the algorithm recognizes "un," "test," "able" and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as morphemes. This is especially useful in machine translation and speech recognition.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rPr>
              <a:t>Stemming</a:t>
            </a:r>
            <a:r>
              <a:rPr lang="en-US" sz="2400" dirty="0">
                <a:effectLst/>
                <a:latin typeface="Times New Roman" panose="02020603050405020304" pitchFamily="18" charset="0"/>
                <a:ea typeface="Calibri" panose="020F0502020204030204" pitchFamily="34" charset="0"/>
              </a:rPr>
              <a:t>: This divides words with inflection in them to root forms. Example: In the sentence, "The dog barked," the algorithm would be able to recognize the root of the word "barked" is "bark." This would be useful if a user was analyzing a text for all instances of the word bark, as well as all of its conjugations. The algorithm can see that they are essentially the same word even though the letters are different.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3FF44B6E-CCD3-4285-B906-3E63CF208F92}"/>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C24A1FBB-BD9B-4C5B-9E13-F0EFBFC23A73}"/>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137553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51" y="225379"/>
            <a:ext cx="9404723" cy="609508"/>
          </a:xfrm>
        </p:spPr>
        <p:txBody>
          <a:bodyPr/>
          <a:lstStyle/>
          <a:p>
            <a:r>
              <a:rPr lang="en-US" sz="3000" dirty="0">
                <a:solidFill>
                  <a:schemeClr val="tx1"/>
                </a:solidFill>
                <a:latin typeface="Times New Roman" pitchFamily="18" charset="0"/>
                <a:cs typeface="Times New Roman" pitchFamily="18" charset="0"/>
              </a:rPr>
              <a:t>Techniques and methods of natural language processing</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sp>
        <p:nvSpPr>
          <p:cNvPr id="4" name="TextBox 3">
            <a:extLst>
              <a:ext uri="{FF2B5EF4-FFF2-40B4-BE49-F238E27FC236}">
                <a16:creationId xmlns:a16="http://schemas.microsoft.com/office/drawing/2014/main" id="{BC5B4FBC-CD4D-EA78-92B7-9291FB9CDB3B}"/>
              </a:ext>
            </a:extLst>
          </p:cNvPr>
          <p:cNvSpPr txBox="1"/>
          <p:nvPr/>
        </p:nvSpPr>
        <p:spPr>
          <a:xfrm>
            <a:off x="397164" y="2787729"/>
            <a:ext cx="11132228" cy="1764394"/>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Word sense disambiguation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derives the meaning of a word based on context. Example: Consider the sentence, "The pig is in the pen." The word pen has different meanings. An algorithm using this method can understand that the use of the word pen here refers to a fenced-in area, not a writing implement.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D3606C7-36DD-2B29-2478-5B411D46E030}"/>
              </a:ext>
            </a:extLst>
          </p:cNvPr>
          <p:cNvSpPr txBox="1"/>
          <p:nvPr/>
        </p:nvSpPr>
        <p:spPr>
          <a:xfrm>
            <a:off x="859407" y="981443"/>
            <a:ext cx="9197009" cy="1339662"/>
          </a:xfrm>
          <a:prstGeom prst="rect">
            <a:avLst/>
          </a:prstGeom>
          <a:noFill/>
        </p:spPr>
        <p:txBody>
          <a:bodyPr wrap="square">
            <a:spAutoFit/>
          </a:bodyPr>
          <a:lstStyle/>
          <a:p>
            <a:pPr marL="0" marR="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Semantics involves the use of and meaning behind words. Natural language processing applies algorithms to understand the meaning and structure of sentences. Semantics techniques include: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9BA92FE8-FA97-48C6-88CC-2927CEDC2755}"/>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D61F7235-93A0-44B2-ABB2-DA98111155A8}"/>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1511482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51" y="225379"/>
            <a:ext cx="9404723" cy="609508"/>
          </a:xfrm>
        </p:spPr>
        <p:txBody>
          <a:bodyPr/>
          <a:lstStyle/>
          <a:p>
            <a:r>
              <a:rPr lang="en-US" sz="3000" dirty="0">
                <a:solidFill>
                  <a:schemeClr val="tx1"/>
                </a:solidFill>
                <a:latin typeface="Times New Roman" pitchFamily="18" charset="0"/>
                <a:cs typeface="Times New Roman" pitchFamily="18" charset="0"/>
              </a:rPr>
              <a:t>Techniques and methods of natural language processing</a:t>
            </a:r>
          </a:p>
        </p:txBody>
      </p:sp>
      <p:pic>
        <p:nvPicPr>
          <p:cNvPr id="7" name="Picture 6">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49188" y="0"/>
            <a:ext cx="742812" cy="742812"/>
          </a:xfrm>
          <a:prstGeom prst="rect">
            <a:avLst/>
          </a:prstGeom>
        </p:spPr>
      </p:pic>
      <p:sp>
        <p:nvSpPr>
          <p:cNvPr id="4" name="TextBox 3">
            <a:extLst>
              <a:ext uri="{FF2B5EF4-FFF2-40B4-BE49-F238E27FC236}">
                <a16:creationId xmlns:a16="http://schemas.microsoft.com/office/drawing/2014/main" id="{BC5B4FBC-CD4D-EA78-92B7-9291FB9CDB3B}"/>
              </a:ext>
            </a:extLst>
          </p:cNvPr>
          <p:cNvSpPr txBox="1"/>
          <p:nvPr/>
        </p:nvSpPr>
        <p:spPr>
          <a:xfrm>
            <a:off x="529886" y="1087048"/>
            <a:ext cx="11132228" cy="5021888"/>
          </a:xfrm>
          <a:prstGeom prst="rect">
            <a:avLst/>
          </a:prstGeom>
          <a:noFill/>
        </p:spPr>
        <p:txBody>
          <a:bodyPr wrap="square">
            <a:spAutoFit/>
          </a:bodyPr>
          <a:lstStyle/>
          <a:p>
            <a:pPr marL="342900" marR="0" lvl="0" indent="-342900" algn="just">
              <a:spcBef>
                <a:spcPts val="0"/>
              </a:spcBef>
              <a:spcAft>
                <a:spcPts val="100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Named entity recognition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determines words that can be categorized into groups. Example: An algorithm using this method could analyze a news article and identify all mentions of a certain company or product. Using the semantics of the text, it would be able to differentiate between entities that are visually the same. For instance, in the sentence, "Daniel McDonald's son went to McDonald's and ordered a Happy Meal," the algorithm could recognize the two instances of "McDonald's" as two separate entities -- one a restaurant and one a person.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1000"/>
              </a:spcAft>
              <a:buFont typeface="Wingdings" panose="05000000000000000000" pitchFamily="2" charset="2"/>
              <a:buChar char=""/>
            </a:pPr>
            <a:r>
              <a:rPr lang="en-US" sz="2400" i="1" dirty="0">
                <a:effectLst/>
                <a:latin typeface="Times New Roman" panose="02020603050405020304" pitchFamily="18" charset="0"/>
                <a:ea typeface="Calibri" panose="020F0502020204030204" pitchFamily="34" charset="0"/>
              </a:rPr>
              <a:t>Natural language generation</a:t>
            </a:r>
            <a:r>
              <a:rPr lang="en-US" sz="2400" dirty="0">
                <a:effectLst/>
                <a:latin typeface="Times New Roman" panose="02020603050405020304" pitchFamily="18" charset="0"/>
                <a:ea typeface="Calibri" panose="020F0502020204030204" pitchFamily="34" charset="0"/>
              </a:rPr>
              <a:t>: This uses a database to determine semantics behind words and generate new text. Example: An algorithm could automatically write a summary of findings from a business intelligence platform, mapping certain words and phrases to features of the data in the BI platform. Another example would be automatically generating news articles or tweets based on a certain body of text used for training.</a:t>
            </a:r>
            <a:endParaRPr lang="en-US" sz="2400" dirty="0"/>
          </a:p>
        </p:txBody>
      </p:sp>
      <p:pic>
        <p:nvPicPr>
          <p:cNvPr id="8" name="Picture 4">
            <a:extLst>
              <a:ext uri="{FF2B5EF4-FFF2-40B4-BE49-F238E27FC236}">
                <a16:creationId xmlns:a16="http://schemas.microsoft.com/office/drawing/2014/main" id="{233122E1-666E-45EE-9F10-8BC9A99CD48D}"/>
              </a:ext>
            </a:extLst>
          </p:cNvPr>
          <p:cNvPicPr>
            <a:picLocks noChangeAspect="1" noChangeArrowheads="1"/>
          </p:cNvPicPr>
          <p:nvPr/>
        </p:nvPicPr>
        <p:blipFill>
          <a:blip r:embed="rId3" cstate="print"/>
          <a:srcRect/>
          <a:stretch>
            <a:fillRect/>
          </a:stretch>
        </p:blipFill>
        <p:spPr bwMode="auto">
          <a:xfrm>
            <a:off x="10679113" y="12526"/>
            <a:ext cx="1512887" cy="1376479"/>
          </a:xfrm>
          <a:prstGeom prst="rect">
            <a:avLst/>
          </a:prstGeom>
          <a:noFill/>
          <a:ln w="9525">
            <a:noFill/>
            <a:miter lim="800000"/>
            <a:headEnd/>
            <a:tailEnd/>
          </a:ln>
          <a:effectLst/>
        </p:spPr>
      </p:pic>
      <p:sp>
        <p:nvSpPr>
          <p:cNvPr id="9" name="Footer Placeholder 3">
            <a:extLst>
              <a:ext uri="{FF2B5EF4-FFF2-40B4-BE49-F238E27FC236}">
                <a16:creationId xmlns:a16="http://schemas.microsoft.com/office/drawing/2014/main" id="{6CF7FB0D-010B-452B-AC70-65B18D1B2C99}"/>
              </a:ext>
            </a:extLst>
          </p:cNvPr>
          <p:cNvSpPr>
            <a:spLocks noGrp="1"/>
          </p:cNvSpPr>
          <p:nvPr>
            <p:ph type="ftr" sz="quarter" idx="11"/>
          </p:nvPr>
        </p:nvSpPr>
        <p:spPr>
          <a:xfrm>
            <a:off x="7710714" y="6310649"/>
            <a:ext cx="4114800" cy="365125"/>
          </a:xfrm>
        </p:spPr>
        <p:txBody>
          <a:bodyPr/>
          <a:lstStyle/>
          <a:p>
            <a:r>
              <a:rPr lang="en-US" b="1" dirty="0"/>
              <a:t>A Product of Sankhyana Consultancy Services Pvt. Ltd.</a:t>
            </a:r>
          </a:p>
        </p:txBody>
      </p:sp>
    </p:spTree>
    <p:extLst>
      <p:ext uri="{BB962C8B-B14F-4D97-AF65-F5344CB8AC3E}">
        <p14:creationId xmlns:p14="http://schemas.microsoft.com/office/powerpoint/2010/main" val="4975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25842"/>
            <a:ext cx="763861" cy="763861"/>
          </a:xfrm>
          <a:prstGeom prst="rect">
            <a:avLst/>
          </a:prstGeom>
        </p:spPr>
      </p:pic>
      <p:pic>
        <p:nvPicPr>
          <p:cNvPr id="1026" name="Picture 2" descr="types of neural networks">
            <a:extLst>
              <a:ext uri="{FF2B5EF4-FFF2-40B4-BE49-F238E27FC236}">
                <a16:creationId xmlns:a16="http://schemas.microsoft.com/office/drawing/2014/main" id="{7C54FB43-A19D-2CD1-E6DD-74F9AE6C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051" y="1182036"/>
            <a:ext cx="5486400"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731E84-21B8-056B-1E4A-43EF893C49AB}"/>
              </a:ext>
            </a:extLst>
          </p:cNvPr>
          <p:cNvSpPr txBox="1"/>
          <p:nvPr/>
        </p:nvSpPr>
        <p:spPr>
          <a:xfrm>
            <a:off x="225289" y="407773"/>
            <a:ext cx="6096000" cy="3139321"/>
          </a:xfrm>
          <a:prstGeom prst="rect">
            <a:avLst/>
          </a:prstGeom>
          <a:noFill/>
        </p:spPr>
        <p:txBody>
          <a:bodyPr wrap="square">
            <a:spAutoFit/>
          </a:bodyPr>
          <a:lstStyle/>
          <a:p>
            <a:pPr algn="just"/>
            <a:r>
              <a:rPr lang="en-US" sz="2200" b="1" i="0" u="sng" dirty="0">
                <a:effectLst/>
                <a:latin typeface="Times New Roman" panose="02020603050405020304" pitchFamily="18" charset="0"/>
                <a:cs typeface="Times New Roman" panose="02020603050405020304" pitchFamily="18" charset="0"/>
              </a:rPr>
              <a:t>Weights</a:t>
            </a:r>
            <a:r>
              <a:rPr lang="en-US" sz="2200" b="1" i="0" dirty="0">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are numeric values that are multiplied by inputs. In backpropagation, they are modified to reduce the loss. In simple words, weights are machine learned values from Neural Networks. They self-adjust depending on the difference between predicted outputs vs training inputs.</a:t>
            </a:r>
          </a:p>
          <a:p>
            <a:pPr algn="just"/>
            <a:endParaRPr lang="en-US" sz="2200" dirty="0">
              <a:latin typeface="Times New Roman" panose="02020603050405020304" pitchFamily="18" charset="0"/>
              <a:cs typeface="Times New Roman" panose="02020603050405020304" pitchFamily="18" charset="0"/>
            </a:endParaRPr>
          </a:p>
          <a:p>
            <a:pPr algn="just"/>
            <a:r>
              <a:rPr lang="en-US" sz="2200" b="1" i="0" u="sng" dirty="0">
                <a:effectLst/>
                <a:latin typeface="Times New Roman" panose="02020603050405020304" pitchFamily="18" charset="0"/>
                <a:cs typeface="Times New Roman" panose="02020603050405020304" pitchFamily="18" charset="0"/>
              </a:rPr>
              <a:t>Activation Function</a:t>
            </a:r>
            <a:r>
              <a:rPr lang="en-US" sz="2200" b="1" i="0" dirty="0">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is a mathematical formula that helps the neuron to switch ON/OFF.</a:t>
            </a:r>
          </a:p>
        </p:txBody>
      </p:sp>
      <p:pic>
        <p:nvPicPr>
          <p:cNvPr id="1028" name="Picture 4" descr="types of neural networks">
            <a:extLst>
              <a:ext uri="{FF2B5EF4-FFF2-40B4-BE49-F238E27FC236}">
                <a16:creationId xmlns:a16="http://schemas.microsoft.com/office/drawing/2014/main" id="{8D3A74C6-0063-D38B-2F06-14D901E7D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649011"/>
            <a:ext cx="2943225" cy="265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81D5A1-0186-6BD0-21E7-616F2DDE92C5}"/>
              </a:ext>
            </a:extLst>
          </p:cNvPr>
          <p:cNvSpPr txBox="1"/>
          <p:nvPr/>
        </p:nvSpPr>
        <p:spPr>
          <a:xfrm>
            <a:off x="225289" y="3921638"/>
            <a:ext cx="8229598" cy="2462213"/>
          </a:xfrm>
          <a:prstGeom prst="rect">
            <a:avLst/>
          </a:prstGeom>
          <a:noFill/>
        </p:spPr>
        <p:txBody>
          <a:bodyPr wrap="square">
            <a:spAutoFit/>
          </a:bodyPr>
          <a:lstStyle/>
          <a:p>
            <a:pPr algn="just"/>
            <a:r>
              <a:rPr lang="en-US" sz="2200" b="1" i="0" u="sng" dirty="0">
                <a:effectLst/>
                <a:latin typeface="Times New Roman" panose="02020603050405020304" pitchFamily="18" charset="0"/>
                <a:cs typeface="Times New Roman" panose="02020603050405020304" pitchFamily="18" charset="0"/>
              </a:rPr>
              <a:t>Input layer</a:t>
            </a:r>
            <a:r>
              <a:rPr lang="en-US" sz="2200" b="1" i="0" dirty="0">
                <a:effectLst/>
                <a:latin typeface="Times New Roman" panose="02020603050405020304" pitchFamily="18" charset="0"/>
                <a:cs typeface="Times New Roman" panose="02020603050405020304" pitchFamily="18" charset="0"/>
              </a:rPr>
              <a:t> r</a:t>
            </a:r>
            <a:r>
              <a:rPr lang="en-US" sz="2200" b="0" i="0" dirty="0">
                <a:effectLst/>
                <a:latin typeface="Times New Roman" panose="02020603050405020304" pitchFamily="18" charset="0"/>
                <a:cs typeface="Times New Roman" panose="02020603050405020304" pitchFamily="18" charset="0"/>
              </a:rPr>
              <a:t>epresents dimensions of the input vector.</a:t>
            </a:r>
          </a:p>
          <a:p>
            <a:pPr algn="just">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algn="just"/>
            <a:r>
              <a:rPr lang="en-US" sz="2200" b="1" i="0" u="sng" dirty="0">
                <a:effectLst/>
                <a:latin typeface="Times New Roman" panose="02020603050405020304" pitchFamily="18" charset="0"/>
                <a:cs typeface="Times New Roman" panose="02020603050405020304" pitchFamily="18" charset="0"/>
              </a:rPr>
              <a:t>Hidden layer</a:t>
            </a:r>
            <a:r>
              <a:rPr lang="en-US" sz="2200" b="1" i="0" dirty="0">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represents the intermediary nodes that divide the input space into regions with (soft) boundaries. It takes in a set of weighted input and produces output through an activation function.</a:t>
            </a:r>
          </a:p>
          <a:p>
            <a:pPr algn="just"/>
            <a:endParaRPr lang="en-US" sz="2200" b="0" i="0" dirty="0">
              <a:effectLst/>
              <a:latin typeface="Times New Roman" panose="02020603050405020304" pitchFamily="18" charset="0"/>
              <a:cs typeface="Times New Roman" panose="02020603050405020304" pitchFamily="18" charset="0"/>
            </a:endParaRPr>
          </a:p>
          <a:p>
            <a:pPr algn="just"/>
            <a:r>
              <a:rPr lang="en-US" sz="2200" b="1" i="0" u="sng" dirty="0">
                <a:effectLst/>
                <a:latin typeface="Times New Roman" panose="02020603050405020304" pitchFamily="18" charset="0"/>
                <a:cs typeface="Times New Roman" panose="02020603050405020304" pitchFamily="18" charset="0"/>
              </a:rPr>
              <a:t>Output layer</a:t>
            </a:r>
            <a:r>
              <a:rPr lang="en-US" sz="2200" b="1" i="0" dirty="0">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represents the output of the neural network.</a:t>
            </a:r>
          </a:p>
        </p:txBody>
      </p:sp>
      <p:sp>
        <p:nvSpPr>
          <p:cNvPr id="2" name="Footer Placeholder 1">
            <a:extLst>
              <a:ext uri="{FF2B5EF4-FFF2-40B4-BE49-F238E27FC236}">
                <a16:creationId xmlns:a16="http://schemas.microsoft.com/office/drawing/2014/main" id="{A3DE8E47-2802-5E82-DDAE-3EF218C357EE}"/>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0ECFE33C-5CC5-9C7C-9C55-4D34895A9FF9}"/>
              </a:ext>
            </a:extLst>
          </p:cNvPr>
          <p:cNvSpPr>
            <a:spLocks noGrp="1"/>
          </p:cNvSpPr>
          <p:nvPr>
            <p:ph type="sldNum" sz="quarter" idx="12"/>
          </p:nvPr>
        </p:nvSpPr>
        <p:spPr/>
        <p:txBody>
          <a:bodyPr/>
          <a:lstStyle/>
          <a:p>
            <a:fld id="{C88A48CB-76FE-46E3-AE20-8913734CC5B2}" type="slidenum">
              <a:rPr lang="en-US" smtClean="0"/>
              <a:t>4</a:t>
            </a:fld>
            <a:endParaRPr lang="en-US"/>
          </a:p>
        </p:txBody>
      </p:sp>
    </p:spTree>
    <p:extLst>
      <p:ext uri="{BB962C8B-B14F-4D97-AF65-F5344CB8AC3E}">
        <p14:creationId xmlns:p14="http://schemas.microsoft.com/office/powerpoint/2010/main" val="347117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3" name="TextBox 2">
            <a:extLst>
              <a:ext uri="{FF2B5EF4-FFF2-40B4-BE49-F238E27FC236}">
                <a16:creationId xmlns:a16="http://schemas.microsoft.com/office/drawing/2014/main" id="{528A2F14-BC98-FC96-E0BF-5DD523BBD4F6}"/>
              </a:ext>
            </a:extLst>
          </p:cNvPr>
          <p:cNvSpPr txBox="1"/>
          <p:nvPr/>
        </p:nvSpPr>
        <p:spPr>
          <a:xfrm>
            <a:off x="307975" y="383096"/>
            <a:ext cx="10015468" cy="1631216"/>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 simplest form of ANN is the </a:t>
            </a:r>
            <a:r>
              <a:rPr lang="en-US" sz="2000" i="0" dirty="0">
                <a:effectLst/>
                <a:latin typeface="Times New Roman" panose="02020603050405020304" pitchFamily="18" charset="0"/>
                <a:cs typeface="Times New Roman" panose="02020603050405020304" pitchFamily="18" charset="0"/>
              </a:rPr>
              <a:t>Perceptron</a:t>
            </a:r>
            <a:r>
              <a:rPr lang="en-US" sz="2000" b="0" i="0" dirty="0">
                <a:effectLst/>
                <a:latin typeface="Times New Roman" panose="02020603050405020304" pitchFamily="18" charset="0"/>
                <a:cs typeface="Times New Roman" panose="02020603050405020304" pitchFamily="18" charset="0"/>
              </a:rPr>
              <a:t>, a model with one layer only, very similar to the linear regression model. Asking what happens inside a Perceptron is equivalent to asking what happens inside a single node of a multi-layer Neural Network… let’s break it down.</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Let’s say we have a dataset of N rows, 3 features and 1 target variable (i.e. binary 1/0):</a:t>
            </a:r>
          </a:p>
        </p:txBody>
      </p:sp>
      <p:pic>
        <p:nvPicPr>
          <p:cNvPr id="4" name="Picture 2">
            <a:extLst>
              <a:ext uri="{FF2B5EF4-FFF2-40B4-BE49-F238E27FC236}">
                <a16:creationId xmlns:a16="http://schemas.microsoft.com/office/drawing/2014/main" id="{A03942FA-D12E-1892-3141-2BBF613E2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632" y="2097265"/>
            <a:ext cx="6667500" cy="1476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737BCA-26E4-D130-B4E6-2056FC4D3545}"/>
              </a:ext>
            </a:extLst>
          </p:cNvPr>
          <p:cNvSpPr txBox="1"/>
          <p:nvPr/>
        </p:nvSpPr>
        <p:spPr>
          <a:xfrm>
            <a:off x="460375" y="3621961"/>
            <a:ext cx="11426825" cy="323165"/>
          </a:xfrm>
          <a:prstGeom prst="rect">
            <a:avLst/>
          </a:prstGeom>
          <a:noFill/>
        </p:spPr>
        <p:txBody>
          <a:bodyPr wrap="square">
            <a:spAutoFit/>
          </a:bodyPr>
          <a:lstStyle/>
          <a:p>
            <a:r>
              <a:rPr lang="en-US" sz="1500" b="1" dirty="0">
                <a:latin typeface="sohne"/>
              </a:rPr>
              <a:t>Lets </a:t>
            </a:r>
            <a:r>
              <a:rPr lang="en-US" sz="1500" b="1" i="0" dirty="0">
                <a:effectLst/>
                <a:latin typeface="sohne"/>
              </a:rPr>
              <a:t>put some random numbers between 0 and 1 (data should always be scaled before being fed into a Neural Network).</a:t>
            </a:r>
            <a:endParaRPr lang="en-US" sz="1500" b="1" dirty="0"/>
          </a:p>
        </p:txBody>
      </p:sp>
      <p:sp>
        <p:nvSpPr>
          <p:cNvPr id="10" name="TextBox 9">
            <a:extLst>
              <a:ext uri="{FF2B5EF4-FFF2-40B4-BE49-F238E27FC236}">
                <a16:creationId xmlns:a16="http://schemas.microsoft.com/office/drawing/2014/main" id="{2A34E39F-1E72-46E2-381D-5FC96CB898ED}"/>
              </a:ext>
            </a:extLst>
          </p:cNvPr>
          <p:cNvSpPr txBox="1"/>
          <p:nvPr/>
        </p:nvSpPr>
        <p:spPr>
          <a:xfrm>
            <a:off x="307974" y="4074246"/>
            <a:ext cx="11261173" cy="707886"/>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Just like in every other machine learning use case, we are going to train a model to predict the target using the features row by row. Let’s start with the first row:</a:t>
            </a:r>
            <a:endParaRPr lang="en-US" sz="2000" dirty="0">
              <a:latin typeface="Times New Roman" panose="02020603050405020304" pitchFamily="18" charset="0"/>
              <a:cs typeface="Times New Roman" panose="02020603050405020304" pitchFamily="18" charset="0"/>
            </a:endParaRPr>
          </a:p>
        </p:txBody>
      </p:sp>
      <p:pic>
        <p:nvPicPr>
          <p:cNvPr id="11" name="Picture 4">
            <a:extLst>
              <a:ext uri="{FF2B5EF4-FFF2-40B4-BE49-F238E27FC236}">
                <a16:creationId xmlns:a16="http://schemas.microsoft.com/office/drawing/2014/main" id="{BDA4C01E-3ED2-739C-BB90-3B85A680A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632" y="4890347"/>
            <a:ext cx="6667500" cy="15049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699A297-3F8F-2E62-3AD2-2AF76B50E8F8}"/>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4D0F1732-6CD5-F1AD-B4B2-3479EE01F26B}"/>
              </a:ext>
            </a:extLst>
          </p:cNvPr>
          <p:cNvSpPr>
            <a:spLocks noGrp="1"/>
          </p:cNvSpPr>
          <p:nvPr>
            <p:ph type="sldNum" sz="quarter" idx="12"/>
          </p:nvPr>
        </p:nvSpPr>
        <p:spPr/>
        <p:txBody>
          <a:bodyPr/>
          <a:lstStyle/>
          <a:p>
            <a:fld id="{C88A48CB-76FE-46E3-AE20-8913734CC5B2}" type="slidenum">
              <a:rPr lang="en-US" smtClean="0"/>
              <a:t>5</a:t>
            </a:fld>
            <a:endParaRPr lang="en-US"/>
          </a:p>
        </p:txBody>
      </p:sp>
    </p:spTree>
    <p:extLst>
      <p:ext uri="{BB962C8B-B14F-4D97-AF65-F5344CB8AC3E}">
        <p14:creationId xmlns:p14="http://schemas.microsoft.com/office/powerpoint/2010/main" val="43613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3" name="TextBox 2">
            <a:extLst>
              <a:ext uri="{FF2B5EF4-FFF2-40B4-BE49-F238E27FC236}">
                <a16:creationId xmlns:a16="http://schemas.microsoft.com/office/drawing/2014/main" id="{528A2F14-BC98-FC96-E0BF-5DD523BBD4F6}"/>
              </a:ext>
            </a:extLst>
          </p:cNvPr>
          <p:cNvSpPr txBox="1"/>
          <p:nvPr/>
        </p:nvSpPr>
        <p:spPr>
          <a:xfrm>
            <a:off x="307975" y="383096"/>
            <a:ext cx="10015468" cy="1446550"/>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What does “training a model” mean? Searching for the best parameters in a mathematical formula that minimize the error of your predictions. In the regression models (i.e. linear regression) you have to find the best weights, in the tree-based models (i.e. random forest) </a:t>
            </a:r>
            <a:r>
              <a:rPr lang="en-US" sz="2200" b="0" i="0" dirty="0">
                <a:solidFill>
                  <a:schemeClr val="accent2"/>
                </a:solidFill>
                <a:effectLst/>
                <a:latin typeface="Times New Roman" panose="02020603050405020304" pitchFamily="18" charset="0"/>
                <a:cs typeface="Times New Roman" panose="02020603050405020304" pitchFamily="18" charset="0"/>
              </a:rPr>
              <a:t>it’s about finding the best splitting points</a:t>
            </a:r>
            <a:r>
              <a:rPr lang="en-US" sz="2200" b="0" i="0" dirty="0">
                <a:effectLst/>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2AA4742D-4083-B5B2-76E7-1EBD693D6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632" y="2105025"/>
            <a:ext cx="6667500" cy="1323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290FFC-A820-1949-2334-562C0BB764E5}"/>
              </a:ext>
            </a:extLst>
          </p:cNvPr>
          <p:cNvSpPr txBox="1"/>
          <p:nvPr/>
        </p:nvSpPr>
        <p:spPr>
          <a:xfrm>
            <a:off x="307975" y="3704379"/>
            <a:ext cx="11261172" cy="1508105"/>
          </a:xfrm>
          <a:prstGeom prst="rect">
            <a:avLst/>
          </a:prstGeom>
          <a:noFill/>
        </p:spPr>
        <p:txBody>
          <a:bodyPr wrap="square">
            <a:spAutoFit/>
          </a:bodyPr>
          <a:lstStyle/>
          <a:p>
            <a:pPr algn="l"/>
            <a:r>
              <a:rPr lang="en-US" sz="2200" b="0" i="0" dirty="0">
                <a:effectLst/>
                <a:latin typeface="Times New Roman" panose="02020603050405020304" pitchFamily="18" charset="0"/>
                <a:cs typeface="Times New Roman" panose="02020603050405020304" pitchFamily="18" charset="0"/>
              </a:rPr>
              <a:t>Usually, the weights are randomly initialized then adjusted as the learning proceeds. Here I’ll just set them all as 1:</a:t>
            </a:r>
          </a:p>
          <a:p>
            <a:br>
              <a:rPr lang="en-US" sz="240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3A2C1FDE-358A-F3BD-C55A-9274328E7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632" y="4863593"/>
            <a:ext cx="666750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8295C4D-2575-4A63-47A2-883167F6B080}"/>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C0835ACD-D3DA-4D5A-0B0D-F9C93C5B3927}"/>
              </a:ext>
            </a:extLst>
          </p:cNvPr>
          <p:cNvSpPr>
            <a:spLocks noGrp="1"/>
          </p:cNvSpPr>
          <p:nvPr>
            <p:ph type="sldNum" sz="quarter" idx="12"/>
          </p:nvPr>
        </p:nvSpPr>
        <p:spPr/>
        <p:txBody>
          <a:bodyPr/>
          <a:lstStyle/>
          <a:p>
            <a:fld id="{C88A48CB-76FE-46E3-AE20-8913734CC5B2}" type="slidenum">
              <a:rPr lang="en-US" smtClean="0"/>
              <a:t>6</a:t>
            </a:fld>
            <a:endParaRPr lang="en-US"/>
          </a:p>
        </p:txBody>
      </p:sp>
    </p:spTree>
    <p:extLst>
      <p:ext uri="{BB962C8B-B14F-4D97-AF65-F5344CB8AC3E}">
        <p14:creationId xmlns:p14="http://schemas.microsoft.com/office/powerpoint/2010/main" val="155439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4" name="TextBox 3">
            <a:extLst>
              <a:ext uri="{FF2B5EF4-FFF2-40B4-BE49-F238E27FC236}">
                <a16:creationId xmlns:a16="http://schemas.microsoft.com/office/drawing/2014/main" id="{988054FD-4FC1-50F2-24E8-4AF6A3723474}"/>
              </a:ext>
            </a:extLst>
          </p:cNvPr>
          <p:cNvSpPr txBox="1"/>
          <p:nvPr/>
        </p:nvSpPr>
        <p:spPr>
          <a:xfrm>
            <a:off x="314601" y="381144"/>
            <a:ext cx="9836564" cy="769441"/>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So far we haven't done anything different from a linear regression (which is pretty straightforward for the business to understand). </a:t>
            </a:r>
            <a:endParaRPr lang="en-US" sz="2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EF70B28-C55D-C34A-E5F9-8F4742B34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920" y="1772291"/>
            <a:ext cx="6667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05B16EA-251F-55AB-925A-3A180FF19556}"/>
              </a:ext>
            </a:extLst>
          </p:cNvPr>
          <p:cNvSpPr txBox="1"/>
          <p:nvPr/>
        </p:nvSpPr>
        <p:spPr>
          <a:xfrm>
            <a:off x="374236" y="3388943"/>
            <a:ext cx="11175034" cy="1661993"/>
          </a:xfrm>
          <a:prstGeom prst="rect">
            <a:avLst/>
          </a:prstGeom>
          <a:noFill/>
        </p:spPr>
        <p:txBody>
          <a:bodyPr wrap="square">
            <a:spAutoFit/>
          </a:bodyPr>
          <a:lstStyle/>
          <a:p>
            <a:r>
              <a:rPr lang="en-US" sz="2200" b="0" i="0" dirty="0">
                <a:effectLst/>
                <a:latin typeface="Times New Roman" panose="02020603050405020304" pitchFamily="18" charset="0"/>
                <a:cs typeface="Times New Roman" panose="02020603050405020304" pitchFamily="18" charset="0"/>
              </a:rPr>
              <a:t>The activation function defines the output of that node. There are many and one can even create some custom functions. If we would set a simple </a:t>
            </a:r>
            <a:r>
              <a:rPr lang="en-US" sz="2200" b="0" i="1" dirty="0">
                <a:effectLst/>
                <a:latin typeface="Times New Roman" panose="02020603050405020304" pitchFamily="18" charset="0"/>
                <a:cs typeface="Times New Roman" panose="02020603050405020304" pitchFamily="18" charset="0"/>
              </a:rPr>
              <a:t>linear </a:t>
            </a:r>
            <a:r>
              <a:rPr lang="en-US" sz="2200" b="0" i="0" dirty="0">
                <a:effectLst/>
                <a:latin typeface="Times New Roman" panose="02020603050405020304" pitchFamily="18" charset="0"/>
                <a:cs typeface="Times New Roman" panose="02020603050405020304" pitchFamily="18" charset="0"/>
              </a:rPr>
              <a:t>function in our example, then we would have no difference from a linear regression model.</a:t>
            </a:r>
          </a:p>
          <a:p>
            <a:pPr algn="l"/>
            <a:endParaRPr lang="en-US" b="0" i="0" dirty="0">
              <a:solidFill>
                <a:srgbClr val="292929"/>
              </a:solidFill>
              <a:effectLst/>
              <a:latin typeface="source-serif-pro"/>
            </a:endParaRPr>
          </a:p>
          <a:p>
            <a:endParaRPr lang="en-US" dirty="0"/>
          </a:p>
        </p:txBody>
      </p:sp>
      <p:sp>
        <p:nvSpPr>
          <p:cNvPr id="2" name="Footer Placeholder 1">
            <a:extLst>
              <a:ext uri="{FF2B5EF4-FFF2-40B4-BE49-F238E27FC236}">
                <a16:creationId xmlns:a16="http://schemas.microsoft.com/office/drawing/2014/main" id="{8AE86344-7A80-0A23-08C8-BDBCBB851174}"/>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F59E0EC0-A74E-5771-951F-C0F8AE86984A}"/>
              </a:ext>
            </a:extLst>
          </p:cNvPr>
          <p:cNvSpPr>
            <a:spLocks noGrp="1"/>
          </p:cNvSpPr>
          <p:nvPr>
            <p:ph type="sldNum" sz="quarter" idx="12"/>
          </p:nvPr>
        </p:nvSpPr>
        <p:spPr/>
        <p:txBody>
          <a:bodyPr/>
          <a:lstStyle/>
          <a:p>
            <a:fld id="{C88A48CB-76FE-46E3-AE20-8913734CC5B2}" type="slidenum">
              <a:rPr lang="en-US" smtClean="0"/>
              <a:t>7</a:t>
            </a:fld>
            <a:endParaRPr lang="en-US"/>
          </a:p>
        </p:txBody>
      </p:sp>
    </p:spTree>
    <p:extLst>
      <p:ext uri="{BB962C8B-B14F-4D97-AF65-F5344CB8AC3E}">
        <p14:creationId xmlns:p14="http://schemas.microsoft.com/office/powerpoint/2010/main" val="68181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pic>
        <p:nvPicPr>
          <p:cNvPr id="4098" name="Picture 2">
            <a:extLst>
              <a:ext uri="{FF2B5EF4-FFF2-40B4-BE49-F238E27FC236}">
                <a16:creationId xmlns:a16="http://schemas.microsoft.com/office/drawing/2014/main" id="{9CD214D8-B976-9A12-3BB5-A490F2B58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302" y="607308"/>
            <a:ext cx="6667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D7C1B3-3D88-333E-BA83-C6017BE5CAC3}"/>
              </a:ext>
            </a:extLst>
          </p:cNvPr>
          <p:cNvSpPr txBox="1"/>
          <p:nvPr/>
        </p:nvSpPr>
        <p:spPr>
          <a:xfrm>
            <a:off x="460375" y="2143683"/>
            <a:ext cx="11016007" cy="1446550"/>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We have the output of our Perceptron, a single-layer Neural Network that takes some inputs and returns 1 output. Now the training of the model would continue by comparing the output with the target, calculating the error and optimizing the weights, reiterating the whole process again and again.</a:t>
            </a:r>
            <a:endParaRPr lang="en-US" sz="2200"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1BC99E63-0725-674C-B669-7B61128E9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609" y="4058700"/>
            <a:ext cx="7076661" cy="238185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562AA6A-9279-4926-A6D5-D701BE433985}"/>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86290A38-12AE-66C3-89C4-5424F033B83E}"/>
              </a:ext>
            </a:extLst>
          </p:cNvPr>
          <p:cNvSpPr>
            <a:spLocks noGrp="1"/>
          </p:cNvSpPr>
          <p:nvPr>
            <p:ph type="sldNum" sz="quarter" idx="12"/>
          </p:nvPr>
        </p:nvSpPr>
        <p:spPr/>
        <p:txBody>
          <a:bodyPr/>
          <a:lstStyle/>
          <a:p>
            <a:fld id="{C88A48CB-76FE-46E3-AE20-8913734CC5B2}" type="slidenum">
              <a:rPr lang="en-US" smtClean="0"/>
              <a:t>8</a:t>
            </a:fld>
            <a:endParaRPr lang="en-US"/>
          </a:p>
        </p:txBody>
      </p:sp>
    </p:spTree>
    <p:extLst>
      <p:ext uri="{BB962C8B-B14F-4D97-AF65-F5344CB8AC3E}">
        <p14:creationId xmlns:p14="http://schemas.microsoft.com/office/powerpoint/2010/main" val="13319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What is Data? - Twinkl Teaching Wik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A87280F-D90A-484D-998C-ACFE88A217E6}"/>
              </a:ext>
            </a:extLst>
          </p:cNvPr>
          <p:cNvPicPr>
            <a:picLocks noChangeAspect="1"/>
          </p:cNvPicPr>
          <p:nvPr/>
        </p:nvPicPr>
        <p:blipFill>
          <a:blip r:embed="rId2"/>
          <a:stretch>
            <a:fillRect/>
          </a:stretch>
        </p:blipFill>
        <p:spPr>
          <a:xfrm>
            <a:off x="11428139" y="7937"/>
            <a:ext cx="763861" cy="763861"/>
          </a:xfrm>
          <a:prstGeom prst="rect">
            <a:avLst/>
          </a:prstGeom>
        </p:spPr>
      </p:pic>
      <p:sp>
        <p:nvSpPr>
          <p:cNvPr id="4" name="TextBox 3">
            <a:extLst>
              <a:ext uri="{FF2B5EF4-FFF2-40B4-BE49-F238E27FC236}">
                <a16:creationId xmlns:a16="http://schemas.microsoft.com/office/drawing/2014/main" id="{B578D9C5-4E98-E3D8-7595-F539A3B8A3D8}"/>
              </a:ext>
            </a:extLst>
          </p:cNvPr>
          <p:cNvSpPr txBox="1"/>
          <p:nvPr/>
        </p:nvSpPr>
        <p:spPr>
          <a:xfrm>
            <a:off x="566724" y="160338"/>
            <a:ext cx="6096000" cy="400110"/>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And here’s the common representation of a neuron:</a:t>
            </a:r>
            <a:endParaRPr lang="en-US"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F6FFE890-529E-F319-E4D9-FDC9AC69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012" y="735758"/>
            <a:ext cx="6667500" cy="1562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269CFA-A87E-6703-13D1-7CB80060A024}"/>
              </a:ext>
            </a:extLst>
          </p:cNvPr>
          <p:cNvSpPr txBox="1"/>
          <p:nvPr/>
        </p:nvSpPr>
        <p:spPr>
          <a:xfrm>
            <a:off x="307975" y="2221006"/>
            <a:ext cx="11261173" cy="3477875"/>
          </a:xfrm>
          <a:prstGeom prst="rect">
            <a:avLst/>
          </a:prstGeom>
          <a:noFill/>
        </p:spPr>
        <p:txBody>
          <a:bodyPr wrap="square">
            <a:spAutoFit/>
          </a:bodyPr>
          <a:lstStyle/>
          <a:p>
            <a:pPr algn="l"/>
            <a:r>
              <a:rPr lang="en-US" sz="2200" b="1" i="0" dirty="0">
                <a:effectLst/>
                <a:latin typeface="Times New Roman" panose="02020603050405020304" pitchFamily="18" charset="0"/>
                <a:cs typeface="Times New Roman" panose="02020603050405020304" pitchFamily="18" charset="0"/>
              </a:rPr>
              <a:t>Deep Neural Networks</a:t>
            </a:r>
          </a:p>
          <a:p>
            <a:pPr algn="just"/>
            <a:r>
              <a:rPr lang="en-US" sz="2200" b="0" i="0" dirty="0">
                <a:effectLst/>
                <a:latin typeface="Times New Roman" panose="02020603050405020304" pitchFamily="18" charset="0"/>
                <a:cs typeface="Times New Roman" panose="02020603050405020304" pitchFamily="18" charset="0"/>
              </a:rPr>
              <a:t>One could say that all the Deep Learning models are Neural Networks but not all the Neural Networks are Deep Learning models. Generally speaking, “Deep” Learning applies when the algorithm has at least 2 hidden layers (so 4 layers in total including input and output).</a:t>
            </a:r>
          </a:p>
          <a:p>
            <a:pPr algn="just"/>
            <a:endParaRPr lang="en-US" sz="2200" b="0" i="0" dirty="0">
              <a:effectLst/>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Imagine replicating the neuron process 3 times simultaneously: since each node (weighted sum &amp; activation function) returns a value, we would have the </a:t>
            </a:r>
            <a:r>
              <a:rPr lang="en-US" sz="2200" b="1" dirty="0">
                <a:latin typeface="Times New Roman" panose="02020603050405020304" pitchFamily="18" charset="0"/>
                <a:cs typeface="Times New Roman" panose="02020603050405020304" pitchFamily="18" charset="0"/>
              </a:rPr>
              <a:t>first hidden layer</a:t>
            </a:r>
            <a:r>
              <a:rPr lang="en-US" sz="2200" dirty="0">
                <a:latin typeface="Times New Roman" panose="02020603050405020304" pitchFamily="18" charset="0"/>
                <a:cs typeface="Times New Roman" panose="02020603050405020304" pitchFamily="18" charset="0"/>
              </a:rPr>
              <a:t> with 3 outputs.</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b="1"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DB39B0DB-0641-43BC-B9B0-B8D68D419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012" y="4661993"/>
            <a:ext cx="6854492" cy="169435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1451D3D-5952-C99A-7FC3-5FC4C78D1860}"/>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40629C0F-4E98-F5D0-8EC2-218419780A47}"/>
              </a:ext>
            </a:extLst>
          </p:cNvPr>
          <p:cNvSpPr>
            <a:spLocks noGrp="1"/>
          </p:cNvSpPr>
          <p:nvPr>
            <p:ph type="sldNum" sz="quarter" idx="12"/>
          </p:nvPr>
        </p:nvSpPr>
        <p:spPr/>
        <p:txBody>
          <a:bodyPr/>
          <a:lstStyle/>
          <a:p>
            <a:fld id="{C88A48CB-76FE-46E3-AE20-8913734CC5B2}" type="slidenum">
              <a:rPr lang="en-US" smtClean="0"/>
              <a:t>9</a:t>
            </a:fld>
            <a:endParaRPr lang="en-US"/>
          </a:p>
        </p:txBody>
      </p:sp>
    </p:spTree>
    <p:extLst>
      <p:ext uri="{BB962C8B-B14F-4D97-AF65-F5344CB8AC3E}">
        <p14:creationId xmlns:p14="http://schemas.microsoft.com/office/powerpoint/2010/main" val="179701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587</TotalTime>
  <Words>3254</Words>
  <Application>Microsoft Office PowerPoint</Application>
  <PresentationFormat>Widescreen</PresentationFormat>
  <Paragraphs>223</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sohne</vt:lpstr>
      <vt:lpstr>source-serif-pro</vt:lpstr>
      <vt:lpstr>Times New Roman</vt:lpstr>
      <vt:lpstr>Wingdings</vt:lpstr>
      <vt:lpstr>Wingdings 3</vt:lpstr>
      <vt:lpstr>Office Theme</vt:lpstr>
      <vt:lpstr>PowerPoint Presentation</vt:lpstr>
      <vt:lpstr>What is Neural Network?</vt:lpstr>
      <vt:lpstr>Multi-Layered Perceptron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Neural Networks </vt:lpstr>
      <vt:lpstr>Types of Neural Networks </vt:lpstr>
      <vt:lpstr>Types of Neural Networks </vt:lpstr>
      <vt:lpstr>Types of Neural Networks </vt:lpstr>
      <vt:lpstr>PowerPoint Presentation</vt:lpstr>
      <vt:lpstr>Natural Language Processing</vt:lpstr>
      <vt:lpstr>What is NLP?</vt:lpstr>
      <vt:lpstr>Areas of NLP</vt:lpstr>
      <vt:lpstr>Why NLP is considered hard? </vt:lpstr>
      <vt:lpstr>Why NLP is considered hard? </vt:lpstr>
      <vt:lpstr>NLP task</vt:lpstr>
      <vt:lpstr>NLP task</vt:lpstr>
      <vt:lpstr>How does natural language processing work?</vt:lpstr>
      <vt:lpstr>NLP preprocessing techniques</vt:lpstr>
      <vt:lpstr>Stopwords</vt:lpstr>
      <vt:lpstr>Stemming in NLP</vt:lpstr>
      <vt:lpstr>Lemmatization in NLP - process of reducing a word to its base or dictionary form, known as the lemma.</vt:lpstr>
      <vt:lpstr>Techniques and methods of natural language processing</vt:lpstr>
      <vt:lpstr>Techniques and methods of natural language processing</vt:lpstr>
      <vt:lpstr>Techniques and methods of natural language processing</vt:lpstr>
      <vt:lpstr>Techniques and methods of natural language processing</vt:lpstr>
      <vt:lpstr>Techniques and methods of natural language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 Nishar Banu S</dc:creator>
  <cp:lastModifiedBy>Ezekiel mose</cp:lastModifiedBy>
  <cp:revision>13</cp:revision>
  <dcterms:created xsi:type="dcterms:W3CDTF">2023-08-08T07:34:36Z</dcterms:created>
  <dcterms:modified xsi:type="dcterms:W3CDTF">2024-09-29T10:20:35Z</dcterms:modified>
</cp:coreProperties>
</file>