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61" r:id="rId2"/>
    <p:sldId id="362" r:id="rId3"/>
    <p:sldId id="363" r:id="rId4"/>
    <p:sldId id="405" r:id="rId5"/>
    <p:sldId id="400" r:id="rId6"/>
    <p:sldId id="406" r:id="rId7"/>
    <p:sldId id="277" r:id="rId8"/>
    <p:sldId id="285" r:id="rId9"/>
    <p:sldId id="278" r:id="rId10"/>
    <p:sldId id="279" r:id="rId11"/>
    <p:sldId id="280" r:id="rId12"/>
    <p:sldId id="281" r:id="rId13"/>
    <p:sldId id="284" r:id="rId14"/>
    <p:sldId id="386" r:id="rId15"/>
    <p:sldId id="407" r:id="rId16"/>
    <p:sldId id="408" r:id="rId17"/>
    <p:sldId id="409" r:id="rId18"/>
    <p:sldId id="399" r:id="rId19"/>
    <p:sldId id="258" r:id="rId20"/>
    <p:sldId id="259" r:id="rId21"/>
    <p:sldId id="402" r:id="rId22"/>
    <p:sldId id="260" r:id="rId23"/>
    <p:sldId id="410" r:id="rId24"/>
    <p:sldId id="411" r:id="rId25"/>
    <p:sldId id="412" r:id="rId26"/>
    <p:sldId id="413" r:id="rId27"/>
    <p:sldId id="432" r:id="rId28"/>
    <p:sldId id="425" r:id="rId29"/>
    <p:sldId id="416" r:id="rId30"/>
    <p:sldId id="417" r:id="rId31"/>
    <p:sldId id="418" r:id="rId32"/>
    <p:sldId id="434" r:id="rId33"/>
    <p:sldId id="308" r:id="rId34"/>
    <p:sldId id="261" r:id="rId35"/>
    <p:sldId id="262" r:id="rId36"/>
    <p:sldId id="270" r:id="rId37"/>
    <p:sldId id="271" r:id="rId38"/>
    <p:sldId id="272" r:id="rId39"/>
    <p:sldId id="360" r:id="rId40"/>
    <p:sldId id="422" r:id="rId41"/>
    <p:sldId id="403" r:id="rId42"/>
    <p:sldId id="404" r:id="rId43"/>
    <p:sldId id="273" r:id="rId44"/>
    <p:sldId id="352" r:id="rId45"/>
    <p:sldId id="420" r:id="rId46"/>
    <p:sldId id="42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70D78-1032-6842-A2C2-2BE52DCB069B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49F4-0018-AB4A-9E57-3C4C9B42A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E8A507-921F-364B-ACBF-D4AEBEF8A13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ea typeface="맑은 고딕" charset="0"/>
                <a:cs typeface="맑은 고딕" charset="0"/>
              </a:rPr>
              <a:t>Consequtive basepairs</a:t>
            </a: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6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E8A507-921F-364B-ACBF-D4AEBEF8A13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ea typeface="맑은 고딕" charset="0"/>
                <a:cs typeface="맑은 고딕" charset="0"/>
              </a:rPr>
              <a:t>Consequtive basepairs</a:t>
            </a: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0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C2CBD-BC94-234C-A40C-9358324AFE99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19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5CEA8-F437-8C4F-B77B-0AB5360B3C3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20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5CEA8-F437-8C4F-B77B-0AB5360B3C3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21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FDEC9-C083-0E44-8855-FD23CAE470C4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22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7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4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5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5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0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7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How is the running sum calculated.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have 2 variables N and G.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 represents the # of genes in our ranked list, let’s say 20000 genes and G is the number of genes in the gene-set.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the gene I is in the gene-set,…..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the gene I is not in the gene-set…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running sum of X is calculated until we reach the last gene in the ranked list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Thus, if a gene is in the gene-set , the running sum increases a lot and if not the running sum decreases just a little bit (this is because in the 20000 gene list, we have much more genes that are not in the gene-set (containing)  50 genes than otherwise)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plot this running sum and the enrichment score corresponds to the maximum deviation from zero. We can have a positive enrichment score if the genes in the gene-set are at the top of the list (thus up-regulated in the treated sample versus the control) and a negative enrichment score if the genes are more at the bottom of the list, corresponding to down-regulated genes.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DFD8A7-1E5F-8E46-8A5D-521DCB5058E0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9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5A85C-44CA-2E4D-8F93-FE4A2045E4B9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34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Whenever you do multiple tests, need to correct the p-values</a:t>
            </a:r>
          </a:p>
          <a:p>
            <a:pPr eaLnBrk="1" hangingPunct="1"/>
            <a:r>
              <a:rPr lang="en-US" i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Remind audience of p-value definition</a:t>
            </a:r>
          </a:p>
          <a:p>
            <a:pPr eaLnBrk="1" hangingPunct="1"/>
            <a:r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Motivating example: Do 20 tests at a p-value of 0.05, expect one false positive</a:t>
            </a:r>
          </a:p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99C81-FA4E-CA4D-BEC2-8171F45F3C3A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35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Use different annotations.  “evaluate different annotations”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9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3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8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8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1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9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C242E-0572-8D40-84FC-5FE2E5BC2A3B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8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49F4-0018-AB4A-9E57-3C4C9B42AB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9" charset="0"/>
                <a:ea typeface="Calibri" pitchFamily="39" charset="0"/>
                <a:cs typeface="Calibri" pitchFamily="39" charset="0"/>
              </a:rPr>
              <a:t>Module 2 </a:t>
            </a:r>
            <a:endParaRPr lang="en-US" sz="2000" b="1" dirty="0">
              <a:solidFill>
                <a:schemeClr val="bg1"/>
              </a:solidFill>
              <a:latin typeface="Calibri" pitchFamily="39" charset="0"/>
              <a:ea typeface="Calibri" pitchFamily="39" charset="0"/>
              <a:cs typeface="Calibri" pitchFamily="39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00" dirty="0">
                <a:latin typeface="Arial" pitchFamily="34" charset="0"/>
                <a:ea typeface="+mn-ea"/>
                <a:cs typeface="Arial" pitchFamily="34" charset="0"/>
              </a:rPr>
              <a:t>bio</a:t>
            </a:r>
            <a:r>
              <a:rPr lang="en-US" sz="2400" spc="-100" dirty="0">
                <a:latin typeface="Arial" pitchFamily="34" charset="0"/>
                <a:ea typeface="+mn-ea"/>
                <a:cs typeface="Arial" pitchFamily="34" charset="0"/>
              </a:rPr>
              <a:t>informatics.ca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n w="1270">
                  <a:noFill/>
                </a:ln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Module 2</a:t>
            </a:r>
            <a:endParaRPr lang="en-US" sz="2000" b="1" dirty="0">
              <a:ln w="1270">
                <a:noFill/>
              </a:ln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-100" dirty="0">
                <a:latin typeface="Arial" pitchFamily="34" charset="0"/>
                <a:ea typeface="+mn-ea"/>
                <a:cs typeface="Arial" pitchFamily="34" charset="0"/>
              </a:rPr>
              <a:t>bio</a:t>
            </a:r>
            <a:r>
              <a:rPr lang="en-US" spc="-100" dirty="0">
                <a:latin typeface="Arial" pitchFamily="34" charset="0"/>
                <a:ea typeface="+mn-ea"/>
                <a:cs typeface="Arial" pitchFamily="34" charset="0"/>
              </a:rPr>
              <a:t>informatics</a:t>
            </a:r>
            <a:r>
              <a:rPr lang="en-US" sz="1400" spc="-100" dirty="0">
                <a:latin typeface="Arial" pitchFamily="34" charset="0"/>
                <a:ea typeface="+mn-ea"/>
                <a:cs typeface="Arial" pitchFamily="34" charset="0"/>
              </a:rPr>
              <a:t>.ca</a:t>
            </a:r>
            <a:endParaRPr lang="en-US" spc="-1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9" charset="0"/>
                <a:ea typeface="Calibri" pitchFamily="39" charset="0"/>
                <a:cs typeface="Calibri" pitchFamily="39" charset="0"/>
              </a:rPr>
              <a:t>Module 2 </a:t>
            </a:r>
            <a:endParaRPr lang="en-US" sz="2000" b="1" dirty="0">
              <a:solidFill>
                <a:schemeClr val="bg1"/>
              </a:solidFill>
              <a:latin typeface="Calibri" pitchFamily="39" charset="0"/>
              <a:ea typeface="Calibri" pitchFamily="39" charset="0"/>
              <a:cs typeface="Calibri" pitchFamily="3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00" dirty="0">
                <a:latin typeface="Arial" pitchFamily="34" charset="0"/>
                <a:ea typeface="+mn-ea"/>
                <a:cs typeface="Arial" pitchFamily="34" charset="0"/>
              </a:rPr>
              <a:t>bio</a:t>
            </a:r>
            <a:r>
              <a:rPr lang="en-US" sz="2400" spc="-100" dirty="0">
                <a:latin typeface="Arial" pitchFamily="34" charset="0"/>
                <a:ea typeface="+mn-ea"/>
                <a:cs typeface="Arial" pitchFamily="34" charset="0"/>
              </a:rPr>
              <a:t>informatics.ca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9" charset="0"/>
                <a:ea typeface="Calibri" pitchFamily="39" charset="0"/>
                <a:cs typeface="Calibri" pitchFamily="39" charset="0"/>
              </a:rPr>
              <a:t>Module 2 </a:t>
            </a:r>
            <a:endParaRPr lang="en-US" sz="2000" b="1" dirty="0">
              <a:solidFill>
                <a:schemeClr val="bg1"/>
              </a:solidFill>
              <a:latin typeface="Calibri" pitchFamily="39" charset="0"/>
              <a:ea typeface="Calibri" pitchFamily="39" charset="0"/>
              <a:cs typeface="Calibri" pitchFamily="3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00" dirty="0">
                <a:latin typeface="Arial" pitchFamily="34" charset="0"/>
                <a:ea typeface="+mn-ea"/>
                <a:cs typeface="Arial" pitchFamily="34" charset="0"/>
              </a:rPr>
              <a:t>bio</a:t>
            </a:r>
            <a:r>
              <a:rPr lang="en-US" sz="2400" spc="-100" dirty="0">
                <a:latin typeface="Arial" pitchFamily="34" charset="0"/>
                <a:ea typeface="+mn-ea"/>
                <a:cs typeface="Arial" pitchFamily="34" charset="0"/>
              </a:rPr>
              <a:t>informatics.ca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9" charset="0"/>
                <a:ea typeface="Calibri" pitchFamily="39" charset="0"/>
                <a:cs typeface="Calibri" pitchFamily="39" charset="0"/>
              </a:rPr>
              <a:t>Module 2 </a:t>
            </a:r>
            <a:endParaRPr lang="en-US" sz="2000" b="1" dirty="0">
              <a:solidFill>
                <a:schemeClr val="bg1"/>
              </a:solidFill>
              <a:latin typeface="Calibri" pitchFamily="39" charset="0"/>
              <a:ea typeface="Calibri" pitchFamily="39" charset="0"/>
              <a:cs typeface="Calibri" pitchFamily="39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00" dirty="0">
                <a:latin typeface="Arial" pitchFamily="34" charset="0"/>
                <a:ea typeface="+mn-ea"/>
                <a:cs typeface="Arial" pitchFamily="34" charset="0"/>
              </a:rPr>
              <a:t>bio</a:t>
            </a:r>
            <a:r>
              <a:rPr lang="en-US" sz="2400" spc="-100" dirty="0">
                <a:latin typeface="Arial" pitchFamily="34" charset="0"/>
                <a:ea typeface="+mn-ea"/>
                <a:cs typeface="Arial" pitchFamily="34" charset="0"/>
              </a:rPr>
              <a:t>informatics.ca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E4332-7734-6C45-B3D3-603C7572D1A7}" type="datetimeFigureOut">
              <a:rPr lang="en-US" smtClean="0"/>
              <a:pPr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DD774D-632C-8E44-B81E-E9FB8CF66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56560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pitchFamily="39" charset="0"/>
                <a:ea typeface="ＭＳ Ｐゴシック" pitchFamily="39" charset="-128"/>
                <a:cs typeface="ＭＳ Ｐゴシック" pitchFamily="39" charset="-128"/>
              </a:rPr>
              <a:t>Canadian Bioinformatics Workshops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7461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pitchFamily="39" charset="0"/>
              <a:buNone/>
            </a:pPr>
            <a:r>
              <a:rPr lang="en-US" dirty="0" err="1">
                <a:latin typeface="Calibri" pitchFamily="39" charset="0"/>
                <a:ea typeface="ＭＳ Ｐゴシック" pitchFamily="39" charset="-128"/>
                <a:cs typeface="ＭＳ Ｐゴシック" pitchFamily="39" charset="-128"/>
              </a:rPr>
              <a:t>www.bioinformatics.ca</a:t>
            </a:r>
            <a:endParaRPr lang="en-US" dirty="0">
              <a:latin typeface="Calibri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Time-course </a:t>
            </a:r>
            <a:r>
              <a:rPr lang="en-US" b="1" dirty="0" smtClean="0"/>
              <a:t>design for gene lists</a:t>
            </a:r>
            <a:endParaRPr lang="en-US" b="1" dirty="0"/>
          </a:p>
        </p:txBody>
      </p:sp>
      <p:sp>
        <p:nvSpPr>
          <p:cNvPr id="120901" name="Rectangle 69"/>
          <p:cNvSpPr>
            <a:spLocks noChangeArrowheads="1"/>
          </p:cNvSpPr>
          <p:nvPr/>
        </p:nvSpPr>
        <p:spPr bwMode="auto">
          <a:xfrm>
            <a:off x="1908175" y="2420938"/>
            <a:ext cx="2305050" cy="2305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3133" name="Text Box 78"/>
          <p:cNvSpPr txBox="1">
            <a:spLocks noChangeArrowheads="1"/>
          </p:cNvSpPr>
          <p:nvPr/>
        </p:nvSpPr>
        <p:spPr bwMode="auto">
          <a:xfrm>
            <a:off x="1909763" y="1987550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Expression Matrix</a:t>
            </a:r>
          </a:p>
        </p:txBody>
      </p:sp>
      <p:sp>
        <p:nvSpPr>
          <p:cNvPr id="133134" name="Text Box 79"/>
          <p:cNvSpPr txBox="1">
            <a:spLocks noChangeArrowheads="1"/>
          </p:cNvSpPr>
          <p:nvPr/>
        </p:nvSpPr>
        <p:spPr bwMode="auto">
          <a:xfrm>
            <a:off x="1836738" y="4795838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t1</a:t>
            </a: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1908175" y="2420938"/>
            <a:ext cx="288925" cy="23034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2197100" y="2420938"/>
            <a:ext cx="288925" cy="2303462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2484438" y="2420938"/>
            <a:ext cx="288925" cy="23034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2773363" y="2420938"/>
            <a:ext cx="288925" cy="23034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3060700" y="2420938"/>
            <a:ext cx="288925" cy="2303462"/>
          </a:xfrm>
          <a:prstGeom prst="rect">
            <a:avLst/>
          </a:prstGeom>
          <a:solidFill>
            <a:srgbClr val="D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3349625" y="2420938"/>
            <a:ext cx="288925" cy="2303462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3636963" y="2420938"/>
            <a:ext cx="288925" cy="2303462"/>
          </a:xfrm>
          <a:prstGeom prst="rect">
            <a:avLst/>
          </a:prstGeom>
          <a:solidFill>
            <a:srgbClr val="4B4B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3925888" y="2420938"/>
            <a:ext cx="276225" cy="2303462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26" name="Line 71"/>
          <p:cNvSpPr>
            <a:spLocks noChangeShapeType="1"/>
          </p:cNvSpPr>
          <p:nvPr/>
        </p:nvSpPr>
        <p:spPr bwMode="auto">
          <a:xfrm>
            <a:off x="1908175" y="42211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46" name="Text Box 79"/>
          <p:cNvSpPr txBox="1">
            <a:spLocks noChangeArrowheads="1"/>
          </p:cNvSpPr>
          <p:nvPr/>
        </p:nvSpPr>
        <p:spPr bwMode="auto">
          <a:xfrm>
            <a:off x="2125663" y="4797425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t2</a:t>
            </a:r>
          </a:p>
        </p:txBody>
      </p:sp>
      <p:sp>
        <p:nvSpPr>
          <p:cNvPr id="133147" name="Text Box 79"/>
          <p:cNvSpPr txBox="1">
            <a:spLocks noChangeArrowheads="1"/>
          </p:cNvSpPr>
          <p:nvPr/>
        </p:nvSpPr>
        <p:spPr bwMode="auto">
          <a:xfrm>
            <a:off x="2413000" y="4797425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t3</a:t>
            </a:r>
          </a:p>
        </p:txBody>
      </p:sp>
      <p:sp>
        <p:nvSpPr>
          <p:cNvPr id="133148" name="Text Box 79"/>
          <p:cNvSpPr txBox="1">
            <a:spLocks noChangeArrowheads="1"/>
          </p:cNvSpPr>
          <p:nvPr/>
        </p:nvSpPr>
        <p:spPr bwMode="auto">
          <a:xfrm>
            <a:off x="2700338" y="4797425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…</a:t>
            </a:r>
          </a:p>
        </p:txBody>
      </p:sp>
      <p:sp>
        <p:nvSpPr>
          <p:cNvPr id="133149" name="Text Box 79"/>
          <p:cNvSpPr txBox="1">
            <a:spLocks noChangeArrowheads="1"/>
          </p:cNvSpPr>
          <p:nvPr/>
        </p:nvSpPr>
        <p:spPr bwMode="auto">
          <a:xfrm>
            <a:off x="3924300" y="4797425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tn</a:t>
            </a:r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5437188" y="1700213"/>
            <a:ext cx="1584325" cy="11525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5437188" y="3068638"/>
            <a:ext cx="1584325" cy="1152525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5437188" y="4437063"/>
            <a:ext cx="15843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 flipV="1">
            <a:off x="5726113" y="3430588"/>
            <a:ext cx="28733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6013450" y="3430588"/>
            <a:ext cx="360363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5" name="Line 35"/>
          <p:cNvSpPr>
            <a:spLocks noChangeShapeType="1"/>
          </p:cNvSpPr>
          <p:nvPr/>
        </p:nvSpPr>
        <p:spPr bwMode="auto">
          <a:xfrm flipV="1">
            <a:off x="6373813" y="3717925"/>
            <a:ext cx="3603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 flipH="1">
            <a:off x="5437188" y="3502025"/>
            <a:ext cx="288925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734175" y="37179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8" name="Line 38"/>
          <p:cNvSpPr>
            <a:spLocks noChangeShapeType="1"/>
          </p:cNvSpPr>
          <p:nvPr/>
        </p:nvSpPr>
        <p:spPr bwMode="auto">
          <a:xfrm flipV="1">
            <a:off x="5726113" y="4799013"/>
            <a:ext cx="287337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6013450" y="4581525"/>
            <a:ext cx="3603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>
            <a:off x="6373813" y="4581525"/>
            <a:ext cx="360362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 flipH="1">
            <a:off x="5437188" y="51577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6734175" y="50863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5726113" y="2420938"/>
            <a:ext cx="28733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 flipV="1">
            <a:off x="6013450" y="2565400"/>
            <a:ext cx="360363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V="1">
            <a:off x="6373813" y="1917700"/>
            <a:ext cx="287337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 flipH="1">
            <a:off x="5437188" y="24209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7" name="Line 47"/>
          <p:cNvSpPr>
            <a:spLocks noChangeShapeType="1"/>
          </p:cNvSpPr>
          <p:nvPr/>
        </p:nvSpPr>
        <p:spPr bwMode="auto">
          <a:xfrm>
            <a:off x="6661150" y="1917700"/>
            <a:ext cx="3603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9" name="Text Box 101"/>
          <p:cNvSpPr txBox="1">
            <a:spLocks noChangeArrowheads="1"/>
          </p:cNvSpPr>
          <p:nvPr/>
        </p:nvSpPr>
        <p:spPr bwMode="auto">
          <a:xfrm>
            <a:off x="5076825" y="1052513"/>
            <a:ext cx="2303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Gene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Clusters</a:t>
            </a:r>
            <a:endParaRPr lang="en-US" sz="1800" b="1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3170" name="Line 50"/>
          <p:cNvSpPr>
            <a:spLocks noChangeShapeType="1"/>
          </p:cNvSpPr>
          <p:nvPr/>
        </p:nvSpPr>
        <p:spPr bwMode="auto">
          <a:xfrm flipV="1">
            <a:off x="4284663" y="2205038"/>
            <a:ext cx="10795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71" name="Line 71"/>
          <p:cNvSpPr>
            <a:spLocks noChangeShapeType="1"/>
          </p:cNvSpPr>
          <p:nvPr/>
        </p:nvSpPr>
        <p:spPr bwMode="auto">
          <a:xfrm>
            <a:off x="1908175" y="31416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2" name="Line 52"/>
          <p:cNvSpPr>
            <a:spLocks noChangeShapeType="1"/>
          </p:cNvSpPr>
          <p:nvPr/>
        </p:nvSpPr>
        <p:spPr bwMode="auto">
          <a:xfrm flipV="1">
            <a:off x="4284663" y="3644900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73" name="Line 53"/>
          <p:cNvSpPr>
            <a:spLocks noChangeShapeType="1"/>
          </p:cNvSpPr>
          <p:nvPr/>
        </p:nvSpPr>
        <p:spPr bwMode="auto">
          <a:xfrm>
            <a:off x="4284663" y="4581525"/>
            <a:ext cx="10795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74" name="Text Box 102"/>
          <p:cNvSpPr txBox="1">
            <a:spLocks noChangeArrowheads="1"/>
          </p:cNvSpPr>
          <p:nvPr/>
        </p:nvSpPr>
        <p:spPr bwMode="auto">
          <a:xfrm>
            <a:off x="4138613" y="1125538"/>
            <a:ext cx="15128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E.g.: 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K-means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K-medoids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SOM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3480" y="2795944"/>
            <a:ext cx="12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Each cluster is a separate gene list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gene list enrichment </a:t>
            </a:r>
            <a:r>
              <a:rPr lang="en-US" b="1" dirty="0"/>
              <a:t>t</a:t>
            </a:r>
            <a:r>
              <a:rPr lang="en-US" b="1" dirty="0" smtClean="0"/>
              <a:t>est</a:t>
            </a:r>
            <a:endParaRPr lang="en-US" b="1" dirty="0"/>
          </a:p>
        </p:txBody>
      </p:sp>
      <p:sp>
        <p:nvSpPr>
          <p:cNvPr id="153603" name="AutoShape 5"/>
          <p:cNvSpPr>
            <a:spLocks noChangeArrowheads="1"/>
          </p:cNvSpPr>
          <p:nvPr/>
        </p:nvSpPr>
        <p:spPr bwMode="auto">
          <a:xfrm>
            <a:off x="6175375" y="4576763"/>
            <a:ext cx="914400" cy="78263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04" name="AutoShape 6"/>
          <p:cNvSpPr>
            <a:spLocks noChangeArrowheads="1"/>
          </p:cNvSpPr>
          <p:nvPr/>
        </p:nvSpPr>
        <p:spPr bwMode="auto">
          <a:xfrm>
            <a:off x="6896100" y="4873625"/>
            <a:ext cx="914400" cy="782638"/>
          </a:xfrm>
          <a:prstGeom prst="can">
            <a:avLst>
              <a:gd name="adj" fmla="val 25000"/>
            </a:avLst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05" name="Text Box 18"/>
          <p:cNvSpPr txBox="1">
            <a:spLocks noChangeArrowheads="1"/>
          </p:cNvSpPr>
          <p:nvPr/>
        </p:nvSpPr>
        <p:spPr bwMode="auto">
          <a:xfrm>
            <a:off x="6516688" y="3810000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Gene-set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Databases</a:t>
            </a:r>
          </a:p>
        </p:txBody>
      </p:sp>
      <p:sp>
        <p:nvSpPr>
          <p:cNvPr id="153606" name="Text Box 12"/>
          <p:cNvSpPr txBox="1">
            <a:spLocks noChangeArrowheads="1"/>
          </p:cNvSpPr>
          <p:nvPr/>
        </p:nvSpPr>
        <p:spPr bwMode="auto">
          <a:xfrm>
            <a:off x="609600" y="1700213"/>
            <a:ext cx="24479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Microarray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Experiment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(gene expression table)</a:t>
            </a:r>
          </a:p>
        </p:txBody>
      </p:sp>
      <p:sp>
        <p:nvSpPr>
          <p:cNvPr id="120902" name="Rectangle 70"/>
          <p:cNvSpPr>
            <a:spLocks noChangeArrowheads="1"/>
          </p:cNvSpPr>
          <p:nvPr/>
        </p:nvSpPr>
        <p:spPr bwMode="auto">
          <a:xfrm>
            <a:off x="1257300" y="2687638"/>
            <a:ext cx="1152525" cy="2305050"/>
          </a:xfrm>
          <a:prstGeom prst="rect">
            <a:avLst/>
          </a:prstGeom>
          <a:solidFill>
            <a:srgbClr val="FF643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53608" name="Line 71"/>
          <p:cNvSpPr>
            <a:spLocks noChangeShapeType="1"/>
          </p:cNvSpPr>
          <p:nvPr/>
        </p:nvSpPr>
        <p:spPr bwMode="auto">
          <a:xfrm>
            <a:off x="1257300" y="2903538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9" name="Line 75"/>
          <p:cNvSpPr>
            <a:spLocks noChangeShapeType="1"/>
          </p:cNvSpPr>
          <p:nvPr/>
        </p:nvSpPr>
        <p:spPr bwMode="auto">
          <a:xfrm>
            <a:off x="1617663" y="26876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Line 76"/>
          <p:cNvSpPr>
            <a:spLocks noChangeShapeType="1"/>
          </p:cNvSpPr>
          <p:nvPr/>
        </p:nvSpPr>
        <p:spPr bwMode="auto">
          <a:xfrm>
            <a:off x="1833563" y="26876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1" name="Line 77"/>
          <p:cNvSpPr>
            <a:spLocks noChangeShapeType="1"/>
          </p:cNvSpPr>
          <p:nvPr/>
        </p:nvSpPr>
        <p:spPr bwMode="auto">
          <a:xfrm>
            <a:off x="1258888" y="31210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851275" y="2708275"/>
            <a:ext cx="1223963" cy="2305050"/>
          </a:xfrm>
          <a:prstGeom prst="rect">
            <a:avLst/>
          </a:prstGeom>
          <a:solidFill>
            <a:srgbClr val="D5C38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851275" y="2708275"/>
            <a:ext cx="1223963" cy="8651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913" name="AutoShape 81"/>
          <p:cNvSpPr>
            <a:spLocks noChangeArrowheads="1"/>
          </p:cNvSpPr>
          <p:nvPr/>
        </p:nvSpPr>
        <p:spPr bwMode="auto">
          <a:xfrm>
            <a:off x="2914650" y="3644900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 flipV="1">
            <a:off x="4067175" y="2347913"/>
            <a:ext cx="714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22" name="Text Box 18"/>
          <p:cNvSpPr txBox="1">
            <a:spLocks noChangeArrowheads="1"/>
          </p:cNvSpPr>
          <p:nvPr/>
        </p:nvSpPr>
        <p:spPr bwMode="auto">
          <a:xfrm>
            <a:off x="3130550" y="1628775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e.g</a:t>
            </a: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UP-regulated)</a:t>
            </a:r>
            <a:endParaRPr lang="en-US" sz="1800" b="1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843213" y="5308600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(all genes on the array)</a:t>
            </a:r>
            <a:endParaRPr lang="en-US" sz="1800" b="1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3851276" y="5013324"/>
            <a:ext cx="2159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AutoShape 5"/>
          <p:cNvSpPr>
            <a:spLocks noChangeArrowheads="1"/>
          </p:cNvSpPr>
          <p:nvPr/>
        </p:nvSpPr>
        <p:spPr bwMode="auto">
          <a:xfrm>
            <a:off x="6175375" y="4576763"/>
            <a:ext cx="914400" cy="78263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2580" name="AutoShape 6"/>
          <p:cNvSpPr>
            <a:spLocks noChangeArrowheads="1"/>
          </p:cNvSpPr>
          <p:nvPr/>
        </p:nvSpPr>
        <p:spPr bwMode="auto">
          <a:xfrm>
            <a:off x="6896100" y="4873625"/>
            <a:ext cx="914400" cy="782638"/>
          </a:xfrm>
          <a:prstGeom prst="can">
            <a:avLst>
              <a:gd name="adj" fmla="val 25000"/>
            </a:avLst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2581" name="Text Box 18"/>
          <p:cNvSpPr txBox="1">
            <a:spLocks noChangeArrowheads="1"/>
          </p:cNvSpPr>
          <p:nvPr/>
        </p:nvSpPr>
        <p:spPr bwMode="auto">
          <a:xfrm>
            <a:off x="6516688" y="3963790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Gene-set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Databases</a:t>
            </a:r>
          </a:p>
        </p:txBody>
      </p:sp>
      <p:sp>
        <p:nvSpPr>
          <p:cNvPr id="152582" name="Text Box 12"/>
          <p:cNvSpPr txBox="1">
            <a:spLocks noChangeArrowheads="1"/>
          </p:cNvSpPr>
          <p:nvPr/>
        </p:nvSpPr>
        <p:spPr bwMode="auto">
          <a:xfrm>
            <a:off x="609600" y="1700213"/>
            <a:ext cx="24479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solidFill>
                  <a:schemeClr val="folHlink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Microarray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folHlink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Experiment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folHlink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(gene expression table)</a:t>
            </a:r>
          </a:p>
        </p:txBody>
      </p:sp>
      <p:sp>
        <p:nvSpPr>
          <p:cNvPr id="120902" name="Rectangle 70"/>
          <p:cNvSpPr>
            <a:spLocks noChangeArrowheads="1"/>
          </p:cNvSpPr>
          <p:nvPr/>
        </p:nvSpPr>
        <p:spPr bwMode="auto">
          <a:xfrm>
            <a:off x="1257300" y="2687638"/>
            <a:ext cx="1152525" cy="2305050"/>
          </a:xfrm>
          <a:prstGeom prst="rect">
            <a:avLst/>
          </a:prstGeom>
          <a:solidFill>
            <a:srgbClr val="FF643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52584" name="Line 71"/>
          <p:cNvSpPr>
            <a:spLocks noChangeShapeType="1"/>
          </p:cNvSpPr>
          <p:nvPr/>
        </p:nvSpPr>
        <p:spPr bwMode="auto">
          <a:xfrm>
            <a:off x="1257300" y="2903538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5" name="Line 75"/>
          <p:cNvSpPr>
            <a:spLocks noChangeShapeType="1"/>
          </p:cNvSpPr>
          <p:nvPr/>
        </p:nvSpPr>
        <p:spPr bwMode="auto">
          <a:xfrm>
            <a:off x="1617663" y="26876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6" name="Line 76"/>
          <p:cNvSpPr>
            <a:spLocks noChangeShapeType="1"/>
          </p:cNvSpPr>
          <p:nvPr/>
        </p:nvSpPr>
        <p:spPr bwMode="auto">
          <a:xfrm>
            <a:off x="1833563" y="26876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7" name="Line 77"/>
          <p:cNvSpPr>
            <a:spLocks noChangeShapeType="1"/>
          </p:cNvSpPr>
          <p:nvPr/>
        </p:nvSpPr>
        <p:spPr bwMode="auto">
          <a:xfrm>
            <a:off x="1258888" y="31210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3851275" y="2708275"/>
            <a:ext cx="1223963" cy="2305050"/>
          </a:xfrm>
          <a:prstGeom prst="rect">
            <a:avLst/>
          </a:prstGeom>
          <a:solidFill>
            <a:srgbClr val="D5C38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3851275" y="2708275"/>
            <a:ext cx="1223963" cy="8651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913" name="AutoShape 81"/>
          <p:cNvSpPr>
            <a:spLocks noChangeArrowheads="1"/>
          </p:cNvSpPr>
          <p:nvPr/>
        </p:nvSpPr>
        <p:spPr bwMode="auto">
          <a:xfrm>
            <a:off x="2914650" y="3644900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AutoShape 81"/>
          <p:cNvSpPr>
            <a:spLocks noChangeArrowheads="1"/>
          </p:cNvSpPr>
          <p:nvPr/>
        </p:nvSpPr>
        <p:spPr bwMode="auto">
          <a:xfrm rot="35475483">
            <a:off x="5661819" y="4013994"/>
            <a:ext cx="503237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52598" name="Text Box 18"/>
          <p:cNvSpPr txBox="1">
            <a:spLocks noChangeArrowheads="1"/>
          </p:cNvSpPr>
          <p:nvPr/>
        </p:nvSpPr>
        <p:spPr bwMode="auto">
          <a:xfrm>
            <a:off x="3130550" y="1628775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e.g</a:t>
            </a: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UP-regulated)</a:t>
            </a:r>
            <a:endParaRPr lang="en-US" sz="1800" b="1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2600" name="Text Box 18"/>
          <p:cNvSpPr txBox="1">
            <a:spLocks noChangeArrowheads="1"/>
          </p:cNvSpPr>
          <p:nvPr/>
        </p:nvSpPr>
        <p:spPr bwMode="auto">
          <a:xfrm>
            <a:off x="2843213" y="5308600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(all genes on the array)</a:t>
            </a:r>
            <a:endParaRPr lang="en-US" sz="1800" b="1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4067175" y="2781300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 flipV="1">
            <a:off x="5508625" y="2997200"/>
            <a:ext cx="12223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603" name="Text Box 18"/>
          <p:cNvSpPr txBox="1">
            <a:spLocks noChangeArrowheads="1"/>
          </p:cNvSpPr>
          <p:nvPr/>
        </p:nvSpPr>
        <p:spPr bwMode="auto">
          <a:xfrm>
            <a:off x="6260350" y="2597943"/>
            <a:ext cx="2303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Gene-set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V="1">
            <a:off x="4067175" y="2347913"/>
            <a:ext cx="714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3851276" y="5013324"/>
            <a:ext cx="2159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gene list enrichment </a:t>
            </a:r>
            <a:r>
              <a:rPr lang="en-US" b="1" dirty="0"/>
              <a:t>t</a:t>
            </a:r>
            <a:r>
              <a:rPr lang="en-US" b="1" dirty="0" smtClean="0"/>
              <a:t>est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Enrichment Test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722313" y="2563813"/>
            <a:ext cx="1223962" cy="2305050"/>
          </a:xfrm>
          <a:prstGeom prst="rect">
            <a:avLst/>
          </a:prstGeom>
          <a:solidFill>
            <a:srgbClr val="D5C38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722313" y="2563813"/>
            <a:ext cx="1223962" cy="8651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900113" y="2636838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2308854" y="2646918"/>
            <a:ext cx="199172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P-value assesses the probability that the overlap is at least as large as observed by </a:t>
            </a:r>
            <a:r>
              <a:rPr lang="en-US" b="1" dirty="0">
                <a:solidFill>
                  <a:schemeClr val="accent1"/>
                </a:solidFill>
              </a:rPr>
              <a:t>random sampling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the array </a:t>
            </a:r>
            <a:r>
              <a:rPr lang="en-US" dirty="0" smtClean="0">
                <a:solidFill>
                  <a:schemeClr val="accent1"/>
                </a:solidFill>
              </a:rPr>
              <a:t>genes.</a:t>
            </a:r>
          </a:p>
        </p:txBody>
      </p:sp>
      <p:sp>
        <p:nvSpPr>
          <p:cNvPr id="120902" name="Rectangle 70"/>
          <p:cNvSpPr>
            <a:spLocks noChangeArrowheads="1"/>
          </p:cNvSpPr>
          <p:nvPr/>
        </p:nvSpPr>
        <p:spPr bwMode="auto">
          <a:xfrm>
            <a:off x="4464050" y="2708275"/>
            <a:ext cx="1152525" cy="2305050"/>
          </a:xfrm>
          <a:prstGeom prst="rect">
            <a:avLst/>
          </a:prstGeom>
          <a:solidFill>
            <a:srgbClr val="FF643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56686" name="Line 71"/>
          <p:cNvSpPr>
            <a:spLocks noChangeShapeType="1"/>
          </p:cNvSpPr>
          <p:nvPr/>
        </p:nvSpPr>
        <p:spPr bwMode="auto">
          <a:xfrm>
            <a:off x="4464050" y="292417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7" name="Line 75"/>
          <p:cNvSpPr>
            <a:spLocks noChangeShapeType="1"/>
          </p:cNvSpPr>
          <p:nvPr/>
        </p:nvSpPr>
        <p:spPr bwMode="auto">
          <a:xfrm>
            <a:off x="4824413" y="27082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8" name="Line 76"/>
          <p:cNvSpPr>
            <a:spLocks noChangeShapeType="1"/>
          </p:cNvSpPr>
          <p:nvPr/>
        </p:nvSpPr>
        <p:spPr bwMode="auto">
          <a:xfrm>
            <a:off x="5040313" y="27082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9" name="Line 77"/>
          <p:cNvSpPr>
            <a:spLocks noChangeShapeType="1"/>
          </p:cNvSpPr>
          <p:nvPr/>
        </p:nvSpPr>
        <p:spPr bwMode="auto">
          <a:xfrm>
            <a:off x="4465638" y="31416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6690" name="Picture 18" descr="L1_Dice"/>
          <p:cNvPicPr>
            <a:picLocks noChangeAspect="1" noChangeArrowheads="1"/>
          </p:cNvPicPr>
          <p:nvPr/>
        </p:nvPicPr>
        <p:blipFill>
          <a:blip r:embed="rId3"/>
          <a:srcRect r="755"/>
          <a:stretch>
            <a:fillRect/>
          </a:stretch>
        </p:blipFill>
        <p:spPr bwMode="auto">
          <a:xfrm>
            <a:off x="5815013" y="3429000"/>
            <a:ext cx="1133475" cy="855663"/>
          </a:xfrm>
          <a:prstGeom prst="rect">
            <a:avLst/>
          </a:prstGeom>
          <a:noFill/>
        </p:spPr>
      </p:pic>
      <p:sp>
        <p:nvSpPr>
          <p:cNvPr id="156691" name="Rectangle 19" descr="80%"/>
          <p:cNvSpPr>
            <a:spLocks noChangeArrowheads="1"/>
          </p:cNvSpPr>
          <p:nvPr/>
        </p:nvSpPr>
        <p:spPr bwMode="auto">
          <a:xfrm>
            <a:off x="7200900" y="1557338"/>
            <a:ext cx="1223963" cy="863600"/>
          </a:xfrm>
          <a:prstGeom prst="rect">
            <a:avLst/>
          </a:prstGeom>
          <a:pattFill prst="pct80">
            <a:fgClr>
              <a:srgbClr val="FFFF66"/>
            </a:fgClr>
            <a:bgClr>
              <a:srgbClr val="000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2" name="Oval 20"/>
          <p:cNvSpPr>
            <a:spLocks noChangeArrowheads="1"/>
          </p:cNvSpPr>
          <p:nvPr/>
        </p:nvSpPr>
        <p:spPr bwMode="auto">
          <a:xfrm>
            <a:off x="7235825" y="2132013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3" name="Rectangle 21" descr="80%"/>
          <p:cNvSpPr>
            <a:spLocks noChangeArrowheads="1"/>
          </p:cNvSpPr>
          <p:nvPr/>
        </p:nvSpPr>
        <p:spPr bwMode="auto">
          <a:xfrm>
            <a:off x="7164388" y="3716338"/>
            <a:ext cx="1223962" cy="863600"/>
          </a:xfrm>
          <a:prstGeom prst="rect">
            <a:avLst/>
          </a:prstGeom>
          <a:pattFill prst="pct80">
            <a:fgClr>
              <a:srgbClr val="FFFF66"/>
            </a:fgClr>
            <a:bgClr>
              <a:srgbClr val="000000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4" name="Oval 22"/>
          <p:cNvSpPr>
            <a:spLocks noChangeArrowheads="1"/>
          </p:cNvSpPr>
          <p:nvPr/>
        </p:nvSpPr>
        <p:spPr bwMode="auto">
          <a:xfrm>
            <a:off x="7235825" y="4437063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 flipV="1">
            <a:off x="6877050" y="2492375"/>
            <a:ext cx="2873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6804025" y="422116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>
            <a:off x="6804025" y="4365625"/>
            <a:ext cx="360363" cy="1943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>
            <a:off x="5759450" y="37893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699" name="Text Box 18"/>
          <p:cNvSpPr txBox="1">
            <a:spLocks noChangeArrowheads="1"/>
          </p:cNvSpPr>
          <p:nvPr/>
        </p:nvSpPr>
        <p:spPr bwMode="auto">
          <a:xfrm>
            <a:off x="6661150" y="836613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Random </a:t>
            </a:r>
            <a:r>
              <a:rPr lang="en-US" sz="18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samples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of array genes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1670348"/>
            <a:ext cx="5938837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/>
              <a:t>The output of an enrichment test is a </a:t>
            </a:r>
            <a:r>
              <a:rPr lang="en-US" sz="2400" b="1" i="1" dirty="0" smtClean="0"/>
              <a:t>P-value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Recipe for </a:t>
            </a:r>
            <a:r>
              <a:rPr lang="en-US" altLang="ko-KR" b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g</a:t>
            </a:r>
            <a:r>
              <a:rPr lang="en-US" altLang="ko-KR" b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ene list enrichment test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1: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Define your gene list and your background list,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2: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Select your gene sets to test for enrichment,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3: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Run enrichment tests and correct for multiple testing, if necessary,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4: 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Interpret your enrichments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5: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Publish!  ;)</a:t>
            </a:r>
          </a:p>
          <a:p>
            <a:pPr lvl="1">
              <a:buNone/>
            </a:pPr>
            <a:endParaRPr lang="en-US" dirty="0" smtClean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test enrichment in ranked lists?</a:t>
            </a:r>
            <a:endParaRPr lang="en-US" b="1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Possible problems with gene list test</a:t>
            </a:r>
          </a:p>
          <a:p>
            <a:pPr lvl="1">
              <a:buFont typeface="Times New Roman" pitchFamily="-108" charset="0"/>
              <a:buChar char="–"/>
            </a:pPr>
            <a:r>
              <a:rPr lang="en-US" dirty="0"/>
              <a:t>No “natural” value for the threshold</a:t>
            </a:r>
          </a:p>
          <a:p>
            <a:pPr lvl="1">
              <a:buFont typeface="Times New Roman" pitchFamily="-108" charset="0"/>
              <a:buChar char="–"/>
            </a:pPr>
            <a:r>
              <a:rPr lang="en-US" dirty="0"/>
              <a:t>Different results at different threshold settings</a:t>
            </a:r>
            <a:endParaRPr lang="en-US" dirty="0" smtClean="0"/>
          </a:p>
          <a:p>
            <a:pPr lvl="1">
              <a:buFont typeface="Times New Roman" pitchFamily="-108" charset="0"/>
              <a:buChar char="–"/>
            </a:pPr>
            <a:r>
              <a:rPr lang="en-US" dirty="0" smtClean="0"/>
              <a:t>Possible loss </a:t>
            </a:r>
            <a:r>
              <a:rPr lang="en-US" dirty="0"/>
              <a:t>of</a:t>
            </a:r>
            <a:r>
              <a:rPr lang="en-US" dirty="0" smtClean="0"/>
              <a:t> statistical power </a:t>
            </a:r>
            <a:r>
              <a:rPr lang="en-US" dirty="0"/>
              <a:t>due to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pPr lvl="2">
              <a:buFont typeface="Times New Roman" pitchFamily="-108" charset="0"/>
              <a:buChar char="•"/>
            </a:pPr>
            <a:r>
              <a:rPr lang="en-US" dirty="0" smtClean="0"/>
              <a:t>No resolution between significant signals with different strengths</a:t>
            </a:r>
          </a:p>
          <a:p>
            <a:pPr lvl="2">
              <a:buFont typeface="Times New Roman" pitchFamily="-108" charset="0"/>
              <a:buChar char="•"/>
            </a:pPr>
            <a:r>
              <a:rPr lang="en-US" dirty="0" smtClean="0"/>
              <a:t>Weak signals neglected</a:t>
            </a:r>
          </a:p>
        </p:txBody>
      </p:sp>
    </p:spTree>
    <p:extLst>
      <p:ext uri="{BB962C8B-B14F-4D97-AF65-F5344CB8AC3E}">
        <p14:creationId xmlns:p14="http://schemas.microsoft.com/office/powerpoint/2010/main" val="133645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ranked list </a:t>
            </a:r>
            <a:r>
              <a:rPr lang="en-US" b="1" dirty="0"/>
              <a:t>e</a:t>
            </a:r>
            <a:r>
              <a:rPr lang="en-US" b="1" dirty="0" smtClean="0"/>
              <a:t>nrichment </a:t>
            </a:r>
            <a:r>
              <a:rPr lang="en-US" b="1" dirty="0"/>
              <a:t>t</a:t>
            </a:r>
            <a:r>
              <a:rPr lang="en-US" b="1" dirty="0" smtClean="0"/>
              <a:t>est</a:t>
            </a:r>
            <a:endParaRPr lang="en-US" b="1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940426" y="1700213"/>
            <a:ext cx="1944688" cy="23050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917" name="Text Box 4"/>
          <p:cNvSpPr txBox="1">
            <a:spLocks noChangeArrowheads="1"/>
          </p:cNvSpPr>
          <p:nvPr/>
        </p:nvSpPr>
        <p:spPr bwMode="auto">
          <a:xfrm>
            <a:off x="5927725" y="1700213"/>
            <a:ext cx="2735263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  <a:tabLst>
                <a:tab pos="1169988" algn="l"/>
                <a:tab pos="1976438" algn="l"/>
              </a:tabLst>
            </a:pPr>
            <a:r>
              <a:rPr lang="en-US" sz="15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Gene-set	p-value	</a:t>
            </a:r>
          </a:p>
          <a:p>
            <a:pPr algn="l">
              <a:spcBef>
                <a:spcPct val="70000"/>
              </a:spcBef>
              <a:buClrTx/>
              <a:buSzTx/>
              <a:buFontTx/>
              <a:buNone/>
              <a:tabLst>
                <a:tab pos="1169988" algn="l"/>
                <a:tab pos="1976438" algn="l"/>
              </a:tabLst>
            </a:pPr>
            <a:r>
              <a:rPr lang="en-US" sz="15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Spindle	0.0001	</a:t>
            </a:r>
          </a:p>
          <a:p>
            <a:pPr algn="l">
              <a:buClrTx/>
              <a:buSzTx/>
              <a:buFontTx/>
              <a:buNone/>
              <a:tabLst>
                <a:tab pos="1169988" algn="l"/>
                <a:tab pos="1976438" algn="l"/>
              </a:tabLst>
            </a:pPr>
            <a:r>
              <a:rPr lang="en-US" sz="1500" b="1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Apoptosis	0.025	</a:t>
            </a:r>
          </a:p>
        </p:txBody>
      </p:sp>
      <p:sp>
        <p:nvSpPr>
          <p:cNvPr id="166918" name="AutoShape 5"/>
          <p:cNvSpPr>
            <a:spLocks noChangeArrowheads="1"/>
          </p:cNvSpPr>
          <p:nvPr/>
        </p:nvSpPr>
        <p:spPr bwMode="auto">
          <a:xfrm>
            <a:off x="2338388" y="4438650"/>
            <a:ext cx="914400" cy="7826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6919" name="AutoShape 6"/>
          <p:cNvSpPr>
            <a:spLocks noChangeArrowheads="1"/>
          </p:cNvSpPr>
          <p:nvPr/>
        </p:nvSpPr>
        <p:spPr bwMode="auto">
          <a:xfrm>
            <a:off x="3059113" y="4735513"/>
            <a:ext cx="914400" cy="782637"/>
          </a:xfrm>
          <a:prstGeom prst="can">
            <a:avLst>
              <a:gd name="adj" fmla="val 25000"/>
            </a:avLst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 rot="-5400000">
            <a:off x="3428207" y="3799681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24942" name="AutoShape 14"/>
          <p:cNvSpPr>
            <a:spLocks noChangeArrowheads="1"/>
          </p:cNvSpPr>
          <p:nvPr/>
        </p:nvSpPr>
        <p:spPr bwMode="auto">
          <a:xfrm>
            <a:off x="1978025" y="2638425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922" name="Line 17"/>
          <p:cNvSpPr>
            <a:spLocks noChangeShapeType="1"/>
          </p:cNvSpPr>
          <p:nvPr/>
        </p:nvSpPr>
        <p:spPr bwMode="auto">
          <a:xfrm>
            <a:off x="7019925" y="1700213"/>
            <a:ext cx="0" cy="230505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3" name="Text Box 18"/>
          <p:cNvSpPr txBox="1">
            <a:spLocks noChangeArrowheads="1"/>
          </p:cNvSpPr>
          <p:nvPr/>
        </p:nvSpPr>
        <p:spPr bwMode="auto">
          <a:xfrm>
            <a:off x="1331913" y="5222875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Gene-set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Databases</a:t>
            </a: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2914650" y="2206625"/>
            <a:ext cx="1728788" cy="129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GSEA or Min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 smtClean="0">
                <a:solidFill>
                  <a:schemeClr val="bg1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Hypergeometric</a:t>
            </a:r>
            <a:endParaRPr lang="en-US" dirty="0" smtClean="0">
              <a:solidFill>
                <a:schemeClr val="bg1"/>
              </a:solidFill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test</a:t>
            </a:r>
            <a:endParaRPr lang="en-US" sz="1800" dirty="0">
              <a:solidFill>
                <a:schemeClr val="bg1"/>
              </a:solidFill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5076825" y="2638425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926" name="Text Box 22"/>
          <p:cNvSpPr txBox="1">
            <a:spLocks noChangeArrowheads="1"/>
          </p:cNvSpPr>
          <p:nvPr/>
        </p:nvSpPr>
        <p:spPr bwMode="auto">
          <a:xfrm>
            <a:off x="5795963" y="1270000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Enrichment Table</a:t>
            </a:r>
          </a:p>
        </p:txBody>
      </p:sp>
      <p:sp>
        <p:nvSpPr>
          <p:cNvPr id="166928" name="Text Box 12"/>
          <p:cNvSpPr txBox="1">
            <a:spLocks noChangeArrowheads="1"/>
          </p:cNvSpPr>
          <p:nvPr/>
        </p:nvSpPr>
        <p:spPr bwMode="auto">
          <a:xfrm>
            <a:off x="250825" y="113188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Ranked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 List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66725" y="1773238"/>
            <a:ext cx="1008063" cy="2305050"/>
          </a:xfrm>
          <a:prstGeom prst="rect">
            <a:avLst/>
          </a:prstGeom>
          <a:gradFill rotWithShape="1">
            <a:gsLst>
              <a:gs pos="0">
                <a:srgbClr val="FF5050"/>
              </a:gs>
              <a:gs pos="100000">
                <a:srgbClr val="3399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936" name="Line 7"/>
          <p:cNvSpPr>
            <a:spLocks noChangeShapeType="1"/>
          </p:cNvSpPr>
          <p:nvPr/>
        </p:nvSpPr>
        <p:spPr bwMode="auto">
          <a:xfrm>
            <a:off x="1042988" y="17732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7" name="Line 17"/>
          <p:cNvSpPr>
            <a:spLocks noChangeShapeType="1"/>
          </p:cNvSpPr>
          <p:nvPr/>
        </p:nvSpPr>
        <p:spPr bwMode="auto">
          <a:xfrm>
            <a:off x="7885113" y="1700213"/>
            <a:ext cx="0" cy="230505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8" name="Line 17"/>
          <p:cNvSpPr>
            <a:spLocks noChangeShapeType="1"/>
          </p:cNvSpPr>
          <p:nvPr/>
        </p:nvSpPr>
        <p:spPr bwMode="auto">
          <a:xfrm>
            <a:off x="5940425" y="2060575"/>
            <a:ext cx="1944689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Recipe for </a:t>
            </a:r>
            <a:r>
              <a:rPr lang="en-US" altLang="ko-KR" b="1" dirty="0" smtClean="0">
                <a:solidFill>
                  <a:srgbClr val="3366FF"/>
                </a:solidFill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ranked</a:t>
            </a:r>
            <a:r>
              <a:rPr lang="en-US" altLang="ko-KR" b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list enrichment test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-109" charset="0"/>
                <a:ea typeface="ＭＳ Ｐゴシック" pitchFamily="-109" charset="-128"/>
              </a:rPr>
              <a:t>Step 1:</a:t>
            </a:r>
            <a:r>
              <a:rPr lang="en-US" dirty="0" smtClean="0">
                <a:solidFill>
                  <a:srgbClr val="FF0000"/>
                </a:solidFill>
                <a:latin typeface="Calibri" pitchFamily="-109" charset="0"/>
                <a:ea typeface="ＭＳ Ｐゴシック" pitchFamily="-109" charset="-128"/>
              </a:rPr>
              <a:t> Rank your </a:t>
            </a:r>
            <a:r>
              <a:rPr lang="en-US" dirty="0" smtClean="0">
                <a:solidFill>
                  <a:srgbClr val="3366FF"/>
                </a:solidFill>
                <a:latin typeface="Calibri" pitchFamily="-109" charset="0"/>
                <a:ea typeface="ＭＳ Ｐゴシック" pitchFamily="-109" charset="-128"/>
              </a:rPr>
              <a:t>genes,</a:t>
            </a:r>
            <a:endParaRPr lang="en-US" dirty="0" smtClean="0">
              <a:solidFill>
                <a:srgbClr val="FF0000"/>
              </a:solidFill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2: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Select your gene sets to test for enrichment,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3: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Run enrichment tests and correct for multiple testing, if necessary,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4: 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Interpret your enrichments</a:t>
            </a:r>
          </a:p>
          <a:p>
            <a:r>
              <a:rPr lang="en-US" b="1" dirty="0" smtClean="0">
                <a:latin typeface="Calibri" pitchFamily="-109" charset="0"/>
                <a:ea typeface="ＭＳ Ｐゴシック" pitchFamily="-109" charset="-128"/>
              </a:rPr>
              <a:t>Step 5: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</a:rPr>
              <a:t> Publish!  ;)</a:t>
            </a:r>
          </a:p>
          <a:p>
            <a:pPr lvl="1">
              <a:buNone/>
            </a:pPr>
            <a:endParaRPr lang="en-US" dirty="0" smtClean="0">
              <a:latin typeface="Calibri" pitchFamily="-109" charset="0"/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39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 of theory component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Hypergeometric</a:t>
            </a:r>
            <a:r>
              <a:rPr lang="en-US" dirty="0" smtClean="0"/>
              <a:t> test for calculating enrichment P-values for gene lists</a:t>
            </a:r>
          </a:p>
          <a:p>
            <a:r>
              <a:rPr lang="en-US" dirty="0" smtClean="0"/>
              <a:t>GSEA and minimum </a:t>
            </a:r>
            <a:r>
              <a:rPr lang="en-US" dirty="0" err="1" smtClean="0"/>
              <a:t>hypergeometric</a:t>
            </a:r>
            <a:r>
              <a:rPr lang="en-US" dirty="0" smtClean="0"/>
              <a:t> (</a:t>
            </a:r>
            <a:r>
              <a:rPr lang="en-US" dirty="0" err="1" smtClean="0"/>
              <a:t>mHG</a:t>
            </a:r>
            <a:r>
              <a:rPr lang="en-US" dirty="0" smtClean="0"/>
              <a:t>) test for computing enrichment P-values for ranked lists</a:t>
            </a:r>
          </a:p>
          <a:p>
            <a:r>
              <a:rPr lang="en-US" dirty="0" smtClean="0"/>
              <a:t>Multiple test corrections:</a:t>
            </a:r>
          </a:p>
          <a:p>
            <a:pPr lvl="1"/>
            <a:r>
              <a:rPr lang="en-US" dirty="0" err="1" smtClean="0"/>
              <a:t>Bonferroni</a:t>
            </a:r>
            <a:endParaRPr lang="en-US" dirty="0" smtClean="0"/>
          </a:p>
          <a:p>
            <a:pPr lvl="1"/>
            <a:r>
              <a:rPr lang="en-US" dirty="0" err="1" smtClean="0"/>
              <a:t>Benjamini</a:t>
            </a:r>
            <a:r>
              <a:rPr lang="en-US" dirty="0" smtClean="0"/>
              <a:t>-Hochberg FDR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pitchFamily="-108" charset="-128"/>
                <a:cs typeface="ＭＳ Ｐゴシック" pitchFamily="-108" charset="-128"/>
              </a:rPr>
              <a:t>The </a:t>
            </a:r>
            <a:r>
              <a:rPr lang="en-US" b="1" dirty="0" err="1" smtClean="0">
                <a:ea typeface="ＭＳ Ｐゴシック" pitchFamily="-108" charset="-128"/>
                <a:cs typeface="ＭＳ Ｐゴシック" pitchFamily="-108" charset="-128"/>
              </a:rPr>
              <a:t>hypergeometric</a:t>
            </a:r>
            <a:r>
              <a:rPr lang="en-US" b="1" dirty="0" smtClean="0">
                <a:ea typeface="ＭＳ Ｐゴシック" pitchFamily="-108" charset="-128"/>
                <a:cs typeface="ＭＳ Ｐゴシック" pitchFamily="-108" charset="-128"/>
              </a:rPr>
              <a:t> test</a:t>
            </a:r>
            <a:r>
              <a:rPr lang="en-US" b="1" dirty="0"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b="1" dirty="0"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2400" b="1" dirty="0">
                <a:ea typeface="ＭＳ Ｐゴシック" pitchFamily="-108" charset="-128"/>
                <a:cs typeface="ＭＳ Ｐゴシック" pitchFamily="-108" charset="-128"/>
              </a:rPr>
              <a:t>a.k.a., </a:t>
            </a:r>
            <a:r>
              <a:rPr lang="en-US" sz="2400" b="1" dirty="0" smtClean="0">
                <a:ea typeface="ＭＳ Ｐゴシック" pitchFamily="-108" charset="-128"/>
                <a:cs typeface="ＭＳ Ｐゴシック" pitchFamily="-108" charset="-128"/>
              </a:rPr>
              <a:t>Fisher’s exact test</a:t>
            </a:r>
            <a:endParaRPr lang="en-US" sz="2400" b="1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Oval 21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Oval 22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Oval 24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Oval 2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Oval 26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4191000" y="4495800"/>
            <a:ext cx="3419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4500 red genes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33822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7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3200399" y="1981200"/>
            <a:ext cx="5820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Null hypothesis: </a:t>
            </a:r>
            <a:r>
              <a:rPr lang="en-US" dirty="0"/>
              <a:t>List is a random sample from population</a:t>
            </a:r>
            <a:endParaRPr lang="en-US" dirty="0" smtClean="0"/>
          </a:p>
          <a:p>
            <a:r>
              <a:rPr lang="en-US" b="1" dirty="0" smtClean="0"/>
              <a:t>Alternative hypothesis:</a:t>
            </a:r>
            <a:r>
              <a:rPr lang="en-US" b="1" i="1" dirty="0" smtClean="0"/>
              <a:t> </a:t>
            </a:r>
            <a:r>
              <a:rPr lang="en-US" dirty="0"/>
              <a:t>More black genes than expected</a:t>
            </a:r>
          </a:p>
        </p:txBody>
      </p:sp>
      <p:sp>
        <p:nvSpPr>
          <p:cNvPr id="33829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66727229 h 21600"/>
              <a:gd name="T4" fmla="*/ 4028511 w 21600"/>
              <a:gd name="T5" fmla="*/ 118548150 h 21600"/>
              <a:gd name="T6" fmla="*/ 26881667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7E16FB8B-A2B0-6548-B09E-DAF6BC098299}" type="slidenum">
              <a:rPr lang="en-US" sz="1200"/>
              <a:pPr algn="r" eaLnBrk="0" hangingPunct="0"/>
              <a:t>2</a:t>
            </a:fld>
            <a:endParaRPr lang="en-US" sz="1200"/>
          </a:p>
        </p:txBody>
      </p:sp>
      <p:sp>
        <p:nvSpPr>
          <p:cNvPr id="10243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200"/>
              <a:t>Module #: Title of Module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pic>
        <p:nvPicPr>
          <p:cNvPr id="10245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6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Oval 11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Oval 16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Oval 17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Oval 20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Oval 21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Oval 24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4191000" y="4495800"/>
            <a:ext cx="3419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4500 red genes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35870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2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3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4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5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35876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66727229 h 21600"/>
              <a:gd name="T4" fmla="*/ 4028511 w 21600"/>
              <a:gd name="T5" fmla="*/ 118548150 h 21600"/>
              <a:gd name="T6" fmla="*/ 26881667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77" name="Picture 38" descr="his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828800"/>
            <a:ext cx="4295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086601" y="2447925"/>
            <a:ext cx="1260475" cy="609600"/>
            <a:chOff x="4822" y="1536"/>
            <a:chExt cx="794" cy="384"/>
          </a:xfrm>
        </p:grpSpPr>
        <p:sp>
          <p:nvSpPr>
            <p:cNvPr id="35887" name="Text Box 42"/>
            <p:cNvSpPr txBox="1">
              <a:spLocks noChangeArrowheads="1"/>
            </p:cNvSpPr>
            <p:nvPr/>
          </p:nvSpPr>
          <p:spPr bwMode="auto">
            <a:xfrm>
              <a:off x="4822" y="1536"/>
              <a:ext cx="7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P-value</a:t>
              </a:r>
            </a:p>
          </p:txBody>
        </p:sp>
        <p:sp>
          <p:nvSpPr>
            <p:cNvPr id="35888" name="AutoShape 43"/>
            <p:cNvSpPr>
              <a:spLocks/>
            </p:cNvSpPr>
            <p:nvPr/>
          </p:nvSpPr>
          <p:spPr bwMode="auto">
            <a:xfrm rot="16200000">
              <a:off x="5078" y="1539"/>
              <a:ext cx="151" cy="611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191000" y="1524000"/>
            <a:ext cx="3352800" cy="533400"/>
            <a:chOff x="2640" y="960"/>
            <a:chExt cx="2112" cy="336"/>
          </a:xfrm>
        </p:grpSpPr>
        <p:sp>
          <p:nvSpPr>
            <p:cNvPr id="35885" name="AutoShape 44"/>
            <p:cNvSpPr>
              <a:spLocks/>
            </p:cNvSpPr>
            <p:nvPr/>
          </p:nvSpPr>
          <p:spPr bwMode="auto">
            <a:xfrm rot="-5400000">
              <a:off x="3648" y="192"/>
              <a:ext cx="96" cy="2112"/>
            </a:xfrm>
            <a:prstGeom prst="rightBrace">
              <a:avLst>
                <a:gd name="adj1" fmla="val 18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6" name="Text Box 45"/>
            <p:cNvSpPr txBox="1">
              <a:spLocks noChangeArrowheads="1"/>
            </p:cNvSpPr>
            <p:nvPr/>
          </p:nvSpPr>
          <p:spPr bwMode="auto">
            <a:xfrm>
              <a:off x="3033" y="960"/>
              <a:ext cx="1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Null distribution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232525" y="2971800"/>
            <a:ext cx="2813050" cy="1143000"/>
            <a:chOff x="3926" y="1872"/>
            <a:chExt cx="1772" cy="720"/>
          </a:xfrm>
        </p:grpSpPr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3926" y="1872"/>
              <a:ext cx="1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Answer = 4.6 x 10</a:t>
              </a:r>
              <a:r>
                <a:rPr lang="en-US" baseline="30000"/>
                <a:t>-4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080" y="2160"/>
              <a:ext cx="720" cy="432"/>
              <a:chOff x="4080" y="2160"/>
              <a:chExt cx="720" cy="432"/>
            </a:xfrm>
          </p:grpSpPr>
          <p:sp>
            <p:nvSpPr>
              <p:cNvPr id="35883" name="Oval 39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72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84" name="Line 46"/>
              <p:cNvSpPr>
                <a:spLocks noChangeShapeType="1"/>
              </p:cNvSpPr>
              <p:nvPr/>
            </p:nvSpPr>
            <p:spPr bwMode="auto">
              <a:xfrm flipV="1">
                <a:off x="4560" y="216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ea typeface="ＭＳ Ｐゴシック" pitchFamily="-108" charset="-128"/>
                <a:cs typeface="ＭＳ Ｐゴシック" pitchFamily="-108" charset="-128"/>
              </a:rPr>
              <a:t>The </a:t>
            </a:r>
            <a:r>
              <a:rPr lang="en-US" b="1" dirty="0" err="1" smtClean="0">
                <a:ea typeface="ＭＳ Ｐゴシック" pitchFamily="-108" charset="-128"/>
                <a:cs typeface="ＭＳ Ｐゴシック" pitchFamily="-108" charset="-128"/>
              </a:rPr>
              <a:t>hypergeometric</a:t>
            </a:r>
            <a:r>
              <a:rPr lang="en-US" b="1" dirty="0" smtClean="0">
                <a:ea typeface="ＭＳ Ｐゴシック" pitchFamily="-108" charset="-128"/>
                <a:cs typeface="ＭＳ Ｐゴシック" pitchFamily="-108" charset="-128"/>
              </a:rPr>
              <a:t> test</a:t>
            </a:r>
            <a:r>
              <a:rPr lang="en-US" b="1" dirty="0"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b="1" dirty="0"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2400" b="1" dirty="0">
                <a:ea typeface="ＭＳ Ｐゴシック" pitchFamily="-108" charset="-128"/>
                <a:cs typeface="ＭＳ Ｐゴシック" pitchFamily="-108" charset="-128"/>
              </a:rPr>
              <a:t>a.k.a., </a:t>
            </a:r>
            <a:r>
              <a:rPr lang="en-US" sz="2400" b="1" dirty="0" smtClean="0">
                <a:ea typeface="ＭＳ Ｐゴシック" pitchFamily="-108" charset="-128"/>
                <a:cs typeface="ＭＳ Ｐゴシック" pitchFamily="-108" charset="-128"/>
              </a:rPr>
              <a:t>Fisher’s exact test</a:t>
            </a:r>
            <a:endParaRPr lang="en-US" sz="2400" b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Oval 11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Oval 16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Oval 17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Oval 20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Oval 21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Oval 24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4191000" y="4495800"/>
            <a:ext cx="3419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4500 red genes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35870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2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3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4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5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35876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66727229 h 21600"/>
              <a:gd name="T4" fmla="*/ 4028511 w 21600"/>
              <a:gd name="T5" fmla="*/ 118548150 h 21600"/>
              <a:gd name="T6" fmla="*/ 26881667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  <a:t>2x2 contingency table for Fisher’s Exact Test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8" charset="-128"/>
                <a:cs typeface="ＭＳ Ｐゴシック" pitchFamily="-108" charset="-128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801460" y="1571289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gene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gene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gene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in gene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pitchFamily="-108" charset="-128"/>
                <a:cs typeface="ＭＳ Ｐゴシック" pitchFamily="-108" charset="-128"/>
              </a:rPr>
              <a:t>Important details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To test for </a:t>
            </a:r>
            <a:r>
              <a:rPr lang="en-US" sz="2400" i="1" dirty="0">
                <a:ea typeface="ＭＳ Ｐゴシック" pitchFamily="-108" charset="-128"/>
                <a:cs typeface="ＭＳ Ｐゴシック" pitchFamily="-108" charset="-128"/>
              </a:rPr>
              <a:t>under-enrichment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 of “black”, test for </a:t>
            </a:r>
            <a:r>
              <a:rPr lang="en-US" sz="2400" i="1" dirty="0">
                <a:ea typeface="ＭＳ Ｐゴシック" pitchFamily="-108" charset="-128"/>
                <a:cs typeface="ＭＳ Ｐゴシック" pitchFamily="-108" charset="-128"/>
              </a:rPr>
              <a:t>over-enrichment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 of “</a:t>
            </a:r>
            <a:r>
              <a:rPr lang="en-US" sz="2400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red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”</a:t>
            </a: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Need 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to choose “background population” appropriately, e.g., if only portion of the total gene complement is queried (or available for annotation), only use that population as background.</a:t>
            </a:r>
          </a:p>
          <a:p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To test for enrichment of more than one independent types of annotation (</a:t>
            </a:r>
            <a:r>
              <a:rPr lang="en-US" sz="2400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red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400" dirty="0" err="1">
                <a:ea typeface="ＭＳ Ｐゴシック" pitchFamily="-108" charset="-128"/>
                <a:cs typeface="ＭＳ Ｐゴシック" pitchFamily="-108" charset="-128"/>
              </a:rPr>
              <a:t>vs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 black and circle </a:t>
            </a:r>
            <a:r>
              <a:rPr lang="en-US" sz="2400" dirty="0" err="1">
                <a:ea typeface="ＭＳ Ｐゴシック" pitchFamily="-108" charset="-128"/>
                <a:cs typeface="ＭＳ Ｐゴシック" pitchFamily="-108" charset="-128"/>
              </a:rPr>
              <a:t>vs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 square), apply Fisher’s exact test separately for each type.  </a:t>
            </a:r>
            <a:r>
              <a:rPr lang="en-US" sz="2400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***More on this later***</a:t>
            </a:r>
          </a:p>
          <a:p>
            <a:endParaRPr lang="en-US" sz="2400" dirty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FontTx/>
              <a:buNone/>
            </a:pPr>
            <a:endParaRPr lang="en-US" sz="2400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1588" y="5589588"/>
            <a:ext cx="9129712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enrichment tests</a:t>
            </a:r>
            <a:endParaRPr lang="en-US" b="1" dirty="0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6227763" y="3860800"/>
            <a:ext cx="1008062" cy="2305050"/>
          </a:xfrm>
          <a:prstGeom prst="rect">
            <a:avLst/>
          </a:prstGeom>
          <a:gradFill rotWithShape="1">
            <a:gsLst>
              <a:gs pos="0">
                <a:srgbClr val="FF5050"/>
              </a:gs>
              <a:gs pos="100000">
                <a:srgbClr val="3399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46438" name="Line 7"/>
          <p:cNvSpPr>
            <a:spLocks noChangeShapeType="1"/>
          </p:cNvSpPr>
          <p:nvPr/>
        </p:nvSpPr>
        <p:spPr bwMode="auto">
          <a:xfrm>
            <a:off x="6804025" y="38608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39" name="Line 11"/>
          <p:cNvSpPr>
            <a:spLocks noChangeShapeType="1"/>
          </p:cNvSpPr>
          <p:nvPr/>
        </p:nvSpPr>
        <p:spPr bwMode="auto">
          <a:xfrm>
            <a:off x="7451725" y="3933825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0" name="Text Box 13"/>
          <p:cNvSpPr txBox="1">
            <a:spLocks noChangeArrowheads="1"/>
          </p:cNvSpPr>
          <p:nvPr/>
        </p:nvSpPr>
        <p:spPr bwMode="auto">
          <a:xfrm>
            <a:off x="7523163" y="386080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</a:t>
            </a:r>
          </a:p>
        </p:txBody>
      </p:sp>
      <p:sp>
        <p:nvSpPr>
          <p:cNvPr id="146441" name="Text Box 14"/>
          <p:cNvSpPr txBox="1">
            <a:spLocks noChangeArrowheads="1"/>
          </p:cNvSpPr>
          <p:nvPr/>
        </p:nvSpPr>
        <p:spPr bwMode="auto">
          <a:xfrm>
            <a:off x="7451725" y="5876925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DOWN</a:t>
            </a: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828675" y="2997200"/>
            <a:ext cx="1728788" cy="129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ENRICHMENT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421062" y="1701800"/>
            <a:ext cx="1912937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 i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Gene list</a:t>
            </a:r>
          </a:p>
          <a:p>
            <a:pPr>
              <a:buClrTx/>
              <a:buSzTx/>
              <a:buFontTx/>
              <a:buNone/>
            </a:pPr>
            <a:r>
              <a:rPr lang="en-US" sz="1500" b="1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Fisher’s Exact Test</a:t>
            </a:r>
            <a:r>
              <a:rPr lang="en-US" sz="1500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en-US" sz="1500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Binomial and Chi-squared.   </a:t>
            </a:r>
            <a:endParaRPr lang="en-US" sz="1800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3421063" y="3662393"/>
            <a:ext cx="2293622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i="1" dirty="0" smtClean="0">
                <a:latin typeface="+mn-lt"/>
                <a:ea typeface="+mn-ea"/>
                <a:cs typeface="+mn-cs"/>
              </a:rPr>
              <a:t>Ranked list (semi-quantitative)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Minimum </a:t>
            </a:r>
            <a:r>
              <a:rPr lang="en-US" dirty="0" err="1" smtClean="0"/>
              <a:t>hypergeometric</a:t>
            </a:r>
            <a:r>
              <a:rPr lang="en-US" dirty="0" smtClean="0"/>
              <a:t> test,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GSEA,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 smtClean="0"/>
              <a:t>Wilcoxon</a:t>
            </a:r>
            <a:r>
              <a:rPr lang="en-US" dirty="0" smtClean="0"/>
              <a:t> </a:t>
            </a:r>
            <a:r>
              <a:rPr lang="en-US" dirty="0" err="1" smtClean="0"/>
              <a:t>ranksum</a:t>
            </a:r>
            <a:r>
              <a:rPr lang="en-US" dirty="0" smtClean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Mann-Whitney U,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 err="1" smtClean="0">
                <a:latin typeface="+mn-lt"/>
                <a:ea typeface="+mn-ea"/>
                <a:cs typeface="+mn-cs"/>
              </a:rPr>
              <a:t>Kolmogorov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-Smirnov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6445" name="Rectangle 19"/>
          <p:cNvSpPr>
            <a:spLocks noChangeArrowheads="1"/>
          </p:cNvSpPr>
          <p:nvPr/>
        </p:nvSpPr>
        <p:spPr bwMode="auto">
          <a:xfrm>
            <a:off x="2484438" y="3429000"/>
            <a:ext cx="14446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46446" name="Rectangle 20"/>
          <p:cNvSpPr>
            <a:spLocks noChangeArrowheads="1"/>
          </p:cNvSpPr>
          <p:nvPr/>
        </p:nvSpPr>
        <p:spPr bwMode="auto">
          <a:xfrm>
            <a:off x="2484438" y="3644900"/>
            <a:ext cx="14446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146447" name="AutoShape 21"/>
          <p:cNvCxnSpPr>
            <a:cxnSpLocks noChangeShapeType="1"/>
            <a:stCxn id="146445" idx="3"/>
            <a:endCxn id="125969" idx="1"/>
          </p:cNvCxnSpPr>
          <p:nvPr/>
        </p:nvCxnSpPr>
        <p:spPr bwMode="auto">
          <a:xfrm flipV="1">
            <a:off x="2628900" y="2232715"/>
            <a:ext cx="792162" cy="13050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6448" name="AutoShape 22"/>
          <p:cNvCxnSpPr>
            <a:cxnSpLocks noChangeShapeType="1"/>
            <a:stCxn id="146446" idx="3"/>
            <a:endCxn id="125970" idx="1"/>
          </p:cNvCxnSpPr>
          <p:nvPr/>
        </p:nvCxnSpPr>
        <p:spPr bwMode="auto">
          <a:xfrm>
            <a:off x="2628900" y="3753644"/>
            <a:ext cx="792163" cy="120141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6227763" y="1196975"/>
            <a:ext cx="1008062" cy="230505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46453" name="Rectangle 28"/>
          <p:cNvSpPr>
            <a:spLocks noChangeArrowheads="1"/>
          </p:cNvSpPr>
          <p:nvPr/>
        </p:nvSpPr>
        <p:spPr bwMode="auto">
          <a:xfrm>
            <a:off x="6227763" y="1196975"/>
            <a:ext cx="1008062" cy="576263"/>
          </a:xfrm>
          <a:prstGeom prst="rect">
            <a:avLst/>
          </a:prstGeom>
          <a:solidFill>
            <a:srgbClr val="FF5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46454" name="Rectangle 30"/>
          <p:cNvSpPr>
            <a:spLocks noChangeArrowheads="1"/>
          </p:cNvSpPr>
          <p:nvPr/>
        </p:nvSpPr>
        <p:spPr bwMode="auto">
          <a:xfrm>
            <a:off x="6227763" y="2925763"/>
            <a:ext cx="1008062" cy="576262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46455" name="Line 24"/>
          <p:cNvSpPr>
            <a:spLocks noChangeShapeType="1"/>
          </p:cNvSpPr>
          <p:nvPr/>
        </p:nvSpPr>
        <p:spPr bwMode="auto">
          <a:xfrm>
            <a:off x="6804025" y="11969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63" name="Text Box 13"/>
          <p:cNvSpPr txBox="1">
            <a:spLocks noChangeArrowheads="1"/>
          </p:cNvSpPr>
          <p:nvPr/>
        </p:nvSpPr>
        <p:spPr bwMode="auto">
          <a:xfrm>
            <a:off x="7523163" y="1220788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</a:t>
            </a:r>
          </a:p>
        </p:txBody>
      </p:sp>
      <p:sp>
        <p:nvSpPr>
          <p:cNvPr id="146464" name="Text Box 14"/>
          <p:cNvSpPr txBox="1">
            <a:spLocks noChangeArrowheads="1"/>
          </p:cNvSpPr>
          <p:nvPr/>
        </p:nvSpPr>
        <p:spPr bwMode="auto">
          <a:xfrm>
            <a:off x="7451725" y="323691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66073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Minimum </a:t>
            </a:r>
            <a:r>
              <a:rPr lang="en-US" b="1" dirty="0" err="1" smtClean="0"/>
              <a:t>hypergeometric</a:t>
            </a:r>
            <a:r>
              <a:rPr lang="en-US" b="1" dirty="0" smtClean="0"/>
              <a:t> test (</a:t>
            </a:r>
            <a:r>
              <a:rPr lang="en-US" b="1" dirty="0" err="1" smtClean="0"/>
              <a:t>mHG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Steps</a:t>
            </a:r>
          </a:p>
          <a:p>
            <a:pPr marL="990600" lvl="1" indent="-533400">
              <a:buFont typeface="Times New Roman" pitchFamily="-108" charset="0"/>
              <a:buAutoNum type="arabicPeriod"/>
            </a:pPr>
            <a:r>
              <a:rPr lang="en-US" dirty="0"/>
              <a:t>Calculate </a:t>
            </a:r>
            <a:r>
              <a:rPr lang="en-US" dirty="0" smtClean="0"/>
              <a:t>P-value at multiple thresholds</a:t>
            </a:r>
          </a:p>
          <a:p>
            <a:pPr marL="457200" lvl="1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990600" lvl="1" indent="-533400">
              <a:buFont typeface="Times New Roman" pitchFamily="-108" charset="0"/>
              <a:buAutoNum type="arabicPeriod"/>
            </a:pPr>
            <a:r>
              <a:rPr lang="en-US" dirty="0" smtClean="0"/>
              <a:t>Correct for multiple testing (or compute empirical P-values using permutations)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0411" y="5769573"/>
            <a:ext cx="9013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Eden E, Lipson D, </a:t>
            </a:r>
            <a:r>
              <a:rPr lang="en-US" i="1" dirty="0" err="1"/>
              <a:t>Yogev</a:t>
            </a:r>
            <a:r>
              <a:rPr lang="en-US" i="1" dirty="0"/>
              <a:t> S, </a:t>
            </a:r>
            <a:r>
              <a:rPr lang="en-US" i="1" dirty="0" err="1"/>
              <a:t>Yakhini</a:t>
            </a:r>
            <a:r>
              <a:rPr lang="en-US" i="1" dirty="0"/>
              <a:t> Z. Discovering motifs in ranked lists </a:t>
            </a:r>
            <a:r>
              <a:rPr lang="en-US" i="1" dirty="0" smtClean="0"/>
              <a:t>of DNA </a:t>
            </a:r>
            <a:r>
              <a:rPr lang="en-US" i="1" dirty="0"/>
              <a:t>sequences. </a:t>
            </a:r>
            <a:r>
              <a:rPr lang="en-US" i="1" dirty="0" err="1"/>
              <a:t>PLoS</a:t>
            </a:r>
            <a:r>
              <a:rPr lang="en-US" i="1" dirty="0"/>
              <a:t> </a:t>
            </a:r>
            <a:r>
              <a:rPr lang="en-US" i="1" dirty="0" err="1"/>
              <a:t>Comput</a:t>
            </a:r>
            <a:r>
              <a:rPr lang="en-US" i="1" dirty="0"/>
              <a:t> Biol. 2007 Mar 23;3(3):e39</a:t>
            </a:r>
          </a:p>
        </p:txBody>
      </p:sp>
    </p:spTree>
    <p:extLst>
      <p:ext uri="{BB962C8B-B14F-4D97-AF65-F5344CB8AC3E}">
        <p14:creationId xmlns:p14="http://schemas.microsoft.com/office/powerpoint/2010/main" val="30192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5938" y="2335990"/>
            <a:ext cx="5842110" cy="1042663"/>
            <a:chOff x="611188" y="4443413"/>
            <a:chExt cx="5842110" cy="1042663"/>
          </a:xfrm>
        </p:grpSpPr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611188" y="44434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664126" y="44434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715114" y="44434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763588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816526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867514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871684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924622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975610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1024084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077022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1128010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8" name="Line 59"/>
            <p:cNvSpPr>
              <a:spLocks noChangeShapeType="1"/>
            </p:cNvSpPr>
            <p:nvPr/>
          </p:nvSpPr>
          <p:spPr bwMode="auto">
            <a:xfrm>
              <a:off x="1128412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>
              <a:off x="1181350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0" name="Line 59"/>
            <p:cNvSpPr>
              <a:spLocks noChangeShapeType="1"/>
            </p:cNvSpPr>
            <p:nvPr/>
          </p:nvSpPr>
          <p:spPr bwMode="auto">
            <a:xfrm>
              <a:off x="1232338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1280812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1333750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3" name="Line 59"/>
            <p:cNvSpPr>
              <a:spLocks noChangeShapeType="1"/>
            </p:cNvSpPr>
            <p:nvPr/>
          </p:nvSpPr>
          <p:spPr bwMode="auto">
            <a:xfrm>
              <a:off x="1384738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4" name="Line 59"/>
            <p:cNvSpPr>
              <a:spLocks noChangeShapeType="1"/>
            </p:cNvSpPr>
            <p:nvPr/>
          </p:nvSpPr>
          <p:spPr bwMode="auto">
            <a:xfrm>
              <a:off x="1388908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>
              <a:off x="1441846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1492834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>
              <a:off x="1541308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8" name="Line 59"/>
            <p:cNvSpPr>
              <a:spLocks noChangeShapeType="1"/>
            </p:cNvSpPr>
            <p:nvPr/>
          </p:nvSpPr>
          <p:spPr bwMode="auto">
            <a:xfrm>
              <a:off x="1594246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9" name="Line 59"/>
            <p:cNvSpPr>
              <a:spLocks noChangeShapeType="1"/>
            </p:cNvSpPr>
            <p:nvPr/>
          </p:nvSpPr>
          <p:spPr bwMode="auto">
            <a:xfrm>
              <a:off x="1645234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" name="Line 59"/>
            <p:cNvSpPr>
              <a:spLocks noChangeShapeType="1"/>
            </p:cNvSpPr>
            <p:nvPr/>
          </p:nvSpPr>
          <p:spPr bwMode="auto">
            <a:xfrm>
              <a:off x="1641868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1694806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>
              <a:off x="1745794" y="44472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3" name="Line 59"/>
            <p:cNvSpPr>
              <a:spLocks noChangeShapeType="1"/>
            </p:cNvSpPr>
            <p:nvPr/>
          </p:nvSpPr>
          <p:spPr bwMode="auto">
            <a:xfrm>
              <a:off x="1794268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4" name="Line 59"/>
            <p:cNvSpPr>
              <a:spLocks noChangeShapeType="1"/>
            </p:cNvSpPr>
            <p:nvPr/>
          </p:nvSpPr>
          <p:spPr bwMode="auto">
            <a:xfrm>
              <a:off x="1847206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1898194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1902364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7" name="Line 59"/>
            <p:cNvSpPr>
              <a:spLocks noChangeShapeType="1"/>
            </p:cNvSpPr>
            <p:nvPr/>
          </p:nvSpPr>
          <p:spPr bwMode="auto">
            <a:xfrm>
              <a:off x="1955302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2006290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54764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0" name="Line 59"/>
            <p:cNvSpPr>
              <a:spLocks noChangeShapeType="1"/>
            </p:cNvSpPr>
            <p:nvPr/>
          </p:nvSpPr>
          <p:spPr bwMode="auto">
            <a:xfrm>
              <a:off x="2107702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" name="Line 59"/>
            <p:cNvSpPr>
              <a:spLocks noChangeShapeType="1"/>
            </p:cNvSpPr>
            <p:nvPr/>
          </p:nvSpPr>
          <p:spPr bwMode="auto">
            <a:xfrm>
              <a:off x="2158690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>
              <a:off x="2159092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2212030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" name="Line 59"/>
            <p:cNvSpPr>
              <a:spLocks noChangeShapeType="1"/>
            </p:cNvSpPr>
            <p:nvPr/>
          </p:nvSpPr>
          <p:spPr bwMode="auto">
            <a:xfrm>
              <a:off x="2263018" y="44509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5" name="Line 59"/>
            <p:cNvSpPr>
              <a:spLocks noChangeShapeType="1"/>
            </p:cNvSpPr>
            <p:nvPr/>
          </p:nvSpPr>
          <p:spPr bwMode="auto">
            <a:xfrm>
              <a:off x="2311492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>
              <a:off x="2364430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7" name="Line 59"/>
            <p:cNvSpPr>
              <a:spLocks noChangeShapeType="1"/>
            </p:cNvSpPr>
            <p:nvPr/>
          </p:nvSpPr>
          <p:spPr bwMode="auto">
            <a:xfrm>
              <a:off x="2415418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2419588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9" name="Line 59"/>
            <p:cNvSpPr>
              <a:spLocks noChangeShapeType="1"/>
            </p:cNvSpPr>
            <p:nvPr/>
          </p:nvSpPr>
          <p:spPr bwMode="auto">
            <a:xfrm>
              <a:off x="2472526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auto">
            <a:xfrm>
              <a:off x="2523514" y="44547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2571988" y="44585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2" name="Line 59"/>
            <p:cNvSpPr>
              <a:spLocks noChangeShapeType="1"/>
            </p:cNvSpPr>
            <p:nvPr/>
          </p:nvSpPr>
          <p:spPr bwMode="auto">
            <a:xfrm>
              <a:off x="2624926" y="44585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3" name="Line 59"/>
            <p:cNvSpPr>
              <a:spLocks noChangeShapeType="1"/>
            </p:cNvSpPr>
            <p:nvPr/>
          </p:nvSpPr>
          <p:spPr bwMode="auto">
            <a:xfrm>
              <a:off x="2675914" y="44585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>
              <a:off x="2682292" y="44607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5" name="Line 59"/>
            <p:cNvSpPr>
              <a:spLocks noChangeShapeType="1"/>
            </p:cNvSpPr>
            <p:nvPr/>
          </p:nvSpPr>
          <p:spPr bwMode="auto">
            <a:xfrm>
              <a:off x="2735230" y="44607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6" name="Line 59"/>
            <p:cNvSpPr>
              <a:spLocks noChangeShapeType="1"/>
            </p:cNvSpPr>
            <p:nvPr/>
          </p:nvSpPr>
          <p:spPr bwMode="auto">
            <a:xfrm>
              <a:off x="2786218" y="44607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7" name="Line 59"/>
            <p:cNvSpPr>
              <a:spLocks noChangeShapeType="1"/>
            </p:cNvSpPr>
            <p:nvPr/>
          </p:nvSpPr>
          <p:spPr bwMode="auto">
            <a:xfrm>
              <a:off x="2834692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8" name="Line 59"/>
            <p:cNvSpPr>
              <a:spLocks noChangeShapeType="1"/>
            </p:cNvSpPr>
            <p:nvPr/>
          </p:nvSpPr>
          <p:spPr bwMode="auto">
            <a:xfrm>
              <a:off x="2887630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2938618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" name="Line 59"/>
            <p:cNvSpPr>
              <a:spLocks noChangeShapeType="1"/>
            </p:cNvSpPr>
            <p:nvPr/>
          </p:nvSpPr>
          <p:spPr bwMode="auto">
            <a:xfrm>
              <a:off x="2942788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995726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2" name="Line 59"/>
            <p:cNvSpPr>
              <a:spLocks noChangeShapeType="1"/>
            </p:cNvSpPr>
            <p:nvPr/>
          </p:nvSpPr>
          <p:spPr bwMode="auto">
            <a:xfrm>
              <a:off x="3046714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3" name="Line 59"/>
            <p:cNvSpPr>
              <a:spLocks noChangeShapeType="1"/>
            </p:cNvSpPr>
            <p:nvPr/>
          </p:nvSpPr>
          <p:spPr bwMode="auto">
            <a:xfrm>
              <a:off x="3095188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4" name="Line 59"/>
            <p:cNvSpPr>
              <a:spLocks noChangeShapeType="1"/>
            </p:cNvSpPr>
            <p:nvPr/>
          </p:nvSpPr>
          <p:spPr bwMode="auto">
            <a:xfrm>
              <a:off x="3148126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3199114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6" name="Line 59"/>
            <p:cNvSpPr>
              <a:spLocks noChangeShapeType="1"/>
            </p:cNvSpPr>
            <p:nvPr/>
          </p:nvSpPr>
          <p:spPr bwMode="auto">
            <a:xfrm>
              <a:off x="3199516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>
              <a:off x="3252454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8" name="Line 59"/>
            <p:cNvSpPr>
              <a:spLocks noChangeShapeType="1"/>
            </p:cNvSpPr>
            <p:nvPr/>
          </p:nvSpPr>
          <p:spPr bwMode="auto">
            <a:xfrm>
              <a:off x="3303442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>
              <a:off x="3351916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3404854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1" name="Line 59"/>
            <p:cNvSpPr>
              <a:spLocks noChangeShapeType="1"/>
            </p:cNvSpPr>
            <p:nvPr/>
          </p:nvSpPr>
          <p:spPr bwMode="auto">
            <a:xfrm>
              <a:off x="3455842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2" name="Line 59"/>
            <p:cNvSpPr>
              <a:spLocks noChangeShapeType="1"/>
            </p:cNvSpPr>
            <p:nvPr/>
          </p:nvSpPr>
          <p:spPr bwMode="auto">
            <a:xfrm>
              <a:off x="3460012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3512950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4" name="Line 59"/>
            <p:cNvSpPr>
              <a:spLocks noChangeShapeType="1"/>
            </p:cNvSpPr>
            <p:nvPr/>
          </p:nvSpPr>
          <p:spPr bwMode="auto">
            <a:xfrm>
              <a:off x="3563938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5" name="Line 59"/>
            <p:cNvSpPr>
              <a:spLocks noChangeShapeType="1"/>
            </p:cNvSpPr>
            <p:nvPr/>
          </p:nvSpPr>
          <p:spPr bwMode="auto">
            <a:xfrm>
              <a:off x="3612412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3665350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>
              <a:off x="3716338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8" name="Line 59"/>
            <p:cNvSpPr>
              <a:spLocks noChangeShapeType="1"/>
            </p:cNvSpPr>
            <p:nvPr/>
          </p:nvSpPr>
          <p:spPr bwMode="auto">
            <a:xfrm>
              <a:off x="3712972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9" name="Line 59"/>
            <p:cNvSpPr>
              <a:spLocks noChangeShapeType="1"/>
            </p:cNvSpPr>
            <p:nvPr/>
          </p:nvSpPr>
          <p:spPr bwMode="auto">
            <a:xfrm>
              <a:off x="3765910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3816898" y="446450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1" name="Line 59"/>
            <p:cNvSpPr>
              <a:spLocks noChangeShapeType="1"/>
            </p:cNvSpPr>
            <p:nvPr/>
          </p:nvSpPr>
          <p:spPr bwMode="auto">
            <a:xfrm>
              <a:off x="3865372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>
              <a:off x="3918310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3969298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" name="Line 59"/>
            <p:cNvSpPr>
              <a:spLocks noChangeShapeType="1"/>
            </p:cNvSpPr>
            <p:nvPr/>
          </p:nvSpPr>
          <p:spPr bwMode="auto">
            <a:xfrm>
              <a:off x="3973468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" name="Line 59"/>
            <p:cNvSpPr>
              <a:spLocks noChangeShapeType="1"/>
            </p:cNvSpPr>
            <p:nvPr/>
          </p:nvSpPr>
          <p:spPr bwMode="auto">
            <a:xfrm>
              <a:off x="4026406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4077394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4125868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8" name="Line 59"/>
            <p:cNvSpPr>
              <a:spLocks noChangeShapeType="1"/>
            </p:cNvSpPr>
            <p:nvPr/>
          </p:nvSpPr>
          <p:spPr bwMode="auto">
            <a:xfrm>
              <a:off x="4178806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4229794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0" name="Line 59"/>
            <p:cNvSpPr>
              <a:spLocks noChangeShapeType="1"/>
            </p:cNvSpPr>
            <p:nvPr/>
          </p:nvSpPr>
          <p:spPr bwMode="auto">
            <a:xfrm>
              <a:off x="4230196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283134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2" name="Line 59"/>
            <p:cNvSpPr>
              <a:spLocks noChangeShapeType="1"/>
            </p:cNvSpPr>
            <p:nvPr/>
          </p:nvSpPr>
          <p:spPr bwMode="auto">
            <a:xfrm>
              <a:off x="4334122" y="446829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4382596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4" name="Line 59"/>
            <p:cNvSpPr>
              <a:spLocks noChangeShapeType="1"/>
            </p:cNvSpPr>
            <p:nvPr/>
          </p:nvSpPr>
          <p:spPr bwMode="auto">
            <a:xfrm>
              <a:off x="4435534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486522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6" name="Line 59"/>
            <p:cNvSpPr>
              <a:spLocks noChangeShapeType="1"/>
            </p:cNvSpPr>
            <p:nvPr/>
          </p:nvSpPr>
          <p:spPr bwMode="auto">
            <a:xfrm>
              <a:off x="4490692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4543630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594618" y="447208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9" name="Line 59"/>
            <p:cNvSpPr>
              <a:spLocks noChangeShapeType="1"/>
            </p:cNvSpPr>
            <p:nvPr/>
          </p:nvSpPr>
          <p:spPr bwMode="auto">
            <a:xfrm>
              <a:off x="4643092" y="44758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0" name="Line 59"/>
            <p:cNvSpPr>
              <a:spLocks noChangeShapeType="1"/>
            </p:cNvSpPr>
            <p:nvPr/>
          </p:nvSpPr>
          <p:spPr bwMode="auto">
            <a:xfrm>
              <a:off x="4696030" y="44758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4747018" y="447587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2" name="Line 59"/>
            <p:cNvSpPr>
              <a:spLocks noChangeShapeType="1"/>
            </p:cNvSpPr>
            <p:nvPr/>
          </p:nvSpPr>
          <p:spPr bwMode="auto">
            <a:xfrm>
              <a:off x="4752994" y="446664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" name="Line 59"/>
            <p:cNvSpPr>
              <a:spLocks noChangeShapeType="1"/>
            </p:cNvSpPr>
            <p:nvPr/>
          </p:nvSpPr>
          <p:spPr bwMode="auto">
            <a:xfrm>
              <a:off x="4805932" y="446664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" name="Line 59"/>
            <p:cNvSpPr>
              <a:spLocks noChangeShapeType="1"/>
            </p:cNvSpPr>
            <p:nvPr/>
          </p:nvSpPr>
          <p:spPr bwMode="auto">
            <a:xfrm>
              <a:off x="4856920" y="446664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5" name="Line 59"/>
            <p:cNvSpPr>
              <a:spLocks noChangeShapeType="1"/>
            </p:cNvSpPr>
            <p:nvPr/>
          </p:nvSpPr>
          <p:spPr bwMode="auto">
            <a:xfrm>
              <a:off x="4905394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" name="Line 59"/>
            <p:cNvSpPr>
              <a:spLocks noChangeShapeType="1"/>
            </p:cNvSpPr>
            <p:nvPr/>
          </p:nvSpPr>
          <p:spPr bwMode="auto">
            <a:xfrm>
              <a:off x="4958332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" name="Line 59"/>
            <p:cNvSpPr>
              <a:spLocks noChangeShapeType="1"/>
            </p:cNvSpPr>
            <p:nvPr/>
          </p:nvSpPr>
          <p:spPr bwMode="auto">
            <a:xfrm>
              <a:off x="5009320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" name="Line 59"/>
            <p:cNvSpPr>
              <a:spLocks noChangeShapeType="1"/>
            </p:cNvSpPr>
            <p:nvPr/>
          </p:nvSpPr>
          <p:spPr bwMode="auto">
            <a:xfrm>
              <a:off x="5013490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5066428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5117416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5165890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2" name="Line 59"/>
            <p:cNvSpPr>
              <a:spLocks noChangeShapeType="1"/>
            </p:cNvSpPr>
            <p:nvPr/>
          </p:nvSpPr>
          <p:spPr bwMode="auto">
            <a:xfrm>
              <a:off x="5218828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3" name="Line 59"/>
            <p:cNvSpPr>
              <a:spLocks noChangeShapeType="1"/>
            </p:cNvSpPr>
            <p:nvPr/>
          </p:nvSpPr>
          <p:spPr bwMode="auto">
            <a:xfrm>
              <a:off x="5269816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5270218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5" name="Line 59"/>
            <p:cNvSpPr>
              <a:spLocks noChangeShapeType="1"/>
            </p:cNvSpPr>
            <p:nvPr/>
          </p:nvSpPr>
          <p:spPr bwMode="auto">
            <a:xfrm>
              <a:off x="5323156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6" name="Line 59"/>
            <p:cNvSpPr>
              <a:spLocks noChangeShapeType="1"/>
            </p:cNvSpPr>
            <p:nvPr/>
          </p:nvSpPr>
          <p:spPr bwMode="auto">
            <a:xfrm>
              <a:off x="5374144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7" name="Line 59"/>
            <p:cNvSpPr>
              <a:spLocks noChangeShapeType="1"/>
            </p:cNvSpPr>
            <p:nvPr/>
          </p:nvSpPr>
          <p:spPr bwMode="auto">
            <a:xfrm>
              <a:off x="5422618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8" name="Line 59"/>
            <p:cNvSpPr>
              <a:spLocks noChangeShapeType="1"/>
            </p:cNvSpPr>
            <p:nvPr/>
          </p:nvSpPr>
          <p:spPr bwMode="auto">
            <a:xfrm>
              <a:off x="5475556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9" name="Line 59"/>
            <p:cNvSpPr>
              <a:spLocks noChangeShapeType="1"/>
            </p:cNvSpPr>
            <p:nvPr/>
          </p:nvSpPr>
          <p:spPr bwMode="auto">
            <a:xfrm>
              <a:off x="5526544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5530714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1" name="Line 59"/>
            <p:cNvSpPr>
              <a:spLocks noChangeShapeType="1"/>
            </p:cNvSpPr>
            <p:nvPr/>
          </p:nvSpPr>
          <p:spPr bwMode="auto">
            <a:xfrm>
              <a:off x="5583652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2" name="Line 59"/>
            <p:cNvSpPr>
              <a:spLocks noChangeShapeType="1"/>
            </p:cNvSpPr>
            <p:nvPr/>
          </p:nvSpPr>
          <p:spPr bwMode="auto">
            <a:xfrm>
              <a:off x="5634640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3" name="Line 59"/>
            <p:cNvSpPr>
              <a:spLocks noChangeShapeType="1"/>
            </p:cNvSpPr>
            <p:nvPr/>
          </p:nvSpPr>
          <p:spPr bwMode="auto">
            <a:xfrm>
              <a:off x="5683114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4" name="Line 59"/>
            <p:cNvSpPr>
              <a:spLocks noChangeShapeType="1"/>
            </p:cNvSpPr>
            <p:nvPr/>
          </p:nvSpPr>
          <p:spPr bwMode="auto">
            <a:xfrm>
              <a:off x="5736052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5" name="Line 59"/>
            <p:cNvSpPr>
              <a:spLocks noChangeShapeType="1"/>
            </p:cNvSpPr>
            <p:nvPr/>
          </p:nvSpPr>
          <p:spPr bwMode="auto">
            <a:xfrm>
              <a:off x="5787040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6" name="Line 59"/>
            <p:cNvSpPr>
              <a:spLocks noChangeShapeType="1"/>
            </p:cNvSpPr>
            <p:nvPr/>
          </p:nvSpPr>
          <p:spPr bwMode="auto">
            <a:xfrm>
              <a:off x="5783674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7" name="Line 59"/>
            <p:cNvSpPr>
              <a:spLocks noChangeShapeType="1"/>
            </p:cNvSpPr>
            <p:nvPr/>
          </p:nvSpPr>
          <p:spPr bwMode="auto">
            <a:xfrm>
              <a:off x="5836612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8" name="Line 59"/>
            <p:cNvSpPr>
              <a:spLocks noChangeShapeType="1"/>
            </p:cNvSpPr>
            <p:nvPr/>
          </p:nvSpPr>
          <p:spPr bwMode="auto">
            <a:xfrm>
              <a:off x="5887600" y="447043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9" name="Line 59"/>
            <p:cNvSpPr>
              <a:spLocks noChangeShapeType="1"/>
            </p:cNvSpPr>
            <p:nvPr/>
          </p:nvSpPr>
          <p:spPr bwMode="auto">
            <a:xfrm>
              <a:off x="5936074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0" name="Line 59"/>
            <p:cNvSpPr>
              <a:spLocks noChangeShapeType="1"/>
            </p:cNvSpPr>
            <p:nvPr/>
          </p:nvSpPr>
          <p:spPr bwMode="auto">
            <a:xfrm>
              <a:off x="5989012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1" name="Line 59"/>
            <p:cNvSpPr>
              <a:spLocks noChangeShapeType="1"/>
            </p:cNvSpPr>
            <p:nvPr/>
          </p:nvSpPr>
          <p:spPr bwMode="auto">
            <a:xfrm>
              <a:off x="6040000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2" name="Line 59"/>
            <p:cNvSpPr>
              <a:spLocks noChangeShapeType="1"/>
            </p:cNvSpPr>
            <p:nvPr/>
          </p:nvSpPr>
          <p:spPr bwMode="auto">
            <a:xfrm>
              <a:off x="6044170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" name="Line 59"/>
            <p:cNvSpPr>
              <a:spLocks noChangeShapeType="1"/>
            </p:cNvSpPr>
            <p:nvPr/>
          </p:nvSpPr>
          <p:spPr bwMode="auto">
            <a:xfrm>
              <a:off x="6097108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4" name="Line 59"/>
            <p:cNvSpPr>
              <a:spLocks noChangeShapeType="1"/>
            </p:cNvSpPr>
            <p:nvPr/>
          </p:nvSpPr>
          <p:spPr bwMode="auto">
            <a:xfrm>
              <a:off x="6148096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5" name="Line 59"/>
            <p:cNvSpPr>
              <a:spLocks noChangeShapeType="1"/>
            </p:cNvSpPr>
            <p:nvPr/>
          </p:nvSpPr>
          <p:spPr bwMode="auto">
            <a:xfrm>
              <a:off x="6196570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6" name="Line 59"/>
            <p:cNvSpPr>
              <a:spLocks noChangeShapeType="1"/>
            </p:cNvSpPr>
            <p:nvPr/>
          </p:nvSpPr>
          <p:spPr bwMode="auto">
            <a:xfrm>
              <a:off x="6249508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7" name="Line 59"/>
            <p:cNvSpPr>
              <a:spLocks noChangeShapeType="1"/>
            </p:cNvSpPr>
            <p:nvPr/>
          </p:nvSpPr>
          <p:spPr bwMode="auto">
            <a:xfrm>
              <a:off x="6300496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8" name="Line 59"/>
            <p:cNvSpPr>
              <a:spLocks noChangeShapeType="1"/>
            </p:cNvSpPr>
            <p:nvPr/>
          </p:nvSpPr>
          <p:spPr bwMode="auto">
            <a:xfrm>
              <a:off x="6300898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9" name="Line 59"/>
            <p:cNvSpPr>
              <a:spLocks noChangeShapeType="1"/>
            </p:cNvSpPr>
            <p:nvPr/>
          </p:nvSpPr>
          <p:spPr bwMode="auto">
            <a:xfrm>
              <a:off x="6353836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0" name="Line 59"/>
            <p:cNvSpPr>
              <a:spLocks noChangeShapeType="1"/>
            </p:cNvSpPr>
            <p:nvPr/>
          </p:nvSpPr>
          <p:spPr bwMode="auto">
            <a:xfrm>
              <a:off x="6404824" y="447422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1" name="Line 59"/>
            <p:cNvSpPr>
              <a:spLocks noChangeShapeType="1"/>
            </p:cNvSpPr>
            <p:nvPr/>
          </p:nvSpPr>
          <p:spPr bwMode="auto">
            <a:xfrm>
              <a:off x="6453298" y="4478013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GSEA/</a:t>
            </a:r>
            <a:r>
              <a:rPr lang="en-US" b="1" dirty="0" err="1" smtClean="0"/>
              <a:t>mHG</a:t>
            </a:r>
            <a:r>
              <a:rPr lang="en-US" b="1" dirty="0" smtClean="0"/>
              <a:t>: </a:t>
            </a:r>
            <a:r>
              <a:rPr lang="en-US" b="1" dirty="0"/>
              <a:t>Method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7308850" y="1268413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36" name="Text Box 28"/>
          <p:cNvSpPr txBox="1">
            <a:spLocks noChangeArrowheads="1"/>
          </p:cNvSpPr>
          <p:nvPr/>
        </p:nvSpPr>
        <p:spPr bwMode="auto">
          <a:xfrm>
            <a:off x="468313" y="3589338"/>
            <a:ext cx="80645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/>
              <a:t>Where are the gene-set genes located in the ranked list?</a:t>
            </a:r>
          </a:p>
          <a:p>
            <a:pPr algn="l"/>
            <a:r>
              <a:rPr lang="en-US" sz="2000" i="1" dirty="0"/>
              <a:t>Is there distribution random, or is there an enrichment in either end?</a:t>
            </a:r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684213" y="1916113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7556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>
            <a:off x="11874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9001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>
            <a:off x="14763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05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34925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9715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45720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7" name="Line 39"/>
          <p:cNvSpPr>
            <a:spLocks noChangeShapeType="1"/>
          </p:cNvSpPr>
          <p:nvPr/>
        </p:nvSpPr>
        <p:spPr bwMode="auto">
          <a:xfrm>
            <a:off x="2268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7556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9001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>
            <a:off x="9715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12588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2" name="Line 44"/>
          <p:cNvSpPr>
            <a:spLocks noChangeShapeType="1"/>
          </p:cNvSpPr>
          <p:nvPr/>
        </p:nvSpPr>
        <p:spPr bwMode="auto">
          <a:xfrm>
            <a:off x="14763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3" name="Line 45"/>
          <p:cNvSpPr>
            <a:spLocks noChangeShapeType="1"/>
          </p:cNvSpPr>
          <p:nvPr/>
        </p:nvSpPr>
        <p:spPr bwMode="auto">
          <a:xfrm>
            <a:off x="20510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22669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>
            <a:off x="34925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45720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21240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15478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>
            <a:off x="15859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60" name="Line 52"/>
          <p:cNvSpPr>
            <a:spLocks noChangeShapeType="1"/>
          </p:cNvSpPr>
          <p:nvPr/>
        </p:nvSpPr>
        <p:spPr bwMode="auto">
          <a:xfrm>
            <a:off x="2124075" y="2370138"/>
            <a:ext cx="0" cy="100806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>
            <a:off x="15478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2" name="Line 54"/>
          <p:cNvSpPr>
            <a:spLocks noChangeShapeType="1"/>
          </p:cNvSpPr>
          <p:nvPr/>
        </p:nvSpPr>
        <p:spPr bwMode="auto">
          <a:xfrm>
            <a:off x="15859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3" name="Line 55"/>
          <p:cNvSpPr>
            <a:spLocks noChangeShapeType="1"/>
          </p:cNvSpPr>
          <p:nvPr/>
        </p:nvSpPr>
        <p:spPr bwMode="auto">
          <a:xfrm>
            <a:off x="6842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64" name="Line 56"/>
          <p:cNvSpPr>
            <a:spLocks noChangeShapeType="1"/>
          </p:cNvSpPr>
          <p:nvPr/>
        </p:nvSpPr>
        <p:spPr bwMode="auto">
          <a:xfrm>
            <a:off x="6842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5" name="Line 57"/>
          <p:cNvSpPr>
            <a:spLocks noChangeShapeType="1"/>
          </p:cNvSpPr>
          <p:nvPr/>
        </p:nvSpPr>
        <p:spPr bwMode="auto">
          <a:xfrm>
            <a:off x="11874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6" name="Line 58"/>
          <p:cNvSpPr>
            <a:spLocks noChangeShapeType="1"/>
          </p:cNvSpPr>
          <p:nvPr/>
        </p:nvSpPr>
        <p:spPr bwMode="auto">
          <a:xfrm>
            <a:off x="125888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67" name="Line 59"/>
          <p:cNvSpPr>
            <a:spLocks noChangeShapeType="1"/>
          </p:cNvSpPr>
          <p:nvPr/>
        </p:nvSpPr>
        <p:spPr bwMode="auto">
          <a:xfrm>
            <a:off x="44275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68" name="Line 60"/>
          <p:cNvSpPr>
            <a:spLocks noChangeShapeType="1"/>
          </p:cNvSpPr>
          <p:nvPr/>
        </p:nvSpPr>
        <p:spPr bwMode="auto">
          <a:xfrm>
            <a:off x="4427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69" name="Line 61"/>
          <p:cNvSpPr>
            <a:spLocks noChangeShapeType="1"/>
          </p:cNvSpPr>
          <p:nvPr/>
        </p:nvSpPr>
        <p:spPr bwMode="auto">
          <a:xfrm>
            <a:off x="39957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70" name="Line 62"/>
          <p:cNvSpPr>
            <a:spLocks noChangeShapeType="1"/>
          </p:cNvSpPr>
          <p:nvPr/>
        </p:nvSpPr>
        <p:spPr bwMode="auto">
          <a:xfrm>
            <a:off x="39957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71" name="Line 63"/>
          <p:cNvSpPr>
            <a:spLocks noChangeShapeType="1"/>
          </p:cNvSpPr>
          <p:nvPr/>
        </p:nvSpPr>
        <p:spPr bwMode="auto">
          <a:xfrm>
            <a:off x="32035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72" name="Line 64"/>
          <p:cNvSpPr>
            <a:spLocks noChangeShapeType="1"/>
          </p:cNvSpPr>
          <p:nvPr/>
        </p:nvSpPr>
        <p:spPr bwMode="auto">
          <a:xfrm>
            <a:off x="29876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73" name="Line 65"/>
          <p:cNvSpPr>
            <a:spLocks noChangeShapeType="1"/>
          </p:cNvSpPr>
          <p:nvPr/>
        </p:nvSpPr>
        <p:spPr bwMode="auto">
          <a:xfrm>
            <a:off x="32035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74" name="Line 66"/>
          <p:cNvSpPr>
            <a:spLocks noChangeShapeType="1"/>
          </p:cNvSpPr>
          <p:nvPr/>
        </p:nvSpPr>
        <p:spPr bwMode="auto">
          <a:xfrm>
            <a:off x="29876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75" name="Line 67"/>
          <p:cNvSpPr>
            <a:spLocks noChangeShapeType="1"/>
          </p:cNvSpPr>
          <p:nvPr/>
        </p:nvSpPr>
        <p:spPr bwMode="auto">
          <a:xfrm>
            <a:off x="32766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76" name="Line 68"/>
          <p:cNvSpPr>
            <a:spLocks noChangeShapeType="1"/>
          </p:cNvSpPr>
          <p:nvPr/>
        </p:nvSpPr>
        <p:spPr bwMode="auto">
          <a:xfrm>
            <a:off x="32766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77" name="Line 69"/>
          <p:cNvSpPr>
            <a:spLocks noChangeShapeType="1"/>
          </p:cNvSpPr>
          <p:nvPr/>
        </p:nvSpPr>
        <p:spPr bwMode="auto">
          <a:xfrm>
            <a:off x="25558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78" name="Line 70"/>
          <p:cNvSpPr>
            <a:spLocks noChangeShapeType="1"/>
          </p:cNvSpPr>
          <p:nvPr/>
        </p:nvSpPr>
        <p:spPr bwMode="auto">
          <a:xfrm>
            <a:off x="25558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079" name="Line 71"/>
          <p:cNvSpPr>
            <a:spLocks noChangeShapeType="1"/>
          </p:cNvSpPr>
          <p:nvPr/>
        </p:nvSpPr>
        <p:spPr bwMode="auto">
          <a:xfrm>
            <a:off x="7889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71080" name="Line 72"/>
          <p:cNvSpPr>
            <a:spLocks noChangeShapeType="1"/>
          </p:cNvSpPr>
          <p:nvPr/>
        </p:nvSpPr>
        <p:spPr bwMode="auto">
          <a:xfrm>
            <a:off x="78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1188" y="1417638"/>
            <a:ext cx="376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GSEA/</a:t>
            </a:r>
            <a:r>
              <a:rPr lang="en-US" sz="2400" dirty="0" err="1" smtClean="0"/>
              <a:t>mHG</a:t>
            </a:r>
            <a:r>
              <a:rPr lang="en-US" sz="2400" dirty="0" smtClean="0"/>
              <a:t> score calculation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485782" y="1731447"/>
            <a:ext cx="113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</a:t>
            </a:r>
            <a:r>
              <a:rPr lang="en-US" b="1" dirty="0"/>
              <a:t>-set </a:t>
            </a:r>
          </a:p>
        </p:txBody>
      </p:sp>
    </p:spTree>
    <p:extLst>
      <p:ext uri="{BB962C8B-B14F-4D97-AF65-F5344CB8AC3E}">
        <p14:creationId xmlns:p14="http://schemas.microsoft.com/office/powerpoint/2010/main" val="94015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GSEA/</a:t>
            </a:r>
            <a:r>
              <a:rPr lang="en-US" b="1" dirty="0" err="1" smtClean="0"/>
              <a:t>mHG</a:t>
            </a:r>
            <a:r>
              <a:rPr lang="en-US" b="1" dirty="0" smtClean="0"/>
              <a:t>: </a:t>
            </a:r>
            <a:r>
              <a:rPr lang="en-US" b="1" dirty="0"/>
              <a:t>Method</a:t>
            </a: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7308850" y="1268413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684213" y="1916113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7556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1874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9001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14763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205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34925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7" name="Line 13"/>
          <p:cNvSpPr>
            <a:spLocks noChangeShapeType="1"/>
          </p:cNvSpPr>
          <p:nvPr/>
        </p:nvSpPr>
        <p:spPr bwMode="auto">
          <a:xfrm>
            <a:off x="9715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45720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2268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455938" y="5151134"/>
            <a:ext cx="7383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Every present gene </a:t>
            </a:r>
            <a:r>
              <a:rPr lang="en-US" i="1" dirty="0" smtClean="0"/>
              <a:t>(thick red </a:t>
            </a:r>
            <a:r>
              <a:rPr lang="en-US" i="1" dirty="0"/>
              <a:t>vertical bar) gives a positive contribution,</a:t>
            </a:r>
          </a:p>
          <a:p>
            <a:pPr>
              <a:spcBef>
                <a:spcPct val="0"/>
              </a:spcBef>
            </a:pPr>
            <a:r>
              <a:rPr lang="en-US" i="1" dirty="0"/>
              <a:t>E</a:t>
            </a:r>
            <a:r>
              <a:rPr lang="en-US" i="1" dirty="0" smtClean="0"/>
              <a:t>very </a:t>
            </a:r>
            <a:r>
              <a:rPr lang="en-US" i="1" dirty="0"/>
              <a:t>absent gene </a:t>
            </a:r>
            <a:r>
              <a:rPr lang="en-US" i="1" dirty="0" smtClean="0"/>
              <a:t>(black </a:t>
            </a:r>
            <a:r>
              <a:rPr lang="en-US" i="1" dirty="0"/>
              <a:t>vertical bar) gives a negative contribution</a:t>
            </a:r>
          </a:p>
        </p:txBody>
      </p:sp>
      <p:pic>
        <p:nvPicPr>
          <p:cNvPr id="175136" name="Picture 32" descr="enplot_GO0006120_21"/>
          <p:cNvPicPr>
            <a:picLocks noChangeAspect="1" noChangeArrowheads="1"/>
          </p:cNvPicPr>
          <p:nvPr/>
        </p:nvPicPr>
        <p:blipFill>
          <a:blip r:embed="rId3"/>
          <a:srcRect l="10785" t="4004" r="995" b="55606"/>
          <a:stretch>
            <a:fillRect/>
          </a:stretch>
        </p:blipFill>
        <p:spPr bwMode="auto">
          <a:xfrm>
            <a:off x="491167" y="3709684"/>
            <a:ext cx="64801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5137" name="Line 33"/>
          <p:cNvSpPr>
            <a:spLocks noChangeShapeType="1"/>
          </p:cNvSpPr>
          <p:nvPr/>
        </p:nvSpPr>
        <p:spPr bwMode="auto">
          <a:xfrm>
            <a:off x="21240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38" name="Line 34"/>
          <p:cNvSpPr>
            <a:spLocks noChangeShapeType="1"/>
          </p:cNvSpPr>
          <p:nvPr/>
        </p:nvSpPr>
        <p:spPr bwMode="auto">
          <a:xfrm>
            <a:off x="15478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15859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3" name="Line 39"/>
          <p:cNvSpPr>
            <a:spLocks noChangeShapeType="1"/>
          </p:cNvSpPr>
          <p:nvPr/>
        </p:nvSpPr>
        <p:spPr bwMode="auto">
          <a:xfrm>
            <a:off x="6842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>
            <a:off x="125888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8" name="Line 44"/>
          <p:cNvSpPr>
            <a:spLocks noChangeShapeType="1"/>
          </p:cNvSpPr>
          <p:nvPr/>
        </p:nvSpPr>
        <p:spPr bwMode="auto">
          <a:xfrm>
            <a:off x="4427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0" name="Line 46"/>
          <p:cNvSpPr>
            <a:spLocks noChangeShapeType="1"/>
          </p:cNvSpPr>
          <p:nvPr/>
        </p:nvSpPr>
        <p:spPr bwMode="auto">
          <a:xfrm>
            <a:off x="39957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3" name="Line 49"/>
          <p:cNvSpPr>
            <a:spLocks noChangeShapeType="1"/>
          </p:cNvSpPr>
          <p:nvPr/>
        </p:nvSpPr>
        <p:spPr bwMode="auto">
          <a:xfrm>
            <a:off x="32035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4" name="Line 50"/>
          <p:cNvSpPr>
            <a:spLocks noChangeShapeType="1"/>
          </p:cNvSpPr>
          <p:nvPr/>
        </p:nvSpPr>
        <p:spPr bwMode="auto">
          <a:xfrm>
            <a:off x="29876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5" name="Line 51"/>
          <p:cNvSpPr>
            <a:spLocks noChangeShapeType="1"/>
          </p:cNvSpPr>
          <p:nvPr/>
        </p:nvSpPr>
        <p:spPr bwMode="auto">
          <a:xfrm>
            <a:off x="32766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8" name="Line 54"/>
          <p:cNvSpPr>
            <a:spLocks noChangeShapeType="1"/>
          </p:cNvSpPr>
          <p:nvPr/>
        </p:nvSpPr>
        <p:spPr bwMode="auto">
          <a:xfrm>
            <a:off x="25558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60" name="Line 56"/>
          <p:cNvSpPr>
            <a:spLocks noChangeShapeType="1"/>
          </p:cNvSpPr>
          <p:nvPr/>
        </p:nvSpPr>
        <p:spPr bwMode="auto">
          <a:xfrm>
            <a:off x="78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61" name="Text Box 57"/>
          <p:cNvSpPr txBox="1">
            <a:spLocks noChangeArrowheads="1"/>
          </p:cNvSpPr>
          <p:nvPr/>
        </p:nvSpPr>
        <p:spPr bwMode="auto">
          <a:xfrm rot="16200000">
            <a:off x="-221940" y="4256278"/>
            <a:ext cx="980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ES score</a:t>
            </a:r>
            <a:endParaRPr lang="en-US" dirty="0"/>
          </a:p>
        </p:txBody>
      </p:sp>
      <p:sp>
        <p:nvSpPr>
          <p:cNvPr id="52" name="Text Box 57"/>
          <p:cNvSpPr txBox="1">
            <a:spLocks noChangeArrowheads="1"/>
          </p:cNvSpPr>
          <p:nvPr/>
        </p:nvSpPr>
        <p:spPr bwMode="auto">
          <a:xfrm>
            <a:off x="6998701" y="3330543"/>
            <a:ext cx="1216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Gene rank</a:t>
            </a:r>
            <a:endParaRPr lang="en-US" dirty="0"/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05284" y="3359756"/>
            <a:ext cx="1216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030866" y="3359756"/>
            <a:ext cx="760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6256773" y="3330543"/>
            <a:ext cx="760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401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1188" y="1417638"/>
            <a:ext cx="376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GSEA/</a:t>
            </a:r>
            <a:r>
              <a:rPr lang="en-US" sz="2400" dirty="0" err="1" smtClean="0"/>
              <a:t>mHG</a:t>
            </a:r>
            <a:r>
              <a:rPr lang="en-US" sz="2400" dirty="0" smtClean="0"/>
              <a:t> score calculation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7485782" y="1731447"/>
            <a:ext cx="113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</a:t>
            </a:r>
            <a:r>
              <a:rPr lang="en-US" b="1" dirty="0"/>
              <a:t>-set </a:t>
            </a:r>
          </a:p>
        </p:txBody>
      </p:sp>
      <p:sp>
        <p:nvSpPr>
          <p:cNvPr id="195" name="Line 40"/>
          <p:cNvSpPr>
            <a:spLocks noChangeShapeType="1"/>
          </p:cNvSpPr>
          <p:nvPr/>
        </p:nvSpPr>
        <p:spPr bwMode="auto">
          <a:xfrm>
            <a:off x="7556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6" name="Line 41"/>
          <p:cNvSpPr>
            <a:spLocks noChangeShapeType="1"/>
          </p:cNvSpPr>
          <p:nvPr/>
        </p:nvSpPr>
        <p:spPr bwMode="auto">
          <a:xfrm>
            <a:off x="9001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7" name="Line 42"/>
          <p:cNvSpPr>
            <a:spLocks noChangeShapeType="1"/>
          </p:cNvSpPr>
          <p:nvPr/>
        </p:nvSpPr>
        <p:spPr bwMode="auto">
          <a:xfrm>
            <a:off x="9715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8" name="Line 43"/>
          <p:cNvSpPr>
            <a:spLocks noChangeShapeType="1"/>
          </p:cNvSpPr>
          <p:nvPr/>
        </p:nvSpPr>
        <p:spPr bwMode="auto">
          <a:xfrm>
            <a:off x="12588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9" name="Line 44"/>
          <p:cNvSpPr>
            <a:spLocks noChangeShapeType="1"/>
          </p:cNvSpPr>
          <p:nvPr/>
        </p:nvSpPr>
        <p:spPr bwMode="auto">
          <a:xfrm>
            <a:off x="14763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0" name="Line 45"/>
          <p:cNvSpPr>
            <a:spLocks noChangeShapeType="1"/>
          </p:cNvSpPr>
          <p:nvPr/>
        </p:nvSpPr>
        <p:spPr bwMode="auto">
          <a:xfrm>
            <a:off x="20510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1" name="Line 46"/>
          <p:cNvSpPr>
            <a:spLocks noChangeShapeType="1"/>
          </p:cNvSpPr>
          <p:nvPr/>
        </p:nvSpPr>
        <p:spPr bwMode="auto">
          <a:xfrm>
            <a:off x="22669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2" name="Line 47"/>
          <p:cNvSpPr>
            <a:spLocks noChangeShapeType="1"/>
          </p:cNvSpPr>
          <p:nvPr/>
        </p:nvSpPr>
        <p:spPr bwMode="auto">
          <a:xfrm>
            <a:off x="34925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3" name="Line 48"/>
          <p:cNvSpPr>
            <a:spLocks noChangeShapeType="1"/>
          </p:cNvSpPr>
          <p:nvPr/>
        </p:nvSpPr>
        <p:spPr bwMode="auto">
          <a:xfrm>
            <a:off x="45720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4" name="Line 52"/>
          <p:cNvSpPr>
            <a:spLocks noChangeShapeType="1"/>
          </p:cNvSpPr>
          <p:nvPr/>
        </p:nvSpPr>
        <p:spPr bwMode="auto">
          <a:xfrm>
            <a:off x="2124075" y="2370138"/>
            <a:ext cx="0" cy="100806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5" name="Line 53"/>
          <p:cNvSpPr>
            <a:spLocks noChangeShapeType="1"/>
          </p:cNvSpPr>
          <p:nvPr/>
        </p:nvSpPr>
        <p:spPr bwMode="auto">
          <a:xfrm>
            <a:off x="15478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6" name="Line 54"/>
          <p:cNvSpPr>
            <a:spLocks noChangeShapeType="1"/>
          </p:cNvSpPr>
          <p:nvPr/>
        </p:nvSpPr>
        <p:spPr bwMode="auto">
          <a:xfrm>
            <a:off x="15859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7" name="Line 56"/>
          <p:cNvSpPr>
            <a:spLocks noChangeShapeType="1"/>
          </p:cNvSpPr>
          <p:nvPr/>
        </p:nvSpPr>
        <p:spPr bwMode="auto">
          <a:xfrm>
            <a:off x="6842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8" name="Line 57"/>
          <p:cNvSpPr>
            <a:spLocks noChangeShapeType="1"/>
          </p:cNvSpPr>
          <p:nvPr/>
        </p:nvSpPr>
        <p:spPr bwMode="auto">
          <a:xfrm>
            <a:off x="11874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9" name="Line 59"/>
          <p:cNvSpPr>
            <a:spLocks noChangeShapeType="1"/>
          </p:cNvSpPr>
          <p:nvPr/>
        </p:nvSpPr>
        <p:spPr bwMode="auto">
          <a:xfrm>
            <a:off x="44275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0" name="Line 61"/>
          <p:cNvSpPr>
            <a:spLocks noChangeShapeType="1"/>
          </p:cNvSpPr>
          <p:nvPr/>
        </p:nvSpPr>
        <p:spPr bwMode="auto">
          <a:xfrm>
            <a:off x="39957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1" name="Line 63"/>
          <p:cNvSpPr>
            <a:spLocks noChangeShapeType="1"/>
          </p:cNvSpPr>
          <p:nvPr/>
        </p:nvSpPr>
        <p:spPr bwMode="auto">
          <a:xfrm>
            <a:off x="32035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2" name="Line 64"/>
          <p:cNvSpPr>
            <a:spLocks noChangeShapeType="1"/>
          </p:cNvSpPr>
          <p:nvPr/>
        </p:nvSpPr>
        <p:spPr bwMode="auto">
          <a:xfrm>
            <a:off x="29876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3" name="Line 68"/>
          <p:cNvSpPr>
            <a:spLocks noChangeShapeType="1"/>
          </p:cNvSpPr>
          <p:nvPr/>
        </p:nvSpPr>
        <p:spPr bwMode="auto">
          <a:xfrm>
            <a:off x="32766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4" name="Line 69"/>
          <p:cNvSpPr>
            <a:spLocks noChangeShapeType="1"/>
          </p:cNvSpPr>
          <p:nvPr/>
        </p:nvSpPr>
        <p:spPr bwMode="auto">
          <a:xfrm>
            <a:off x="25558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5" name="Line 71"/>
          <p:cNvSpPr>
            <a:spLocks noChangeShapeType="1"/>
          </p:cNvSpPr>
          <p:nvPr/>
        </p:nvSpPr>
        <p:spPr bwMode="auto">
          <a:xfrm>
            <a:off x="7889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6" name="Text Box 27"/>
          <p:cNvSpPr txBox="1">
            <a:spLocks noChangeArrowheads="1"/>
          </p:cNvSpPr>
          <p:nvPr/>
        </p:nvSpPr>
        <p:spPr bwMode="auto">
          <a:xfrm>
            <a:off x="7164144" y="5073587"/>
            <a:ext cx="2174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Warning: </a:t>
            </a:r>
            <a:r>
              <a:rPr lang="en-US" b="1" dirty="0" smtClean="0"/>
              <a:t>the alignment here between bars and plot is a little off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55938" y="2335990"/>
            <a:ext cx="6061668" cy="1050243"/>
            <a:chOff x="455938" y="2335990"/>
            <a:chExt cx="6061668" cy="1050243"/>
          </a:xfrm>
        </p:grpSpPr>
        <p:grpSp>
          <p:nvGrpSpPr>
            <p:cNvPr id="58" name="Group 57"/>
            <p:cNvGrpSpPr/>
            <p:nvPr/>
          </p:nvGrpSpPr>
          <p:grpSpPr>
            <a:xfrm>
              <a:off x="455938" y="2335990"/>
              <a:ext cx="5842110" cy="1042663"/>
              <a:chOff x="611188" y="4443413"/>
              <a:chExt cx="5842110" cy="1042663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11188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664126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715114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76358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816526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6751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59"/>
              <p:cNvSpPr>
                <a:spLocks noChangeShapeType="1"/>
              </p:cNvSpPr>
              <p:nvPr/>
            </p:nvSpPr>
            <p:spPr bwMode="auto">
              <a:xfrm>
                <a:off x="87168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59"/>
              <p:cNvSpPr>
                <a:spLocks noChangeShapeType="1"/>
              </p:cNvSpPr>
              <p:nvPr/>
            </p:nvSpPr>
            <p:spPr bwMode="auto">
              <a:xfrm>
                <a:off x="924622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59"/>
              <p:cNvSpPr>
                <a:spLocks noChangeShapeType="1"/>
              </p:cNvSpPr>
              <p:nvPr/>
            </p:nvSpPr>
            <p:spPr bwMode="auto">
              <a:xfrm>
                <a:off x="975610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102408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107702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59"/>
              <p:cNvSpPr>
                <a:spLocks noChangeShapeType="1"/>
              </p:cNvSpPr>
              <p:nvPr/>
            </p:nvSpPr>
            <p:spPr bwMode="auto">
              <a:xfrm>
                <a:off x="112801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1128412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1181350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>
                <a:off x="123233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59"/>
              <p:cNvSpPr>
                <a:spLocks noChangeShapeType="1"/>
              </p:cNvSpPr>
              <p:nvPr/>
            </p:nvSpPr>
            <p:spPr bwMode="auto">
              <a:xfrm>
                <a:off x="128081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59"/>
              <p:cNvSpPr>
                <a:spLocks noChangeShapeType="1"/>
              </p:cNvSpPr>
              <p:nvPr/>
            </p:nvSpPr>
            <p:spPr bwMode="auto">
              <a:xfrm>
                <a:off x="133375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>
                <a:off x="138473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>
                <a:off x="138890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59"/>
              <p:cNvSpPr>
                <a:spLocks noChangeShapeType="1"/>
              </p:cNvSpPr>
              <p:nvPr/>
            </p:nvSpPr>
            <p:spPr bwMode="auto">
              <a:xfrm>
                <a:off x="1441846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>
                <a:off x="149283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59"/>
              <p:cNvSpPr>
                <a:spLocks noChangeShapeType="1"/>
              </p:cNvSpPr>
              <p:nvPr/>
            </p:nvSpPr>
            <p:spPr bwMode="auto">
              <a:xfrm>
                <a:off x="154130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59"/>
              <p:cNvSpPr>
                <a:spLocks noChangeShapeType="1"/>
              </p:cNvSpPr>
              <p:nvPr/>
            </p:nvSpPr>
            <p:spPr bwMode="auto">
              <a:xfrm>
                <a:off x="1594246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59"/>
              <p:cNvSpPr>
                <a:spLocks noChangeShapeType="1"/>
              </p:cNvSpPr>
              <p:nvPr/>
            </p:nvSpPr>
            <p:spPr bwMode="auto">
              <a:xfrm>
                <a:off x="164523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59"/>
              <p:cNvSpPr>
                <a:spLocks noChangeShapeType="1"/>
              </p:cNvSpPr>
              <p:nvPr/>
            </p:nvSpPr>
            <p:spPr bwMode="auto">
              <a:xfrm>
                <a:off x="164186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1694806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59"/>
              <p:cNvSpPr>
                <a:spLocks noChangeShapeType="1"/>
              </p:cNvSpPr>
              <p:nvPr/>
            </p:nvSpPr>
            <p:spPr bwMode="auto">
              <a:xfrm>
                <a:off x="174579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59"/>
              <p:cNvSpPr>
                <a:spLocks noChangeShapeType="1"/>
              </p:cNvSpPr>
              <p:nvPr/>
            </p:nvSpPr>
            <p:spPr bwMode="auto">
              <a:xfrm>
                <a:off x="179426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>
                <a:off x="1847206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59"/>
              <p:cNvSpPr>
                <a:spLocks noChangeShapeType="1"/>
              </p:cNvSpPr>
              <p:nvPr/>
            </p:nvSpPr>
            <p:spPr bwMode="auto">
              <a:xfrm>
                <a:off x="189819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59"/>
              <p:cNvSpPr>
                <a:spLocks noChangeShapeType="1"/>
              </p:cNvSpPr>
              <p:nvPr/>
            </p:nvSpPr>
            <p:spPr bwMode="auto">
              <a:xfrm>
                <a:off x="190236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59"/>
              <p:cNvSpPr>
                <a:spLocks noChangeShapeType="1"/>
              </p:cNvSpPr>
              <p:nvPr/>
            </p:nvSpPr>
            <p:spPr bwMode="auto">
              <a:xfrm>
                <a:off x="195530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59"/>
              <p:cNvSpPr>
                <a:spLocks noChangeShapeType="1"/>
              </p:cNvSpPr>
              <p:nvPr/>
            </p:nvSpPr>
            <p:spPr bwMode="auto">
              <a:xfrm>
                <a:off x="200629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59"/>
              <p:cNvSpPr>
                <a:spLocks noChangeShapeType="1"/>
              </p:cNvSpPr>
              <p:nvPr/>
            </p:nvSpPr>
            <p:spPr bwMode="auto">
              <a:xfrm>
                <a:off x="205476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2107702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59"/>
              <p:cNvSpPr>
                <a:spLocks noChangeShapeType="1"/>
              </p:cNvSpPr>
              <p:nvPr/>
            </p:nvSpPr>
            <p:spPr bwMode="auto">
              <a:xfrm>
                <a:off x="2158690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59"/>
              <p:cNvSpPr>
                <a:spLocks noChangeShapeType="1"/>
              </p:cNvSpPr>
              <p:nvPr/>
            </p:nvSpPr>
            <p:spPr bwMode="auto">
              <a:xfrm>
                <a:off x="215909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59"/>
              <p:cNvSpPr>
                <a:spLocks noChangeShapeType="1"/>
              </p:cNvSpPr>
              <p:nvPr/>
            </p:nvSpPr>
            <p:spPr bwMode="auto">
              <a:xfrm>
                <a:off x="221203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>
                <a:off x="226301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9"/>
              <p:cNvSpPr>
                <a:spLocks noChangeShapeType="1"/>
              </p:cNvSpPr>
              <p:nvPr/>
            </p:nvSpPr>
            <p:spPr bwMode="auto">
              <a:xfrm>
                <a:off x="2311492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9"/>
              <p:cNvSpPr>
                <a:spLocks noChangeShapeType="1"/>
              </p:cNvSpPr>
              <p:nvPr/>
            </p:nvSpPr>
            <p:spPr bwMode="auto">
              <a:xfrm>
                <a:off x="2364430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9"/>
              <p:cNvSpPr>
                <a:spLocks noChangeShapeType="1"/>
              </p:cNvSpPr>
              <p:nvPr/>
            </p:nvSpPr>
            <p:spPr bwMode="auto">
              <a:xfrm>
                <a:off x="241541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9"/>
              <p:cNvSpPr>
                <a:spLocks noChangeShapeType="1"/>
              </p:cNvSpPr>
              <p:nvPr/>
            </p:nvSpPr>
            <p:spPr bwMode="auto">
              <a:xfrm>
                <a:off x="241958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9"/>
              <p:cNvSpPr>
                <a:spLocks noChangeShapeType="1"/>
              </p:cNvSpPr>
              <p:nvPr/>
            </p:nvSpPr>
            <p:spPr bwMode="auto">
              <a:xfrm>
                <a:off x="2472526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9"/>
              <p:cNvSpPr>
                <a:spLocks noChangeShapeType="1"/>
              </p:cNvSpPr>
              <p:nvPr/>
            </p:nvSpPr>
            <p:spPr bwMode="auto">
              <a:xfrm>
                <a:off x="252351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>
                <a:off x="2571988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2624926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9"/>
              <p:cNvSpPr>
                <a:spLocks noChangeShapeType="1"/>
              </p:cNvSpPr>
              <p:nvPr/>
            </p:nvSpPr>
            <p:spPr bwMode="auto">
              <a:xfrm>
                <a:off x="2675914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/>
              <p:cNvSpPr>
                <a:spLocks noChangeShapeType="1"/>
              </p:cNvSpPr>
              <p:nvPr/>
            </p:nvSpPr>
            <p:spPr bwMode="auto">
              <a:xfrm>
                <a:off x="2682292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59"/>
              <p:cNvSpPr>
                <a:spLocks noChangeShapeType="1"/>
              </p:cNvSpPr>
              <p:nvPr/>
            </p:nvSpPr>
            <p:spPr bwMode="auto">
              <a:xfrm>
                <a:off x="2735230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59"/>
              <p:cNvSpPr>
                <a:spLocks noChangeShapeType="1"/>
              </p:cNvSpPr>
              <p:nvPr/>
            </p:nvSpPr>
            <p:spPr bwMode="auto">
              <a:xfrm>
                <a:off x="2786218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59"/>
              <p:cNvSpPr>
                <a:spLocks noChangeShapeType="1"/>
              </p:cNvSpPr>
              <p:nvPr/>
            </p:nvSpPr>
            <p:spPr bwMode="auto">
              <a:xfrm>
                <a:off x="283469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59"/>
              <p:cNvSpPr>
                <a:spLocks noChangeShapeType="1"/>
              </p:cNvSpPr>
              <p:nvPr/>
            </p:nvSpPr>
            <p:spPr bwMode="auto">
              <a:xfrm>
                <a:off x="2887630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59"/>
              <p:cNvSpPr>
                <a:spLocks noChangeShapeType="1"/>
              </p:cNvSpPr>
              <p:nvPr/>
            </p:nvSpPr>
            <p:spPr bwMode="auto">
              <a:xfrm>
                <a:off x="293861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294278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59"/>
              <p:cNvSpPr>
                <a:spLocks noChangeShapeType="1"/>
              </p:cNvSpPr>
              <p:nvPr/>
            </p:nvSpPr>
            <p:spPr bwMode="auto">
              <a:xfrm>
                <a:off x="2995726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59"/>
              <p:cNvSpPr>
                <a:spLocks noChangeShapeType="1"/>
              </p:cNvSpPr>
              <p:nvPr/>
            </p:nvSpPr>
            <p:spPr bwMode="auto">
              <a:xfrm>
                <a:off x="3046714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Line 59"/>
              <p:cNvSpPr>
                <a:spLocks noChangeShapeType="1"/>
              </p:cNvSpPr>
              <p:nvPr/>
            </p:nvSpPr>
            <p:spPr bwMode="auto">
              <a:xfrm>
                <a:off x="309518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>
                <a:off x="314812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Line 59"/>
              <p:cNvSpPr>
                <a:spLocks noChangeShapeType="1"/>
              </p:cNvSpPr>
              <p:nvPr/>
            </p:nvSpPr>
            <p:spPr bwMode="auto">
              <a:xfrm>
                <a:off x="319911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59"/>
              <p:cNvSpPr>
                <a:spLocks noChangeShapeType="1"/>
              </p:cNvSpPr>
              <p:nvPr/>
            </p:nvSpPr>
            <p:spPr bwMode="auto">
              <a:xfrm>
                <a:off x="3199516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>
                <a:off x="3252454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330344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59"/>
              <p:cNvSpPr>
                <a:spLocks noChangeShapeType="1"/>
              </p:cNvSpPr>
              <p:nvPr/>
            </p:nvSpPr>
            <p:spPr bwMode="auto">
              <a:xfrm>
                <a:off x="335191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59"/>
              <p:cNvSpPr>
                <a:spLocks noChangeShapeType="1"/>
              </p:cNvSpPr>
              <p:nvPr/>
            </p:nvSpPr>
            <p:spPr bwMode="auto">
              <a:xfrm>
                <a:off x="340485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345584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59"/>
              <p:cNvSpPr>
                <a:spLocks noChangeShapeType="1"/>
              </p:cNvSpPr>
              <p:nvPr/>
            </p:nvSpPr>
            <p:spPr bwMode="auto">
              <a:xfrm>
                <a:off x="346001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59"/>
              <p:cNvSpPr>
                <a:spLocks noChangeShapeType="1"/>
              </p:cNvSpPr>
              <p:nvPr/>
            </p:nvSpPr>
            <p:spPr bwMode="auto">
              <a:xfrm>
                <a:off x="3512950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59"/>
              <p:cNvSpPr>
                <a:spLocks noChangeShapeType="1"/>
              </p:cNvSpPr>
              <p:nvPr/>
            </p:nvSpPr>
            <p:spPr bwMode="auto">
              <a:xfrm>
                <a:off x="356393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59"/>
              <p:cNvSpPr>
                <a:spLocks noChangeShapeType="1"/>
              </p:cNvSpPr>
              <p:nvPr/>
            </p:nvSpPr>
            <p:spPr bwMode="auto">
              <a:xfrm>
                <a:off x="361241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59"/>
              <p:cNvSpPr>
                <a:spLocks noChangeShapeType="1"/>
              </p:cNvSpPr>
              <p:nvPr/>
            </p:nvSpPr>
            <p:spPr bwMode="auto">
              <a:xfrm>
                <a:off x="3665350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59"/>
              <p:cNvSpPr>
                <a:spLocks noChangeShapeType="1"/>
              </p:cNvSpPr>
              <p:nvPr/>
            </p:nvSpPr>
            <p:spPr bwMode="auto">
              <a:xfrm>
                <a:off x="371633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59"/>
              <p:cNvSpPr>
                <a:spLocks noChangeShapeType="1"/>
              </p:cNvSpPr>
              <p:nvPr/>
            </p:nvSpPr>
            <p:spPr bwMode="auto">
              <a:xfrm>
                <a:off x="371297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59"/>
              <p:cNvSpPr>
                <a:spLocks noChangeShapeType="1"/>
              </p:cNvSpPr>
              <p:nvPr/>
            </p:nvSpPr>
            <p:spPr bwMode="auto">
              <a:xfrm>
                <a:off x="3765910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59"/>
              <p:cNvSpPr>
                <a:spLocks noChangeShapeType="1"/>
              </p:cNvSpPr>
              <p:nvPr/>
            </p:nvSpPr>
            <p:spPr bwMode="auto">
              <a:xfrm>
                <a:off x="381689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386537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59"/>
              <p:cNvSpPr>
                <a:spLocks noChangeShapeType="1"/>
              </p:cNvSpPr>
              <p:nvPr/>
            </p:nvSpPr>
            <p:spPr bwMode="auto">
              <a:xfrm>
                <a:off x="3918310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59"/>
              <p:cNvSpPr>
                <a:spLocks noChangeShapeType="1"/>
              </p:cNvSpPr>
              <p:nvPr/>
            </p:nvSpPr>
            <p:spPr bwMode="auto">
              <a:xfrm>
                <a:off x="396929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59"/>
              <p:cNvSpPr>
                <a:spLocks noChangeShapeType="1"/>
              </p:cNvSpPr>
              <p:nvPr/>
            </p:nvSpPr>
            <p:spPr bwMode="auto">
              <a:xfrm>
                <a:off x="397346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59"/>
              <p:cNvSpPr>
                <a:spLocks noChangeShapeType="1"/>
              </p:cNvSpPr>
              <p:nvPr/>
            </p:nvSpPr>
            <p:spPr bwMode="auto">
              <a:xfrm>
                <a:off x="402640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59"/>
              <p:cNvSpPr>
                <a:spLocks noChangeShapeType="1"/>
              </p:cNvSpPr>
              <p:nvPr/>
            </p:nvSpPr>
            <p:spPr bwMode="auto">
              <a:xfrm>
                <a:off x="407739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59"/>
              <p:cNvSpPr>
                <a:spLocks noChangeShapeType="1"/>
              </p:cNvSpPr>
              <p:nvPr/>
            </p:nvSpPr>
            <p:spPr bwMode="auto">
              <a:xfrm>
                <a:off x="412586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4178806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Line 59"/>
              <p:cNvSpPr>
                <a:spLocks noChangeShapeType="1"/>
              </p:cNvSpPr>
              <p:nvPr/>
            </p:nvSpPr>
            <p:spPr bwMode="auto">
              <a:xfrm>
                <a:off x="4229794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Line 59"/>
              <p:cNvSpPr>
                <a:spLocks noChangeShapeType="1"/>
              </p:cNvSpPr>
              <p:nvPr/>
            </p:nvSpPr>
            <p:spPr bwMode="auto">
              <a:xfrm>
                <a:off x="423019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Line 59"/>
              <p:cNvSpPr>
                <a:spLocks noChangeShapeType="1"/>
              </p:cNvSpPr>
              <p:nvPr/>
            </p:nvSpPr>
            <p:spPr bwMode="auto">
              <a:xfrm>
                <a:off x="428313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Line 59"/>
              <p:cNvSpPr>
                <a:spLocks noChangeShapeType="1"/>
              </p:cNvSpPr>
              <p:nvPr/>
            </p:nvSpPr>
            <p:spPr bwMode="auto">
              <a:xfrm>
                <a:off x="433412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" name="Line 59"/>
              <p:cNvSpPr>
                <a:spLocks noChangeShapeType="1"/>
              </p:cNvSpPr>
              <p:nvPr/>
            </p:nvSpPr>
            <p:spPr bwMode="auto">
              <a:xfrm>
                <a:off x="4382596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59"/>
              <p:cNvSpPr>
                <a:spLocks noChangeShapeType="1"/>
              </p:cNvSpPr>
              <p:nvPr/>
            </p:nvSpPr>
            <p:spPr bwMode="auto">
              <a:xfrm>
                <a:off x="4435534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59"/>
              <p:cNvSpPr>
                <a:spLocks noChangeShapeType="1"/>
              </p:cNvSpPr>
              <p:nvPr/>
            </p:nvSpPr>
            <p:spPr bwMode="auto">
              <a:xfrm>
                <a:off x="448652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59"/>
              <p:cNvSpPr>
                <a:spLocks noChangeShapeType="1"/>
              </p:cNvSpPr>
              <p:nvPr/>
            </p:nvSpPr>
            <p:spPr bwMode="auto">
              <a:xfrm>
                <a:off x="449069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Line 59"/>
              <p:cNvSpPr>
                <a:spLocks noChangeShapeType="1"/>
              </p:cNvSpPr>
              <p:nvPr/>
            </p:nvSpPr>
            <p:spPr bwMode="auto">
              <a:xfrm>
                <a:off x="4543630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59"/>
              <p:cNvSpPr>
                <a:spLocks noChangeShapeType="1"/>
              </p:cNvSpPr>
              <p:nvPr/>
            </p:nvSpPr>
            <p:spPr bwMode="auto">
              <a:xfrm>
                <a:off x="459461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59"/>
              <p:cNvSpPr>
                <a:spLocks noChangeShapeType="1"/>
              </p:cNvSpPr>
              <p:nvPr/>
            </p:nvSpPr>
            <p:spPr bwMode="auto">
              <a:xfrm>
                <a:off x="4643092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59"/>
              <p:cNvSpPr>
                <a:spLocks noChangeShapeType="1"/>
              </p:cNvSpPr>
              <p:nvPr/>
            </p:nvSpPr>
            <p:spPr bwMode="auto">
              <a:xfrm>
                <a:off x="4696030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59"/>
              <p:cNvSpPr>
                <a:spLocks noChangeShapeType="1"/>
              </p:cNvSpPr>
              <p:nvPr/>
            </p:nvSpPr>
            <p:spPr bwMode="auto">
              <a:xfrm>
                <a:off x="4747018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59"/>
              <p:cNvSpPr>
                <a:spLocks noChangeShapeType="1"/>
              </p:cNvSpPr>
              <p:nvPr/>
            </p:nvSpPr>
            <p:spPr bwMode="auto">
              <a:xfrm>
                <a:off x="4752994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59"/>
              <p:cNvSpPr>
                <a:spLocks noChangeShapeType="1"/>
              </p:cNvSpPr>
              <p:nvPr/>
            </p:nvSpPr>
            <p:spPr bwMode="auto">
              <a:xfrm>
                <a:off x="4805932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Line 59"/>
              <p:cNvSpPr>
                <a:spLocks noChangeShapeType="1"/>
              </p:cNvSpPr>
              <p:nvPr/>
            </p:nvSpPr>
            <p:spPr bwMode="auto">
              <a:xfrm>
                <a:off x="4856920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59"/>
              <p:cNvSpPr>
                <a:spLocks noChangeShapeType="1"/>
              </p:cNvSpPr>
              <p:nvPr/>
            </p:nvSpPr>
            <p:spPr bwMode="auto">
              <a:xfrm>
                <a:off x="490539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" name="Line 59"/>
              <p:cNvSpPr>
                <a:spLocks noChangeShapeType="1"/>
              </p:cNvSpPr>
              <p:nvPr/>
            </p:nvSpPr>
            <p:spPr bwMode="auto">
              <a:xfrm>
                <a:off x="4958332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Line 59"/>
              <p:cNvSpPr>
                <a:spLocks noChangeShapeType="1"/>
              </p:cNvSpPr>
              <p:nvPr/>
            </p:nvSpPr>
            <p:spPr bwMode="auto">
              <a:xfrm>
                <a:off x="500932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59"/>
              <p:cNvSpPr>
                <a:spLocks noChangeShapeType="1"/>
              </p:cNvSpPr>
              <p:nvPr/>
            </p:nvSpPr>
            <p:spPr bwMode="auto">
              <a:xfrm>
                <a:off x="501349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59"/>
              <p:cNvSpPr>
                <a:spLocks noChangeShapeType="1"/>
              </p:cNvSpPr>
              <p:nvPr/>
            </p:nvSpPr>
            <p:spPr bwMode="auto">
              <a:xfrm>
                <a:off x="5066428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59"/>
              <p:cNvSpPr>
                <a:spLocks noChangeShapeType="1"/>
              </p:cNvSpPr>
              <p:nvPr/>
            </p:nvSpPr>
            <p:spPr bwMode="auto">
              <a:xfrm>
                <a:off x="5117416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516589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Line 59"/>
              <p:cNvSpPr>
                <a:spLocks noChangeShapeType="1"/>
              </p:cNvSpPr>
              <p:nvPr/>
            </p:nvSpPr>
            <p:spPr bwMode="auto">
              <a:xfrm>
                <a:off x="521882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" name="Line 59"/>
              <p:cNvSpPr>
                <a:spLocks noChangeShapeType="1"/>
              </p:cNvSpPr>
              <p:nvPr/>
            </p:nvSpPr>
            <p:spPr bwMode="auto">
              <a:xfrm>
                <a:off x="526981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Line 59"/>
              <p:cNvSpPr>
                <a:spLocks noChangeShapeType="1"/>
              </p:cNvSpPr>
              <p:nvPr/>
            </p:nvSpPr>
            <p:spPr bwMode="auto">
              <a:xfrm>
                <a:off x="5270218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8" name="Line 59"/>
              <p:cNvSpPr>
                <a:spLocks noChangeShapeType="1"/>
              </p:cNvSpPr>
              <p:nvPr/>
            </p:nvSpPr>
            <p:spPr bwMode="auto">
              <a:xfrm>
                <a:off x="5323156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59"/>
              <p:cNvSpPr>
                <a:spLocks noChangeShapeType="1"/>
              </p:cNvSpPr>
              <p:nvPr/>
            </p:nvSpPr>
            <p:spPr bwMode="auto">
              <a:xfrm>
                <a:off x="537414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>
                <a:off x="542261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59"/>
              <p:cNvSpPr>
                <a:spLocks noChangeShapeType="1"/>
              </p:cNvSpPr>
              <p:nvPr/>
            </p:nvSpPr>
            <p:spPr bwMode="auto">
              <a:xfrm>
                <a:off x="547555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59"/>
              <p:cNvSpPr>
                <a:spLocks noChangeShapeType="1"/>
              </p:cNvSpPr>
              <p:nvPr/>
            </p:nvSpPr>
            <p:spPr bwMode="auto">
              <a:xfrm>
                <a:off x="552654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Line 59"/>
              <p:cNvSpPr>
                <a:spLocks noChangeShapeType="1"/>
              </p:cNvSpPr>
              <p:nvPr/>
            </p:nvSpPr>
            <p:spPr bwMode="auto">
              <a:xfrm>
                <a:off x="553071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" name="Line 59"/>
              <p:cNvSpPr>
                <a:spLocks noChangeShapeType="1"/>
              </p:cNvSpPr>
              <p:nvPr/>
            </p:nvSpPr>
            <p:spPr bwMode="auto">
              <a:xfrm>
                <a:off x="5583652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" name="Line 59"/>
              <p:cNvSpPr>
                <a:spLocks noChangeShapeType="1"/>
              </p:cNvSpPr>
              <p:nvPr/>
            </p:nvSpPr>
            <p:spPr bwMode="auto">
              <a:xfrm>
                <a:off x="563464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6" name="Line 59"/>
              <p:cNvSpPr>
                <a:spLocks noChangeShapeType="1"/>
              </p:cNvSpPr>
              <p:nvPr/>
            </p:nvSpPr>
            <p:spPr bwMode="auto">
              <a:xfrm>
                <a:off x="5683114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7" name="Line 59"/>
              <p:cNvSpPr>
                <a:spLocks noChangeShapeType="1"/>
              </p:cNvSpPr>
              <p:nvPr/>
            </p:nvSpPr>
            <p:spPr bwMode="auto">
              <a:xfrm>
                <a:off x="5736052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59"/>
              <p:cNvSpPr>
                <a:spLocks noChangeShapeType="1"/>
              </p:cNvSpPr>
              <p:nvPr/>
            </p:nvSpPr>
            <p:spPr bwMode="auto">
              <a:xfrm>
                <a:off x="5787040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Line 59"/>
              <p:cNvSpPr>
                <a:spLocks noChangeShapeType="1"/>
              </p:cNvSpPr>
              <p:nvPr/>
            </p:nvSpPr>
            <p:spPr bwMode="auto">
              <a:xfrm>
                <a:off x="578367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59"/>
              <p:cNvSpPr>
                <a:spLocks noChangeShapeType="1"/>
              </p:cNvSpPr>
              <p:nvPr/>
            </p:nvSpPr>
            <p:spPr bwMode="auto">
              <a:xfrm>
                <a:off x="5836612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Line 59"/>
              <p:cNvSpPr>
                <a:spLocks noChangeShapeType="1"/>
              </p:cNvSpPr>
              <p:nvPr/>
            </p:nvSpPr>
            <p:spPr bwMode="auto">
              <a:xfrm>
                <a:off x="588760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Line 59"/>
              <p:cNvSpPr>
                <a:spLocks noChangeShapeType="1"/>
              </p:cNvSpPr>
              <p:nvPr/>
            </p:nvSpPr>
            <p:spPr bwMode="auto">
              <a:xfrm>
                <a:off x="593607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Line 59"/>
              <p:cNvSpPr>
                <a:spLocks noChangeShapeType="1"/>
              </p:cNvSpPr>
              <p:nvPr/>
            </p:nvSpPr>
            <p:spPr bwMode="auto">
              <a:xfrm>
                <a:off x="5989012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" name="Line 59"/>
              <p:cNvSpPr>
                <a:spLocks noChangeShapeType="1"/>
              </p:cNvSpPr>
              <p:nvPr/>
            </p:nvSpPr>
            <p:spPr bwMode="auto">
              <a:xfrm>
                <a:off x="604000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" name="Line 59"/>
              <p:cNvSpPr>
                <a:spLocks noChangeShapeType="1"/>
              </p:cNvSpPr>
              <p:nvPr/>
            </p:nvSpPr>
            <p:spPr bwMode="auto">
              <a:xfrm>
                <a:off x="604417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59"/>
              <p:cNvSpPr>
                <a:spLocks noChangeShapeType="1"/>
              </p:cNvSpPr>
              <p:nvPr/>
            </p:nvSpPr>
            <p:spPr bwMode="auto">
              <a:xfrm>
                <a:off x="609710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59"/>
              <p:cNvSpPr>
                <a:spLocks noChangeShapeType="1"/>
              </p:cNvSpPr>
              <p:nvPr/>
            </p:nvSpPr>
            <p:spPr bwMode="auto">
              <a:xfrm>
                <a:off x="614809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59"/>
              <p:cNvSpPr>
                <a:spLocks noChangeShapeType="1"/>
              </p:cNvSpPr>
              <p:nvPr/>
            </p:nvSpPr>
            <p:spPr bwMode="auto">
              <a:xfrm>
                <a:off x="6196570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Line 59"/>
              <p:cNvSpPr>
                <a:spLocks noChangeShapeType="1"/>
              </p:cNvSpPr>
              <p:nvPr/>
            </p:nvSpPr>
            <p:spPr bwMode="auto">
              <a:xfrm>
                <a:off x="6249508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59"/>
              <p:cNvSpPr>
                <a:spLocks noChangeShapeType="1"/>
              </p:cNvSpPr>
              <p:nvPr/>
            </p:nvSpPr>
            <p:spPr bwMode="auto">
              <a:xfrm>
                <a:off x="6300496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9"/>
              <p:cNvSpPr>
                <a:spLocks noChangeShapeType="1"/>
              </p:cNvSpPr>
              <p:nvPr/>
            </p:nvSpPr>
            <p:spPr bwMode="auto">
              <a:xfrm>
                <a:off x="630089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9"/>
              <p:cNvSpPr>
                <a:spLocks noChangeShapeType="1"/>
              </p:cNvSpPr>
              <p:nvPr/>
            </p:nvSpPr>
            <p:spPr bwMode="auto">
              <a:xfrm>
                <a:off x="635383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59"/>
              <p:cNvSpPr>
                <a:spLocks noChangeShapeType="1"/>
              </p:cNvSpPr>
              <p:nvPr/>
            </p:nvSpPr>
            <p:spPr bwMode="auto">
              <a:xfrm>
                <a:off x="640482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59"/>
              <p:cNvSpPr>
                <a:spLocks noChangeShapeType="1"/>
              </p:cNvSpPr>
              <p:nvPr/>
            </p:nvSpPr>
            <p:spPr bwMode="auto">
              <a:xfrm>
                <a:off x="6453298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7" name="Line 59"/>
            <p:cNvSpPr>
              <a:spLocks noChangeShapeType="1"/>
            </p:cNvSpPr>
            <p:nvPr/>
          </p:nvSpPr>
          <p:spPr bwMode="auto">
            <a:xfrm>
              <a:off x="6347926" y="237059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8" name="Line 59"/>
            <p:cNvSpPr>
              <a:spLocks noChangeShapeType="1"/>
            </p:cNvSpPr>
            <p:nvPr/>
          </p:nvSpPr>
          <p:spPr bwMode="auto">
            <a:xfrm>
              <a:off x="6405742" y="237438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6459790" y="237438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0" name="Line 59"/>
            <p:cNvSpPr>
              <a:spLocks noChangeShapeType="1"/>
            </p:cNvSpPr>
            <p:nvPr/>
          </p:nvSpPr>
          <p:spPr bwMode="auto">
            <a:xfrm>
              <a:off x="6517606" y="237817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543580" y="5918094"/>
            <a:ext cx="64855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mHG</a:t>
            </a:r>
            <a:r>
              <a:rPr lang="en-US" dirty="0" smtClean="0"/>
              <a:t>, ES score = -log P of </a:t>
            </a:r>
            <a:r>
              <a:rPr lang="en-US" dirty="0" err="1" smtClean="0"/>
              <a:t>hypergeometric</a:t>
            </a:r>
            <a:r>
              <a:rPr lang="en-US" dirty="0" smtClean="0"/>
              <a:t> test at that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7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GSEA/</a:t>
            </a:r>
            <a:r>
              <a:rPr lang="en-US" b="1" dirty="0" err="1" smtClean="0"/>
              <a:t>mHG</a:t>
            </a:r>
            <a:r>
              <a:rPr lang="en-US" b="1" dirty="0" smtClean="0"/>
              <a:t>: </a:t>
            </a:r>
            <a:r>
              <a:rPr lang="en-US" b="1" dirty="0"/>
              <a:t>Method</a:t>
            </a: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7308850" y="1268413"/>
            <a:ext cx="1368425" cy="1368425"/>
          </a:xfrm>
          <a:prstGeom prst="ellipse">
            <a:avLst/>
          </a:prstGeom>
          <a:solidFill>
            <a:srgbClr val="3366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684213" y="1916113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7556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1874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9001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14763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205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34925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7" name="Line 13"/>
          <p:cNvSpPr>
            <a:spLocks noChangeShapeType="1"/>
          </p:cNvSpPr>
          <p:nvPr/>
        </p:nvSpPr>
        <p:spPr bwMode="auto">
          <a:xfrm>
            <a:off x="9715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45720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2268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5136" name="Picture 32" descr="enplot_GO0006120_21"/>
          <p:cNvPicPr>
            <a:picLocks noChangeAspect="1" noChangeArrowheads="1"/>
          </p:cNvPicPr>
          <p:nvPr/>
        </p:nvPicPr>
        <p:blipFill>
          <a:blip r:embed="rId3"/>
          <a:srcRect l="10785" t="4004" r="995" b="55606"/>
          <a:stretch>
            <a:fillRect/>
          </a:stretch>
        </p:blipFill>
        <p:spPr bwMode="auto">
          <a:xfrm>
            <a:off x="491167" y="3709684"/>
            <a:ext cx="64801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5137" name="Line 33"/>
          <p:cNvSpPr>
            <a:spLocks noChangeShapeType="1"/>
          </p:cNvSpPr>
          <p:nvPr/>
        </p:nvSpPr>
        <p:spPr bwMode="auto">
          <a:xfrm>
            <a:off x="21240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38" name="Line 34"/>
          <p:cNvSpPr>
            <a:spLocks noChangeShapeType="1"/>
          </p:cNvSpPr>
          <p:nvPr/>
        </p:nvSpPr>
        <p:spPr bwMode="auto">
          <a:xfrm>
            <a:off x="15478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15859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3" name="Line 39"/>
          <p:cNvSpPr>
            <a:spLocks noChangeShapeType="1"/>
          </p:cNvSpPr>
          <p:nvPr/>
        </p:nvSpPr>
        <p:spPr bwMode="auto">
          <a:xfrm>
            <a:off x="684213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>
            <a:off x="125888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48" name="Line 44"/>
          <p:cNvSpPr>
            <a:spLocks noChangeShapeType="1"/>
          </p:cNvSpPr>
          <p:nvPr/>
        </p:nvSpPr>
        <p:spPr bwMode="auto">
          <a:xfrm>
            <a:off x="44275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0" name="Line 46"/>
          <p:cNvSpPr>
            <a:spLocks noChangeShapeType="1"/>
          </p:cNvSpPr>
          <p:nvPr/>
        </p:nvSpPr>
        <p:spPr bwMode="auto">
          <a:xfrm>
            <a:off x="3995738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3" name="Line 49"/>
          <p:cNvSpPr>
            <a:spLocks noChangeShapeType="1"/>
          </p:cNvSpPr>
          <p:nvPr/>
        </p:nvSpPr>
        <p:spPr bwMode="auto">
          <a:xfrm>
            <a:off x="32035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4" name="Line 50"/>
          <p:cNvSpPr>
            <a:spLocks noChangeShapeType="1"/>
          </p:cNvSpPr>
          <p:nvPr/>
        </p:nvSpPr>
        <p:spPr bwMode="auto">
          <a:xfrm>
            <a:off x="29876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5" name="Line 51"/>
          <p:cNvSpPr>
            <a:spLocks noChangeShapeType="1"/>
          </p:cNvSpPr>
          <p:nvPr/>
        </p:nvSpPr>
        <p:spPr bwMode="auto">
          <a:xfrm>
            <a:off x="32766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58" name="Line 54"/>
          <p:cNvSpPr>
            <a:spLocks noChangeShapeType="1"/>
          </p:cNvSpPr>
          <p:nvPr/>
        </p:nvSpPr>
        <p:spPr bwMode="auto">
          <a:xfrm>
            <a:off x="25558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60" name="Line 56"/>
          <p:cNvSpPr>
            <a:spLocks noChangeShapeType="1"/>
          </p:cNvSpPr>
          <p:nvPr/>
        </p:nvSpPr>
        <p:spPr bwMode="auto">
          <a:xfrm>
            <a:off x="78105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61" name="Text Box 57"/>
          <p:cNvSpPr txBox="1">
            <a:spLocks noChangeArrowheads="1"/>
          </p:cNvSpPr>
          <p:nvPr/>
        </p:nvSpPr>
        <p:spPr bwMode="auto">
          <a:xfrm rot="16200000">
            <a:off x="-221940" y="4256278"/>
            <a:ext cx="980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ES score</a:t>
            </a:r>
            <a:endParaRPr lang="en-US" dirty="0"/>
          </a:p>
        </p:txBody>
      </p:sp>
      <p:sp>
        <p:nvSpPr>
          <p:cNvPr id="52" name="Text Box 57"/>
          <p:cNvSpPr txBox="1">
            <a:spLocks noChangeArrowheads="1"/>
          </p:cNvSpPr>
          <p:nvPr/>
        </p:nvSpPr>
        <p:spPr bwMode="auto">
          <a:xfrm>
            <a:off x="6998701" y="3330543"/>
            <a:ext cx="1216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Gene rank</a:t>
            </a:r>
            <a:endParaRPr lang="en-US" dirty="0"/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05284" y="3359756"/>
            <a:ext cx="1216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030866" y="3359756"/>
            <a:ext cx="760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6256773" y="3330543"/>
            <a:ext cx="760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401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1188" y="1417638"/>
            <a:ext cx="376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GSEA/</a:t>
            </a:r>
            <a:r>
              <a:rPr lang="en-US" sz="2400" dirty="0" err="1" smtClean="0"/>
              <a:t>mHG</a:t>
            </a:r>
            <a:r>
              <a:rPr lang="en-US" sz="2400" dirty="0" smtClean="0"/>
              <a:t> score calculation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7485782" y="1731447"/>
            <a:ext cx="113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</a:t>
            </a:r>
            <a:r>
              <a:rPr lang="en-US" b="1" dirty="0"/>
              <a:t>-set </a:t>
            </a:r>
          </a:p>
        </p:txBody>
      </p:sp>
      <p:sp>
        <p:nvSpPr>
          <p:cNvPr id="195" name="Line 40"/>
          <p:cNvSpPr>
            <a:spLocks noChangeShapeType="1"/>
          </p:cNvSpPr>
          <p:nvPr/>
        </p:nvSpPr>
        <p:spPr bwMode="auto">
          <a:xfrm>
            <a:off x="7556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6" name="Line 41"/>
          <p:cNvSpPr>
            <a:spLocks noChangeShapeType="1"/>
          </p:cNvSpPr>
          <p:nvPr/>
        </p:nvSpPr>
        <p:spPr bwMode="auto">
          <a:xfrm>
            <a:off x="9001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7" name="Line 42"/>
          <p:cNvSpPr>
            <a:spLocks noChangeShapeType="1"/>
          </p:cNvSpPr>
          <p:nvPr/>
        </p:nvSpPr>
        <p:spPr bwMode="auto">
          <a:xfrm>
            <a:off x="9715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8" name="Line 43"/>
          <p:cNvSpPr>
            <a:spLocks noChangeShapeType="1"/>
          </p:cNvSpPr>
          <p:nvPr/>
        </p:nvSpPr>
        <p:spPr bwMode="auto">
          <a:xfrm>
            <a:off x="12588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99" name="Line 44"/>
          <p:cNvSpPr>
            <a:spLocks noChangeShapeType="1"/>
          </p:cNvSpPr>
          <p:nvPr/>
        </p:nvSpPr>
        <p:spPr bwMode="auto">
          <a:xfrm>
            <a:off x="14763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0" name="Line 45"/>
          <p:cNvSpPr>
            <a:spLocks noChangeShapeType="1"/>
          </p:cNvSpPr>
          <p:nvPr/>
        </p:nvSpPr>
        <p:spPr bwMode="auto">
          <a:xfrm>
            <a:off x="20510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1" name="Line 46"/>
          <p:cNvSpPr>
            <a:spLocks noChangeShapeType="1"/>
          </p:cNvSpPr>
          <p:nvPr/>
        </p:nvSpPr>
        <p:spPr bwMode="auto">
          <a:xfrm>
            <a:off x="22669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2" name="Line 47"/>
          <p:cNvSpPr>
            <a:spLocks noChangeShapeType="1"/>
          </p:cNvSpPr>
          <p:nvPr/>
        </p:nvSpPr>
        <p:spPr bwMode="auto">
          <a:xfrm>
            <a:off x="34925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3" name="Line 48"/>
          <p:cNvSpPr>
            <a:spLocks noChangeShapeType="1"/>
          </p:cNvSpPr>
          <p:nvPr/>
        </p:nvSpPr>
        <p:spPr bwMode="auto">
          <a:xfrm>
            <a:off x="45720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4" name="Line 52"/>
          <p:cNvSpPr>
            <a:spLocks noChangeShapeType="1"/>
          </p:cNvSpPr>
          <p:nvPr/>
        </p:nvSpPr>
        <p:spPr bwMode="auto">
          <a:xfrm>
            <a:off x="2124075" y="2370138"/>
            <a:ext cx="0" cy="100806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5" name="Line 53"/>
          <p:cNvSpPr>
            <a:spLocks noChangeShapeType="1"/>
          </p:cNvSpPr>
          <p:nvPr/>
        </p:nvSpPr>
        <p:spPr bwMode="auto">
          <a:xfrm>
            <a:off x="15478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6" name="Line 54"/>
          <p:cNvSpPr>
            <a:spLocks noChangeShapeType="1"/>
          </p:cNvSpPr>
          <p:nvPr/>
        </p:nvSpPr>
        <p:spPr bwMode="auto">
          <a:xfrm>
            <a:off x="15859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7" name="Line 56"/>
          <p:cNvSpPr>
            <a:spLocks noChangeShapeType="1"/>
          </p:cNvSpPr>
          <p:nvPr/>
        </p:nvSpPr>
        <p:spPr bwMode="auto">
          <a:xfrm>
            <a:off x="684213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8" name="Line 57"/>
          <p:cNvSpPr>
            <a:spLocks noChangeShapeType="1"/>
          </p:cNvSpPr>
          <p:nvPr/>
        </p:nvSpPr>
        <p:spPr bwMode="auto">
          <a:xfrm>
            <a:off x="118745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09" name="Line 59"/>
          <p:cNvSpPr>
            <a:spLocks noChangeShapeType="1"/>
          </p:cNvSpPr>
          <p:nvPr/>
        </p:nvSpPr>
        <p:spPr bwMode="auto">
          <a:xfrm>
            <a:off x="44275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0" name="Line 61"/>
          <p:cNvSpPr>
            <a:spLocks noChangeShapeType="1"/>
          </p:cNvSpPr>
          <p:nvPr/>
        </p:nvSpPr>
        <p:spPr bwMode="auto">
          <a:xfrm>
            <a:off x="399573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1" name="Line 63"/>
          <p:cNvSpPr>
            <a:spLocks noChangeShapeType="1"/>
          </p:cNvSpPr>
          <p:nvPr/>
        </p:nvSpPr>
        <p:spPr bwMode="auto">
          <a:xfrm>
            <a:off x="32035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2" name="Line 64"/>
          <p:cNvSpPr>
            <a:spLocks noChangeShapeType="1"/>
          </p:cNvSpPr>
          <p:nvPr/>
        </p:nvSpPr>
        <p:spPr bwMode="auto">
          <a:xfrm>
            <a:off x="29876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3" name="Line 68"/>
          <p:cNvSpPr>
            <a:spLocks noChangeShapeType="1"/>
          </p:cNvSpPr>
          <p:nvPr/>
        </p:nvSpPr>
        <p:spPr bwMode="auto">
          <a:xfrm>
            <a:off x="3276600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4" name="Line 69"/>
          <p:cNvSpPr>
            <a:spLocks noChangeShapeType="1"/>
          </p:cNvSpPr>
          <p:nvPr/>
        </p:nvSpPr>
        <p:spPr bwMode="auto">
          <a:xfrm>
            <a:off x="2555875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15" name="Line 71"/>
          <p:cNvSpPr>
            <a:spLocks noChangeShapeType="1"/>
          </p:cNvSpPr>
          <p:nvPr/>
        </p:nvSpPr>
        <p:spPr bwMode="auto">
          <a:xfrm>
            <a:off x="788988" y="2349500"/>
            <a:ext cx="0" cy="1008063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5938" y="2335990"/>
            <a:ext cx="6061668" cy="1050243"/>
            <a:chOff x="455938" y="2335990"/>
            <a:chExt cx="6061668" cy="1050243"/>
          </a:xfrm>
        </p:grpSpPr>
        <p:grpSp>
          <p:nvGrpSpPr>
            <p:cNvPr id="58" name="Group 57"/>
            <p:cNvGrpSpPr/>
            <p:nvPr/>
          </p:nvGrpSpPr>
          <p:grpSpPr>
            <a:xfrm>
              <a:off x="455938" y="2335990"/>
              <a:ext cx="5842110" cy="1042663"/>
              <a:chOff x="611188" y="4443413"/>
              <a:chExt cx="5842110" cy="1042663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11188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664126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715114" y="44434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76358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816526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6751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59"/>
              <p:cNvSpPr>
                <a:spLocks noChangeShapeType="1"/>
              </p:cNvSpPr>
              <p:nvPr/>
            </p:nvSpPr>
            <p:spPr bwMode="auto">
              <a:xfrm>
                <a:off x="87168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59"/>
              <p:cNvSpPr>
                <a:spLocks noChangeShapeType="1"/>
              </p:cNvSpPr>
              <p:nvPr/>
            </p:nvSpPr>
            <p:spPr bwMode="auto">
              <a:xfrm>
                <a:off x="924622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59"/>
              <p:cNvSpPr>
                <a:spLocks noChangeShapeType="1"/>
              </p:cNvSpPr>
              <p:nvPr/>
            </p:nvSpPr>
            <p:spPr bwMode="auto">
              <a:xfrm>
                <a:off x="975610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102408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107702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59"/>
              <p:cNvSpPr>
                <a:spLocks noChangeShapeType="1"/>
              </p:cNvSpPr>
              <p:nvPr/>
            </p:nvSpPr>
            <p:spPr bwMode="auto">
              <a:xfrm>
                <a:off x="112801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1128412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1181350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>
                <a:off x="123233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59"/>
              <p:cNvSpPr>
                <a:spLocks noChangeShapeType="1"/>
              </p:cNvSpPr>
              <p:nvPr/>
            </p:nvSpPr>
            <p:spPr bwMode="auto">
              <a:xfrm>
                <a:off x="128081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59"/>
              <p:cNvSpPr>
                <a:spLocks noChangeShapeType="1"/>
              </p:cNvSpPr>
              <p:nvPr/>
            </p:nvSpPr>
            <p:spPr bwMode="auto">
              <a:xfrm>
                <a:off x="133375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>
                <a:off x="138473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>
                <a:off x="138890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59"/>
              <p:cNvSpPr>
                <a:spLocks noChangeShapeType="1"/>
              </p:cNvSpPr>
              <p:nvPr/>
            </p:nvSpPr>
            <p:spPr bwMode="auto">
              <a:xfrm>
                <a:off x="1441846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>
                <a:off x="149283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59"/>
              <p:cNvSpPr>
                <a:spLocks noChangeShapeType="1"/>
              </p:cNvSpPr>
              <p:nvPr/>
            </p:nvSpPr>
            <p:spPr bwMode="auto">
              <a:xfrm>
                <a:off x="154130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59"/>
              <p:cNvSpPr>
                <a:spLocks noChangeShapeType="1"/>
              </p:cNvSpPr>
              <p:nvPr/>
            </p:nvSpPr>
            <p:spPr bwMode="auto">
              <a:xfrm>
                <a:off x="1594246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59"/>
              <p:cNvSpPr>
                <a:spLocks noChangeShapeType="1"/>
              </p:cNvSpPr>
              <p:nvPr/>
            </p:nvSpPr>
            <p:spPr bwMode="auto">
              <a:xfrm>
                <a:off x="164523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59"/>
              <p:cNvSpPr>
                <a:spLocks noChangeShapeType="1"/>
              </p:cNvSpPr>
              <p:nvPr/>
            </p:nvSpPr>
            <p:spPr bwMode="auto">
              <a:xfrm>
                <a:off x="1641868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1694806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59"/>
              <p:cNvSpPr>
                <a:spLocks noChangeShapeType="1"/>
              </p:cNvSpPr>
              <p:nvPr/>
            </p:nvSpPr>
            <p:spPr bwMode="auto">
              <a:xfrm>
                <a:off x="1745794" y="44472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59"/>
              <p:cNvSpPr>
                <a:spLocks noChangeShapeType="1"/>
              </p:cNvSpPr>
              <p:nvPr/>
            </p:nvSpPr>
            <p:spPr bwMode="auto">
              <a:xfrm>
                <a:off x="179426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>
                <a:off x="1847206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59"/>
              <p:cNvSpPr>
                <a:spLocks noChangeShapeType="1"/>
              </p:cNvSpPr>
              <p:nvPr/>
            </p:nvSpPr>
            <p:spPr bwMode="auto">
              <a:xfrm>
                <a:off x="189819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59"/>
              <p:cNvSpPr>
                <a:spLocks noChangeShapeType="1"/>
              </p:cNvSpPr>
              <p:nvPr/>
            </p:nvSpPr>
            <p:spPr bwMode="auto">
              <a:xfrm>
                <a:off x="1902364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59"/>
              <p:cNvSpPr>
                <a:spLocks noChangeShapeType="1"/>
              </p:cNvSpPr>
              <p:nvPr/>
            </p:nvSpPr>
            <p:spPr bwMode="auto">
              <a:xfrm>
                <a:off x="195530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59"/>
              <p:cNvSpPr>
                <a:spLocks noChangeShapeType="1"/>
              </p:cNvSpPr>
              <p:nvPr/>
            </p:nvSpPr>
            <p:spPr bwMode="auto">
              <a:xfrm>
                <a:off x="200629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59"/>
              <p:cNvSpPr>
                <a:spLocks noChangeShapeType="1"/>
              </p:cNvSpPr>
              <p:nvPr/>
            </p:nvSpPr>
            <p:spPr bwMode="auto">
              <a:xfrm>
                <a:off x="205476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2107702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59"/>
              <p:cNvSpPr>
                <a:spLocks noChangeShapeType="1"/>
              </p:cNvSpPr>
              <p:nvPr/>
            </p:nvSpPr>
            <p:spPr bwMode="auto">
              <a:xfrm>
                <a:off x="2158690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59"/>
              <p:cNvSpPr>
                <a:spLocks noChangeShapeType="1"/>
              </p:cNvSpPr>
              <p:nvPr/>
            </p:nvSpPr>
            <p:spPr bwMode="auto">
              <a:xfrm>
                <a:off x="2159092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59"/>
              <p:cNvSpPr>
                <a:spLocks noChangeShapeType="1"/>
              </p:cNvSpPr>
              <p:nvPr/>
            </p:nvSpPr>
            <p:spPr bwMode="auto">
              <a:xfrm>
                <a:off x="2212030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>
                <a:off x="2263018" y="44509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9"/>
              <p:cNvSpPr>
                <a:spLocks noChangeShapeType="1"/>
              </p:cNvSpPr>
              <p:nvPr/>
            </p:nvSpPr>
            <p:spPr bwMode="auto">
              <a:xfrm>
                <a:off x="2311492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9"/>
              <p:cNvSpPr>
                <a:spLocks noChangeShapeType="1"/>
              </p:cNvSpPr>
              <p:nvPr/>
            </p:nvSpPr>
            <p:spPr bwMode="auto">
              <a:xfrm>
                <a:off x="2364430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9"/>
              <p:cNvSpPr>
                <a:spLocks noChangeShapeType="1"/>
              </p:cNvSpPr>
              <p:nvPr/>
            </p:nvSpPr>
            <p:spPr bwMode="auto">
              <a:xfrm>
                <a:off x="241541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9"/>
              <p:cNvSpPr>
                <a:spLocks noChangeShapeType="1"/>
              </p:cNvSpPr>
              <p:nvPr/>
            </p:nvSpPr>
            <p:spPr bwMode="auto">
              <a:xfrm>
                <a:off x="2419588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9"/>
              <p:cNvSpPr>
                <a:spLocks noChangeShapeType="1"/>
              </p:cNvSpPr>
              <p:nvPr/>
            </p:nvSpPr>
            <p:spPr bwMode="auto">
              <a:xfrm>
                <a:off x="2472526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9"/>
              <p:cNvSpPr>
                <a:spLocks noChangeShapeType="1"/>
              </p:cNvSpPr>
              <p:nvPr/>
            </p:nvSpPr>
            <p:spPr bwMode="auto">
              <a:xfrm>
                <a:off x="2523514" y="44547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>
                <a:off x="2571988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2624926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9"/>
              <p:cNvSpPr>
                <a:spLocks noChangeShapeType="1"/>
              </p:cNvSpPr>
              <p:nvPr/>
            </p:nvSpPr>
            <p:spPr bwMode="auto">
              <a:xfrm>
                <a:off x="2675914" y="44585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/>
              <p:cNvSpPr>
                <a:spLocks noChangeShapeType="1"/>
              </p:cNvSpPr>
              <p:nvPr/>
            </p:nvSpPr>
            <p:spPr bwMode="auto">
              <a:xfrm>
                <a:off x="2682292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59"/>
              <p:cNvSpPr>
                <a:spLocks noChangeShapeType="1"/>
              </p:cNvSpPr>
              <p:nvPr/>
            </p:nvSpPr>
            <p:spPr bwMode="auto">
              <a:xfrm>
                <a:off x="2735230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59"/>
              <p:cNvSpPr>
                <a:spLocks noChangeShapeType="1"/>
              </p:cNvSpPr>
              <p:nvPr/>
            </p:nvSpPr>
            <p:spPr bwMode="auto">
              <a:xfrm>
                <a:off x="2786218" y="44607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59"/>
              <p:cNvSpPr>
                <a:spLocks noChangeShapeType="1"/>
              </p:cNvSpPr>
              <p:nvPr/>
            </p:nvSpPr>
            <p:spPr bwMode="auto">
              <a:xfrm>
                <a:off x="283469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59"/>
              <p:cNvSpPr>
                <a:spLocks noChangeShapeType="1"/>
              </p:cNvSpPr>
              <p:nvPr/>
            </p:nvSpPr>
            <p:spPr bwMode="auto">
              <a:xfrm>
                <a:off x="2887630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59"/>
              <p:cNvSpPr>
                <a:spLocks noChangeShapeType="1"/>
              </p:cNvSpPr>
              <p:nvPr/>
            </p:nvSpPr>
            <p:spPr bwMode="auto">
              <a:xfrm>
                <a:off x="293861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294278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59"/>
              <p:cNvSpPr>
                <a:spLocks noChangeShapeType="1"/>
              </p:cNvSpPr>
              <p:nvPr/>
            </p:nvSpPr>
            <p:spPr bwMode="auto">
              <a:xfrm>
                <a:off x="2995726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59"/>
              <p:cNvSpPr>
                <a:spLocks noChangeShapeType="1"/>
              </p:cNvSpPr>
              <p:nvPr/>
            </p:nvSpPr>
            <p:spPr bwMode="auto">
              <a:xfrm>
                <a:off x="3046714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Line 59"/>
              <p:cNvSpPr>
                <a:spLocks noChangeShapeType="1"/>
              </p:cNvSpPr>
              <p:nvPr/>
            </p:nvSpPr>
            <p:spPr bwMode="auto">
              <a:xfrm>
                <a:off x="309518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>
                <a:off x="314812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Line 59"/>
              <p:cNvSpPr>
                <a:spLocks noChangeShapeType="1"/>
              </p:cNvSpPr>
              <p:nvPr/>
            </p:nvSpPr>
            <p:spPr bwMode="auto">
              <a:xfrm>
                <a:off x="319911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59"/>
              <p:cNvSpPr>
                <a:spLocks noChangeShapeType="1"/>
              </p:cNvSpPr>
              <p:nvPr/>
            </p:nvSpPr>
            <p:spPr bwMode="auto">
              <a:xfrm>
                <a:off x="3199516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>
                <a:off x="3252454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330344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59"/>
              <p:cNvSpPr>
                <a:spLocks noChangeShapeType="1"/>
              </p:cNvSpPr>
              <p:nvPr/>
            </p:nvSpPr>
            <p:spPr bwMode="auto">
              <a:xfrm>
                <a:off x="335191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59"/>
              <p:cNvSpPr>
                <a:spLocks noChangeShapeType="1"/>
              </p:cNvSpPr>
              <p:nvPr/>
            </p:nvSpPr>
            <p:spPr bwMode="auto">
              <a:xfrm>
                <a:off x="340485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345584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59"/>
              <p:cNvSpPr>
                <a:spLocks noChangeShapeType="1"/>
              </p:cNvSpPr>
              <p:nvPr/>
            </p:nvSpPr>
            <p:spPr bwMode="auto">
              <a:xfrm>
                <a:off x="346001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59"/>
              <p:cNvSpPr>
                <a:spLocks noChangeShapeType="1"/>
              </p:cNvSpPr>
              <p:nvPr/>
            </p:nvSpPr>
            <p:spPr bwMode="auto">
              <a:xfrm>
                <a:off x="3512950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59"/>
              <p:cNvSpPr>
                <a:spLocks noChangeShapeType="1"/>
              </p:cNvSpPr>
              <p:nvPr/>
            </p:nvSpPr>
            <p:spPr bwMode="auto">
              <a:xfrm>
                <a:off x="356393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59"/>
              <p:cNvSpPr>
                <a:spLocks noChangeShapeType="1"/>
              </p:cNvSpPr>
              <p:nvPr/>
            </p:nvSpPr>
            <p:spPr bwMode="auto">
              <a:xfrm>
                <a:off x="361241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59"/>
              <p:cNvSpPr>
                <a:spLocks noChangeShapeType="1"/>
              </p:cNvSpPr>
              <p:nvPr/>
            </p:nvSpPr>
            <p:spPr bwMode="auto">
              <a:xfrm>
                <a:off x="3665350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59"/>
              <p:cNvSpPr>
                <a:spLocks noChangeShapeType="1"/>
              </p:cNvSpPr>
              <p:nvPr/>
            </p:nvSpPr>
            <p:spPr bwMode="auto">
              <a:xfrm>
                <a:off x="371633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59"/>
              <p:cNvSpPr>
                <a:spLocks noChangeShapeType="1"/>
              </p:cNvSpPr>
              <p:nvPr/>
            </p:nvSpPr>
            <p:spPr bwMode="auto">
              <a:xfrm>
                <a:off x="3712972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59"/>
              <p:cNvSpPr>
                <a:spLocks noChangeShapeType="1"/>
              </p:cNvSpPr>
              <p:nvPr/>
            </p:nvSpPr>
            <p:spPr bwMode="auto">
              <a:xfrm>
                <a:off x="3765910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59"/>
              <p:cNvSpPr>
                <a:spLocks noChangeShapeType="1"/>
              </p:cNvSpPr>
              <p:nvPr/>
            </p:nvSpPr>
            <p:spPr bwMode="auto">
              <a:xfrm>
                <a:off x="3816898" y="446450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386537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59"/>
              <p:cNvSpPr>
                <a:spLocks noChangeShapeType="1"/>
              </p:cNvSpPr>
              <p:nvPr/>
            </p:nvSpPr>
            <p:spPr bwMode="auto">
              <a:xfrm>
                <a:off x="3918310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59"/>
              <p:cNvSpPr>
                <a:spLocks noChangeShapeType="1"/>
              </p:cNvSpPr>
              <p:nvPr/>
            </p:nvSpPr>
            <p:spPr bwMode="auto">
              <a:xfrm>
                <a:off x="396929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59"/>
              <p:cNvSpPr>
                <a:spLocks noChangeShapeType="1"/>
              </p:cNvSpPr>
              <p:nvPr/>
            </p:nvSpPr>
            <p:spPr bwMode="auto">
              <a:xfrm>
                <a:off x="3973468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59"/>
              <p:cNvSpPr>
                <a:spLocks noChangeShapeType="1"/>
              </p:cNvSpPr>
              <p:nvPr/>
            </p:nvSpPr>
            <p:spPr bwMode="auto">
              <a:xfrm>
                <a:off x="402640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59"/>
              <p:cNvSpPr>
                <a:spLocks noChangeShapeType="1"/>
              </p:cNvSpPr>
              <p:nvPr/>
            </p:nvSpPr>
            <p:spPr bwMode="auto">
              <a:xfrm>
                <a:off x="407739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59"/>
              <p:cNvSpPr>
                <a:spLocks noChangeShapeType="1"/>
              </p:cNvSpPr>
              <p:nvPr/>
            </p:nvSpPr>
            <p:spPr bwMode="auto">
              <a:xfrm>
                <a:off x="412586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4178806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Line 59"/>
              <p:cNvSpPr>
                <a:spLocks noChangeShapeType="1"/>
              </p:cNvSpPr>
              <p:nvPr/>
            </p:nvSpPr>
            <p:spPr bwMode="auto">
              <a:xfrm>
                <a:off x="4229794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Line 59"/>
              <p:cNvSpPr>
                <a:spLocks noChangeShapeType="1"/>
              </p:cNvSpPr>
              <p:nvPr/>
            </p:nvSpPr>
            <p:spPr bwMode="auto">
              <a:xfrm>
                <a:off x="4230196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Line 59"/>
              <p:cNvSpPr>
                <a:spLocks noChangeShapeType="1"/>
              </p:cNvSpPr>
              <p:nvPr/>
            </p:nvSpPr>
            <p:spPr bwMode="auto">
              <a:xfrm>
                <a:off x="4283134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Line 59"/>
              <p:cNvSpPr>
                <a:spLocks noChangeShapeType="1"/>
              </p:cNvSpPr>
              <p:nvPr/>
            </p:nvSpPr>
            <p:spPr bwMode="auto">
              <a:xfrm>
                <a:off x="4334122" y="446829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" name="Line 59"/>
              <p:cNvSpPr>
                <a:spLocks noChangeShapeType="1"/>
              </p:cNvSpPr>
              <p:nvPr/>
            </p:nvSpPr>
            <p:spPr bwMode="auto">
              <a:xfrm>
                <a:off x="4382596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59"/>
              <p:cNvSpPr>
                <a:spLocks noChangeShapeType="1"/>
              </p:cNvSpPr>
              <p:nvPr/>
            </p:nvSpPr>
            <p:spPr bwMode="auto">
              <a:xfrm>
                <a:off x="4435534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59"/>
              <p:cNvSpPr>
                <a:spLocks noChangeShapeType="1"/>
              </p:cNvSpPr>
              <p:nvPr/>
            </p:nvSpPr>
            <p:spPr bwMode="auto">
              <a:xfrm>
                <a:off x="448652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59"/>
              <p:cNvSpPr>
                <a:spLocks noChangeShapeType="1"/>
              </p:cNvSpPr>
              <p:nvPr/>
            </p:nvSpPr>
            <p:spPr bwMode="auto">
              <a:xfrm>
                <a:off x="4490692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Line 59"/>
              <p:cNvSpPr>
                <a:spLocks noChangeShapeType="1"/>
              </p:cNvSpPr>
              <p:nvPr/>
            </p:nvSpPr>
            <p:spPr bwMode="auto">
              <a:xfrm>
                <a:off x="4543630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59"/>
              <p:cNvSpPr>
                <a:spLocks noChangeShapeType="1"/>
              </p:cNvSpPr>
              <p:nvPr/>
            </p:nvSpPr>
            <p:spPr bwMode="auto">
              <a:xfrm>
                <a:off x="4594618" y="447208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59"/>
              <p:cNvSpPr>
                <a:spLocks noChangeShapeType="1"/>
              </p:cNvSpPr>
              <p:nvPr/>
            </p:nvSpPr>
            <p:spPr bwMode="auto">
              <a:xfrm>
                <a:off x="4643092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59"/>
              <p:cNvSpPr>
                <a:spLocks noChangeShapeType="1"/>
              </p:cNvSpPr>
              <p:nvPr/>
            </p:nvSpPr>
            <p:spPr bwMode="auto">
              <a:xfrm>
                <a:off x="4696030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59"/>
              <p:cNvSpPr>
                <a:spLocks noChangeShapeType="1"/>
              </p:cNvSpPr>
              <p:nvPr/>
            </p:nvSpPr>
            <p:spPr bwMode="auto">
              <a:xfrm>
                <a:off x="4747018" y="447587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59"/>
              <p:cNvSpPr>
                <a:spLocks noChangeShapeType="1"/>
              </p:cNvSpPr>
              <p:nvPr/>
            </p:nvSpPr>
            <p:spPr bwMode="auto">
              <a:xfrm>
                <a:off x="4752994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59"/>
              <p:cNvSpPr>
                <a:spLocks noChangeShapeType="1"/>
              </p:cNvSpPr>
              <p:nvPr/>
            </p:nvSpPr>
            <p:spPr bwMode="auto">
              <a:xfrm>
                <a:off x="4805932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Line 59"/>
              <p:cNvSpPr>
                <a:spLocks noChangeShapeType="1"/>
              </p:cNvSpPr>
              <p:nvPr/>
            </p:nvSpPr>
            <p:spPr bwMode="auto">
              <a:xfrm>
                <a:off x="4856920" y="446664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59"/>
              <p:cNvSpPr>
                <a:spLocks noChangeShapeType="1"/>
              </p:cNvSpPr>
              <p:nvPr/>
            </p:nvSpPr>
            <p:spPr bwMode="auto">
              <a:xfrm>
                <a:off x="490539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" name="Line 59"/>
              <p:cNvSpPr>
                <a:spLocks noChangeShapeType="1"/>
              </p:cNvSpPr>
              <p:nvPr/>
            </p:nvSpPr>
            <p:spPr bwMode="auto">
              <a:xfrm>
                <a:off x="4958332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Line 59"/>
              <p:cNvSpPr>
                <a:spLocks noChangeShapeType="1"/>
              </p:cNvSpPr>
              <p:nvPr/>
            </p:nvSpPr>
            <p:spPr bwMode="auto">
              <a:xfrm>
                <a:off x="500932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59"/>
              <p:cNvSpPr>
                <a:spLocks noChangeShapeType="1"/>
              </p:cNvSpPr>
              <p:nvPr/>
            </p:nvSpPr>
            <p:spPr bwMode="auto">
              <a:xfrm>
                <a:off x="501349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59"/>
              <p:cNvSpPr>
                <a:spLocks noChangeShapeType="1"/>
              </p:cNvSpPr>
              <p:nvPr/>
            </p:nvSpPr>
            <p:spPr bwMode="auto">
              <a:xfrm>
                <a:off x="5066428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59"/>
              <p:cNvSpPr>
                <a:spLocks noChangeShapeType="1"/>
              </p:cNvSpPr>
              <p:nvPr/>
            </p:nvSpPr>
            <p:spPr bwMode="auto">
              <a:xfrm>
                <a:off x="5117416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516589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Line 59"/>
              <p:cNvSpPr>
                <a:spLocks noChangeShapeType="1"/>
              </p:cNvSpPr>
              <p:nvPr/>
            </p:nvSpPr>
            <p:spPr bwMode="auto">
              <a:xfrm>
                <a:off x="521882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" name="Line 59"/>
              <p:cNvSpPr>
                <a:spLocks noChangeShapeType="1"/>
              </p:cNvSpPr>
              <p:nvPr/>
            </p:nvSpPr>
            <p:spPr bwMode="auto">
              <a:xfrm>
                <a:off x="526981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Line 59"/>
              <p:cNvSpPr>
                <a:spLocks noChangeShapeType="1"/>
              </p:cNvSpPr>
              <p:nvPr/>
            </p:nvSpPr>
            <p:spPr bwMode="auto">
              <a:xfrm>
                <a:off x="5270218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8" name="Line 59"/>
              <p:cNvSpPr>
                <a:spLocks noChangeShapeType="1"/>
              </p:cNvSpPr>
              <p:nvPr/>
            </p:nvSpPr>
            <p:spPr bwMode="auto">
              <a:xfrm>
                <a:off x="5323156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59"/>
              <p:cNvSpPr>
                <a:spLocks noChangeShapeType="1"/>
              </p:cNvSpPr>
              <p:nvPr/>
            </p:nvSpPr>
            <p:spPr bwMode="auto">
              <a:xfrm>
                <a:off x="537414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>
                <a:off x="542261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59"/>
              <p:cNvSpPr>
                <a:spLocks noChangeShapeType="1"/>
              </p:cNvSpPr>
              <p:nvPr/>
            </p:nvSpPr>
            <p:spPr bwMode="auto">
              <a:xfrm>
                <a:off x="547555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59"/>
              <p:cNvSpPr>
                <a:spLocks noChangeShapeType="1"/>
              </p:cNvSpPr>
              <p:nvPr/>
            </p:nvSpPr>
            <p:spPr bwMode="auto">
              <a:xfrm>
                <a:off x="552654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Line 59"/>
              <p:cNvSpPr>
                <a:spLocks noChangeShapeType="1"/>
              </p:cNvSpPr>
              <p:nvPr/>
            </p:nvSpPr>
            <p:spPr bwMode="auto">
              <a:xfrm>
                <a:off x="553071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" name="Line 59"/>
              <p:cNvSpPr>
                <a:spLocks noChangeShapeType="1"/>
              </p:cNvSpPr>
              <p:nvPr/>
            </p:nvSpPr>
            <p:spPr bwMode="auto">
              <a:xfrm>
                <a:off x="5583652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" name="Line 59"/>
              <p:cNvSpPr>
                <a:spLocks noChangeShapeType="1"/>
              </p:cNvSpPr>
              <p:nvPr/>
            </p:nvSpPr>
            <p:spPr bwMode="auto">
              <a:xfrm>
                <a:off x="563464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6" name="Line 59"/>
              <p:cNvSpPr>
                <a:spLocks noChangeShapeType="1"/>
              </p:cNvSpPr>
              <p:nvPr/>
            </p:nvSpPr>
            <p:spPr bwMode="auto">
              <a:xfrm>
                <a:off x="5683114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7" name="Line 59"/>
              <p:cNvSpPr>
                <a:spLocks noChangeShapeType="1"/>
              </p:cNvSpPr>
              <p:nvPr/>
            </p:nvSpPr>
            <p:spPr bwMode="auto">
              <a:xfrm>
                <a:off x="5736052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59"/>
              <p:cNvSpPr>
                <a:spLocks noChangeShapeType="1"/>
              </p:cNvSpPr>
              <p:nvPr/>
            </p:nvSpPr>
            <p:spPr bwMode="auto">
              <a:xfrm>
                <a:off x="5787040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Line 59"/>
              <p:cNvSpPr>
                <a:spLocks noChangeShapeType="1"/>
              </p:cNvSpPr>
              <p:nvPr/>
            </p:nvSpPr>
            <p:spPr bwMode="auto">
              <a:xfrm>
                <a:off x="5783674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59"/>
              <p:cNvSpPr>
                <a:spLocks noChangeShapeType="1"/>
              </p:cNvSpPr>
              <p:nvPr/>
            </p:nvSpPr>
            <p:spPr bwMode="auto">
              <a:xfrm>
                <a:off x="5836612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Line 59"/>
              <p:cNvSpPr>
                <a:spLocks noChangeShapeType="1"/>
              </p:cNvSpPr>
              <p:nvPr/>
            </p:nvSpPr>
            <p:spPr bwMode="auto">
              <a:xfrm>
                <a:off x="5887600" y="447043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Line 59"/>
              <p:cNvSpPr>
                <a:spLocks noChangeShapeType="1"/>
              </p:cNvSpPr>
              <p:nvPr/>
            </p:nvSpPr>
            <p:spPr bwMode="auto">
              <a:xfrm>
                <a:off x="593607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Line 59"/>
              <p:cNvSpPr>
                <a:spLocks noChangeShapeType="1"/>
              </p:cNvSpPr>
              <p:nvPr/>
            </p:nvSpPr>
            <p:spPr bwMode="auto">
              <a:xfrm>
                <a:off x="5989012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" name="Line 59"/>
              <p:cNvSpPr>
                <a:spLocks noChangeShapeType="1"/>
              </p:cNvSpPr>
              <p:nvPr/>
            </p:nvSpPr>
            <p:spPr bwMode="auto">
              <a:xfrm>
                <a:off x="604000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" name="Line 59"/>
              <p:cNvSpPr>
                <a:spLocks noChangeShapeType="1"/>
              </p:cNvSpPr>
              <p:nvPr/>
            </p:nvSpPr>
            <p:spPr bwMode="auto">
              <a:xfrm>
                <a:off x="6044170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59"/>
              <p:cNvSpPr>
                <a:spLocks noChangeShapeType="1"/>
              </p:cNvSpPr>
              <p:nvPr/>
            </p:nvSpPr>
            <p:spPr bwMode="auto">
              <a:xfrm>
                <a:off x="609710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59"/>
              <p:cNvSpPr>
                <a:spLocks noChangeShapeType="1"/>
              </p:cNvSpPr>
              <p:nvPr/>
            </p:nvSpPr>
            <p:spPr bwMode="auto">
              <a:xfrm>
                <a:off x="614809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59"/>
              <p:cNvSpPr>
                <a:spLocks noChangeShapeType="1"/>
              </p:cNvSpPr>
              <p:nvPr/>
            </p:nvSpPr>
            <p:spPr bwMode="auto">
              <a:xfrm>
                <a:off x="6196570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Line 59"/>
              <p:cNvSpPr>
                <a:spLocks noChangeShapeType="1"/>
              </p:cNvSpPr>
              <p:nvPr/>
            </p:nvSpPr>
            <p:spPr bwMode="auto">
              <a:xfrm>
                <a:off x="6249508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59"/>
              <p:cNvSpPr>
                <a:spLocks noChangeShapeType="1"/>
              </p:cNvSpPr>
              <p:nvPr/>
            </p:nvSpPr>
            <p:spPr bwMode="auto">
              <a:xfrm>
                <a:off x="6300496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9"/>
              <p:cNvSpPr>
                <a:spLocks noChangeShapeType="1"/>
              </p:cNvSpPr>
              <p:nvPr/>
            </p:nvSpPr>
            <p:spPr bwMode="auto">
              <a:xfrm>
                <a:off x="6300898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9"/>
              <p:cNvSpPr>
                <a:spLocks noChangeShapeType="1"/>
              </p:cNvSpPr>
              <p:nvPr/>
            </p:nvSpPr>
            <p:spPr bwMode="auto">
              <a:xfrm>
                <a:off x="6353836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59"/>
              <p:cNvSpPr>
                <a:spLocks noChangeShapeType="1"/>
              </p:cNvSpPr>
              <p:nvPr/>
            </p:nvSpPr>
            <p:spPr bwMode="auto">
              <a:xfrm>
                <a:off x="6404824" y="447422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59"/>
              <p:cNvSpPr>
                <a:spLocks noChangeShapeType="1"/>
              </p:cNvSpPr>
              <p:nvPr/>
            </p:nvSpPr>
            <p:spPr bwMode="auto">
              <a:xfrm>
                <a:off x="6453298" y="4478013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7" name="Line 59"/>
            <p:cNvSpPr>
              <a:spLocks noChangeShapeType="1"/>
            </p:cNvSpPr>
            <p:nvPr/>
          </p:nvSpPr>
          <p:spPr bwMode="auto">
            <a:xfrm>
              <a:off x="6347926" y="237059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8" name="Line 59"/>
            <p:cNvSpPr>
              <a:spLocks noChangeShapeType="1"/>
            </p:cNvSpPr>
            <p:nvPr/>
          </p:nvSpPr>
          <p:spPr bwMode="auto">
            <a:xfrm>
              <a:off x="6405742" y="237438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6459790" y="237438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0" name="Line 59"/>
            <p:cNvSpPr>
              <a:spLocks noChangeShapeType="1"/>
            </p:cNvSpPr>
            <p:nvPr/>
          </p:nvSpPr>
          <p:spPr bwMode="auto">
            <a:xfrm>
              <a:off x="6517606" y="2378170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21" name="Line 51"/>
          <p:cNvSpPr>
            <a:spLocks noChangeShapeType="1"/>
          </p:cNvSpPr>
          <p:nvPr/>
        </p:nvSpPr>
        <p:spPr bwMode="auto">
          <a:xfrm>
            <a:off x="576117" y="3840355"/>
            <a:ext cx="6408737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2" name="Line 52"/>
          <p:cNvSpPr>
            <a:spLocks noChangeShapeType="1"/>
          </p:cNvSpPr>
          <p:nvPr/>
        </p:nvSpPr>
        <p:spPr bwMode="auto">
          <a:xfrm>
            <a:off x="2160442" y="3792730"/>
            <a:ext cx="0" cy="1368425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3" name="Text Box 25"/>
          <p:cNvSpPr txBox="1">
            <a:spLocks noChangeArrowheads="1"/>
          </p:cNvSpPr>
          <p:nvPr/>
        </p:nvSpPr>
        <p:spPr bwMode="auto">
          <a:xfrm>
            <a:off x="501729" y="5361347"/>
            <a:ext cx="69840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1. Maximum (or minimum) ES score is the </a:t>
            </a: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b="1" dirty="0" smtClean="0"/>
              <a:t>ES score</a:t>
            </a:r>
            <a:r>
              <a:rPr lang="en-US" dirty="0" smtClean="0"/>
              <a:t> for the gene set</a:t>
            </a:r>
          </a:p>
          <a:p>
            <a:r>
              <a:rPr lang="en-US" dirty="0" smtClean="0"/>
              <a:t>2. Can define “leading edge subset” as all those genes ranked as least as high as the enriched set. </a:t>
            </a:r>
            <a:endParaRPr lang="en-US" dirty="0"/>
          </a:p>
        </p:txBody>
      </p:sp>
      <p:sp>
        <p:nvSpPr>
          <p:cNvPr id="224" name="Line 53"/>
          <p:cNvSpPr>
            <a:spLocks noChangeShapeType="1"/>
          </p:cNvSpPr>
          <p:nvPr/>
        </p:nvSpPr>
        <p:spPr bwMode="auto">
          <a:xfrm>
            <a:off x="427484" y="3411343"/>
            <a:ext cx="173295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70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Going from ES score </a:t>
            </a:r>
            <a:r>
              <a:rPr lang="en-US" b="1" dirty="0" smtClean="0">
                <a:sym typeface="Wingdings"/>
              </a:rPr>
              <a:t> P-value</a:t>
            </a:r>
            <a:endParaRPr lang="en-US" b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dirty="0" smtClean="0"/>
              <a:t>Two options</a:t>
            </a:r>
          </a:p>
          <a:p>
            <a:pPr marL="990600" lvl="1" indent="-533400">
              <a:buFont typeface="Times New Roman" pitchFamily="-108" charset="0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GSEA and </a:t>
            </a:r>
            <a:r>
              <a:rPr lang="en-US" dirty="0" err="1"/>
              <a:t>mHG</a:t>
            </a:r>
            <a:r>
              <a:rPr lang="en-US" dirty="0"/>
              <a:t>, can compute empirical P-values using permutations (see following slides) </a:t>
            </a:r>
          </a:p>
          <a:p>
            <a:pPr marL="990600" lvl="1" indent="-533400">
              <a:buFont typeface="Times New Roman" pitchFamily="-108" charset="0"/>
              <a:buAutoNum type="arabicPeriod"/>
            </a:pPr>
            <a:r>
              <a:rPr lang="en-US" dirty="0" smtClean="0"/>
              <a:t>For </a:t>
            </a:r>
            <a:r>
              <a:rPr lang="en-US" dirty="0" err="1" smtClean="0"/>
              <a:t>mHG</a:t>
            </a:r>
            <a:r>
              <a:rPr lang="en-US" dirty="0" smtClean="0"/>
              <a:t>, you have another option, you can </a:t>
            </a:r>
            <a:r>
              <a:rPr lang="en-US" dirty="0"/>
              <a:t>u</a:t>
            </a:r>
            <a:r>
              <a:rPr lang="en-US" dirty="0" smtClean="0"/>
              <a:t>se a multiple test correction.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3100" dirty="0"/>
              <a:t>Empirical </a:t>
            </a:r>
            <a:r>
              <a:rPr lang="en-US" sz="3100" dirty="0" err="1"/>
              <a:t>p</a:t>
            </a:r>
            <a:r>
              <a:rPr lang="en-US" sz="3100" dirty="0"/>
              <a:t>-value estimation (for every gene-set)</a:t>
            </a:r>
          </a:p>
          <a:p>
            <a:pPr marL="990600" lvl="1" indent="-533400">
              <a:buFont typeface="Times New Roman" pitchFamily="-108" charset="0"/>
              <a:buAutoNum type="arabicPeriod"/>
            </a:pPr>
            <a:r>
              <a:rPr lang="en-US" dirty="0"/>
              <a:t>Generate null-hypothesis distribution from randomized data (see permutation settings)</a:t>
            </a:r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3753" y="3863318"/>
            <a:ext cx="0" cy="2233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2050878" y="5879443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2193753" y="5447643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409653" y="49444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625553" y="4584043"/>
            <a:ext cx="217488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843041" y="4439580"/>
            <a:ext cx="215900" cy="1439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3058941" y="3791880"/>
            <a:ext cx="215900" cy="20875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274841" y="4296705"/>
            <a:ext cx="215900" cy="15827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490741" y="4655480"/>
            <a:ext cx="215900" cy="1223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706641" y="4584043"/>
            <a:ext cx="2159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3922541" y="49444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138441" y="5087280"/>
            <a:ext cx="215900" cy="792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4354341" y="53762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570241" y="53762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4786141" y="5736568"/>
            <a:ext cx="215900" cy="142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5002041" y="5663543"/>
            <a:ext cx="2159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5217941" y="5808005"/>
            <a:ext cx="215900" cy="7143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3851103" y="3863318"/>
            <a:ext cx="3567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</a:t>
            </a:r>
            <a:r>
              <a:rPr lang="en-US" dirty="0" smtClean="0"/>
              <a:t>of (max) ES scores </a:t>
            </a:r>
            <a:r>
              <a:rPr lang="en-US" dirty="0"/>
              <a:t>from </a:t>
            </a:r>
          </a:p>
          <a:p>
            <a:pPr>
              <a:spcBef>
                <a:spcPct val="0"/>
              </a:spcBef>
            </a:pPr>
            <a:r>
              <a:rPr lang="en-US" dirty="0"/>
              <a:t>N permutations (e.g. 2000)</a:t>
            </a:r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 rot="16200000">
            <a:off x="1565381" y="4698620"/>
            <a:ext cx="88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3778079" y="5928655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 ES </a:t>
            </a:r>
            <a:r>
              <a:rPr lang="en-US" dirty="0"/>
              <a:t>Score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Permutation-based P-values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53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  <a:t>Module</a:t>
            </a:r>
            <a:r>
              <a:rPr lang="en-US" sz="2800" dirty="0" smtClean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pitchFamily="39" charset="0"/>
                <a:ea typeface="Segoe UI" pitchFamily="34" charset="0"/>
                <a:cs typeface="Segoe UI" pitchFamily="34" charset="0"/>
              </a:rPr>
              <a:t>Finding over-represented pathways in gene lists</a:t>
            </a:r>
            <a:endParaRPr lang="en-US" b="1" dirty="0">
              <a:solidFill>
                <a:schemeClr val="bg1"/>
              </a:solidFill>
              <a:latin typeface="Calibri" pitchFamily="3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Snapshot 2011-05-01 15-52-13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5851523" cy="434339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Quaid Morris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Pathway and network analysis of –</a:t>
            </a:r>
            <a:r>
              <a:rPr lang="en-US" sz="1600" dirty="0" err="1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omic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 data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13-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14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, 2016</a:t>
            </a:r>
          </a:p>
        </p:txBody>
      </p:sp>
      <p:pic>
        <p:nvPicPr>
          <p:cNvPr id="12" name="Picture 1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68259"/>
            <a:ext cx="2339752" cy="10054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6058" t="14191" r="69265" b="18927"/>
          <a:stretch/>
        </p:blipFill>
        <p:spPr>
          <a:xfrm>
            <a:off x="6516216" y="4687961"/>
            <a:ext cx="2256443" cy="1567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lvl="1" indent="-609600">
              <a:buNone/>
            </a:pPr>
            <a:r>
              <a:rPr lang="en-US" dirty="0" smtClean="0"/>
              <a:t>Estimate empirical p-value by comparing observed max ES score to null-hypothesis distribution from randomized data (for every gene-set)</a:t>
            </a:r>
          </a:p>
          <a:p>
            <a:pPr marL="990600" lvl="1" indent="-533400">
              <a:buNone/>
            </a:pPr>
            <a:endParaRPr lang="en-US" dirty="0" smtClean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3753" y="3863318"/>
            <a:ext cx="0" cy="2233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2050878" y="5879443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2193753" y="5447643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409653" y="49444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625553" y="4584043"/>
            <a:ext cx="217488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843041" y="4439580"/>
            <a:ext cx="215900" cy="1439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3058941" y="3791880"/>
            <a:ext cx="215900" cy="20875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274841" y="4296705"/>
            <a:ext cx="215900" cy="15827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490741" y="4655480"/>
            <a:ext cx="215900" cy="1223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706641" y="4584043"/>
            <a:ext cx="2159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3922541" y="49444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138441" y="5087280"/>
            <a:ext cx="215900" cy="792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4354341" y="53762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570241" y="53762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4786141" y="5736568"/>
            <a:ext cx="215900" cy="142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5002041" y="5663543"/>
            <a:ext cx="2159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5217941" y="5808005"/>
            <a:ext cx="215900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 rot="16200000">
            <a:off x="1565381" y="4698620"/>
            <a:ext cx="88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217940" y="5279368"/>
            <a:ext cx="3037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Real ES score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51103" y="3863318"/>
            <a:ext cx="3567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of </a:t>
            </a:r>
            <a:r>
              <a:rPr lang="en-US" dirty="0" smtClean="0"/>
              <a:t>ES scores </a:t>
            </a:r>
            <a:r>
              <a:rPr lang="en-US" dirty="0"/>
              <a:t>from </a:t>
            </a:r>
          </a:p>
          <a:p>
            <a:pPr>
              <a:spcBef>
                <a:spcPct val="0"/>
              </a:spcBef>
            </a:pPr>
            <a:r>
              <a:rPr lang="en-US" dirty="0"/>
              <a:t>N permutations (e.g. 2000)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Permutation-based P-values</a:t>
            </a:r>
            <a:endParaRPr lang="en-US" b="1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778079" y="5928655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ES </a:t>
            </a:r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6430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lvl="1" indent="-609600">
              <a:buNone/>
            </a:pPr>
            <a:r>
              <a:rPr lang="en-US" dirty="0" smtClean="0"/>
              <a:t>Estimate empirical p-value by comparing observed max ES score to null-hypothesis distribution from randomized data (for every gene-set)</a:t>
            </a:r>
          </a:p>
          <a:p>
            <a:pPr marL="990600" lvl="1" indent="-533400">
              <a:buNone/>
            </a:pPr>
            <a:endParaRPr lang="en-US" dirty="0" smtClean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  <a:p>
            <a:pPr marL="990600" lvl="1" indent="-533400">
              <a:buFont typeface="Times New Roman" pitchFamily="-108" charset="0"/>
              <a:buAutoNum type="arabicPeriod"/>
            </a:pPr>
            <a:endParaRPr lang="en-US" dirty="0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853246" y="3712118"/>
            <a:ext cx="0" cy="2233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710371" y="5728243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853246" y="5296443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1069146" y="47932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285046" y="4432843"/>
            <a:ext cx="217488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1502534" y="4288380"/>
            <a:ext cx="215900" cy="14398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1718434" y="3640680"/>
            <a:ext cx="215900" cy="20875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1934334" y="4145505"/>
            <a:ext cx="215900" cy="15827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2150234" y="4504280"/>
            <a:ext cx="215900" cy="1223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2366134" y="4432843"/>
            <a:ext cx="2159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2582034" y="4793205"/>
            <a:ext cx="215900" cy="9350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2797934" y="4936080"/>
            <a:ext cx="215900" cy="792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3013834" y="52250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3229734" y="5225005"/>
            <a:ext cx="2159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3445634" y="5585368"/>
            <a:ext cx="215900" cy="142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3661534" y="5512343"/>
            <a:ext cx="2159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3877434" y="5656805"/>
            <a:ext cx="215900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 rot="16200000">
            <a:off x="224874" y="4547420"/>
            <a:ext cx="88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2437572" y="5777455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ES </a:t>
            </a:r>
            <a:r>
              <a:rPr lang="en-US" dirty="0"/>
              <a:t>Score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912447" y="4432843"/>
            <a:ext cx="4150922" cy="64633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Randomized with </a:t>
            </a:r>
            <a:r>
              <a:rPr lang="en-US" dirty="0" smtClean="0">
                <a:solidFill>
                  <a:schemeClr val="accent1"/>
                </a:solidFill>
              </a:rPr>
              <a:t>ES score </a:t>
            </a:r>
            <a:r>
              <a:rPr lang="en-US" dirty="0">
                <a:solidFill>
                  <a:schemeClr val="accent1"/>
                </a:solidFill>
              </a:rPr>
              <a:t>≥ real: 4 / </a:t>
            </a:r>
            <a:r>
              <a:rPr lang="en-US" dirty="0" smtClean="0">
                <a:solidFill>
                  <a:schemeClr val="accent1"/>
                </a:solidFill>
              </a:rPr>
              <a:t>2,000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--&gt; Empirical </a:t>
            </a:r>
            <a:r>
              <a:rPr lang="en-US" dirty="0" err="1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1"/>
                </a:solidFill>
              </a:rPr>
              <a:t>-value = 0.002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Permutation-based P-values</a:t>
            </a:r>
            <a:endParaRPr lang="en-US" b="1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871969" y="5197289"/>
            <a:ext cx="3037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Real ES score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2505132" y="3781239"/>
            <a:ext cx="3567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</a:t>
            </a:r>
            <a:r>
              <a:rPr lang="en-US" dirty="0" smtClean="0"/>
              <a:t>of ES scores </a:t>
            </a:r>
            <a:r>
              <a:rPr lang="en-US" dirty="0"/>
              <a:t>from </a:t>
            </a:r>
          </a:p>
          <a:p>
            <a:pPr>
              <a:spcBef>
                <a:spcPct val="0"/>
              </a:spcBef>
            </a:pPr>
            <a:r>
              <a:rPr lang="en-US" dirty="0"/>
              <a:t>N permutations (e.g. 2000)</a:t>
            </a:r>
          </a:p>
        </p:txBody>
      </p:sp>
    </p:spTree>
    <p:extLst>
      <p:ext uri="{BB962C8B-B14F-4D97-AF65-F5344CB8AC3E}">
        <p14:creationId xmlns:p14="http://schemas.microsoft.com/office/powerpoint/2010/main" val="284973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7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14" y="1986504"/>
            <a:ext cx="1577467" cy="76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59" y="3456105"/>
            <a:ext cx="1577466" cy="54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 flipV="1">
            <a:off x="4761281" y="4785253"/>
            <a:ext cx="0" cy="44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3874222" y="2060224"/>
            <a:ext cx="3175" cy="476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 flipV="1">
            <a:off x="5750296" y="4876270"/>
            <a:ext cx="252413" cy="300037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5815384" y="3577696"/>
            <a:ext cx="250825" cy="2809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851896" y="2399771"/>
            <a:ext cx="250825" cy="274637"/>
          </a:xfrm>
          <a:prstGeom prst="ellipse">
            <a:avLst/>
          </a:prstGeom>
          <a:solidFill>
            <a:srgbClr val="FF4A3E"/>
          </a:solidFill>
          <a:ln>
            <a:solidFill>
              <a:srgbClr val="FF4A3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74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68" y="1766611"/>
            <a:ext cx="301483" cy="391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36" y="1289700"/>
            <a:ext cx="1577467" cy="1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2" y="4684622"/>
            <a:ext cx="1607490" cy="88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 bwMode="auto">
          <a:xfrm flipV="1">
            <a:off x="4840656" y="4918603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8" name="TextBox 46"/>
          <p:cNvSpPr txBox="1">
            <a:spLocks noChangeArrowheads="1"/>
          </p:cNvSpPr>
          <p:nvPr/>
        </p:nvSpPr>
        <p:spPr bwMode="auto">
          <a:xfrm>
            <a:off x="2144735" y="938906"/>
            <a:ext cx="3521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Ranked</a:t>
            </a:r>
          </a:p>
          <a:p>
            <a:pPr eaLnBrk="1" hangingPunct="1"/>
            <a:r>
              <a:rPr lang="en-US" sz="1800" b="1" dirty="0">
                <a:latin typeface="Calibri" charset="0"/>
              </a:rPr>
              <a:t> gene list</a:t>
            </a:r>
          </a:p>
        </p:txBody>
      </p:sp>
      <p:sp>
        <p:nvSpPr>
          <p:cNvPr id="23579" name="TextBox 70"/>
          <p:cNvSpPr txBox="1">
            <a:spLocks noChangeArrowheads="1"/>
          </p:cNvSpPr>
          <p:nvPr/>
        </p:nvSpPr>
        <p:spPr bwMode="auto">
          <a:xfrm>
            <a:off x="917529" y="1585237"/>
            <a:ext cx="9832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</a:rPr>
              <a:t>UP in treated</a:t>
            </a:r>
          </a:p>
        </p:txBody>
      </p:sp>
      <p:sp>
        <p:nvSpPr>
          <p:cNvPr id="23581" name="TextBox 87"/>
          <p:cNvSpPr txBox="1">
            <a:spLocks noChangeArrowheads="1"/>
          </p:cNvSpPr>
          <p:nvPr/>
        </p:nvSpPr>
        <p:spPr bwMode="auto">
          <a:xfrm>
            <a:off x="3597137" y="5626679"/>
            <a:ext cx="1725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Calibri" charset="0"/>
              </a:rPr>
              <a:t>Enrichment Score</a:t>
            </a:r>
          </a:p>
        </p:txBody>
      </p:sp>
      <p:sp>
        <p:nvSpPr>
          <p:cNvPr id="23583" name="TextBox 91"/>
          <p:cNvSpPr txBox="1">
            <a:spLocks noChangeArrowheads="1"/>
          </p:cNvSpPr>
          <p:nvPr/>
        </p:nvSpPr>
        <p:spPr bwMode="auto">
          <a:xfrm>
            <a:off x="3951710" y="2103908"/>
            <a:ext cx="291475" cy="46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 charset="0"/>
              </a:rPr>
              <a:t>+</a:t>
            </a:r>
          </a:p>
        </p:txBody>
      </p:sp>
      <p:sp>
        <p:nvSpPr>
          <p:cNvPr id="23584" name="TextBox 92"/>
          <p:cNvSpPr txBox="1">
            <a:spLocks noChangeArrowheads="1"/>
          </p:cNvSpPr>
          <p:nvPr/>
        </p:nvSpPr>
        <p:spPr bwMode="auto">
          <a:xfrm>
            <a:off x="4425275" y="4889725"/>
            <a:ext cx="291475" cy="46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-</a:t>
            </a:r>
          </a:p>
        </p:txBody>
      </p:sp>
      <p:sp>
        <p:nvSpPr>
          <p:cNvPr id="23585" name="TextBox 95"/>
          <p:cNvSpPr txBox="1">
            <a:spLocks noChangeArrowheads="1"/>
          </p:cNvSpPr>
          <p:nvPr/>
        </p:nvSpPr>
        <p:spPr bwMode="auto">
          <a:xfrm>
            <a:off x="669040" y="5389059"/>
            <a:ext cx="12884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</a:rPr>
              <a:t>DOWN in treated</a:t>
            </a:r>
          </a:p>
        </p:txBody>
      </p:sp>
      <p:pic>
        <p:nvPicPr>
          <p:cNvPr id="23589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05" y="1986504"/>
            <a:ext cx="265205" cy="76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90" name="TextBox 1"/>
          <p:cNvSpPr txBox="1">
            <a:spLocks noChangeArrowheads="1"/>
          </p:cNvSpPr>
          <p:nvPr/>
        </p:nvSpPr>
        <p:spPr bwMode="auto">
          <a:xfrm>
            <a:off x="2346916" y="1701544"/>
            <a:ext cx="198903" cy="21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1" name="TextBox 50"/>
          <p:cNvSpPr txBox="1">
            <a:spLocks noChangeArrowheads="1"/>
          </p:cNvSpPr>
          <p:nvPr/>
        </p:nvSpPr>
        <p:spPr bwMode="auto">
          <a:xfrm>
            <a:off x="2346916" y="1810460"/>
            <a:ext cx="198903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2" name="TextBox 52"/>
          <p:cNvSpPr txBox="1">
            <a:spLocks noChangeArrowheads="1"/>
          </p:cNvSpPr>
          <p:nvPr/>
        </p:nvSpPr>
        <p:spPr bwMode="auto">
          <a:xfrm>
            <a:off x="2346916" y="1900988"/>
            <a:ext cx="198903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3" name="TextBox 53"/>
          <p:cNvSpPr txBox="1">
            <a:spLocks noChangeArrowheads="1"/>
          </p:cNvSpPr>
          <p:nvPr/>
        </p:nvSpPr>
        <p:spPr bwMode="auto">
          <a:xfrm>
            <a:off x="2346916" y="2050925"/>
            <a:ext cx="200154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4" name="TextBox 54"/>
          <p:cNvSpPr txBox="1">
            <a:spLocks noChangeArrowheads="1"/>
          </p:cNvSpPr>
          <p:nvPr/>
        </p:nvSpPr>
        <p:spPr bwMode="auto">
          <a:xfrm>
            <a:off x="2346916" y="2186717"/>
            <a:ext cx="198903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5" name="TextBox 55"/>
          <p:cNvSpPr txBox="1">
            <a:spLocks noChangeArrowheads="1"/>
          </p:cNvSpPr>
          <p:nvPr/>
        </p:nvSpPr>
        <p:spPr bwMode="auto">
          <a:xfrm>
            <a:off x="2343163" y="2681792"/>
            <a:ext cx="200154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6" name="TextBox 56"/>
          <p:cNvSpPr txBox="1">
            <a:spLocks noChangeArrowheads="1"/>
          </p:cNvSpPr>
          <p:nvPr/>
        </p:nvSpPr>
        <p:spPr bwMode="auto">
          <a:xfrm>
            <a:off x="2344414" y="4210867"/>
            <a:ext cx="198903" cy="21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sp>
        <p:nvSpPr>
          <p:cNvPr id="23597" name="TextBox 57"/>
          <p:cNvSpPr txBox="1">
            <a:spLocks noChangeArrowheads="1"/>
          </p:cNvSpPr>
          <p:nvPr/>
        </p:nvSpPr>
        <p:spPr bwMode="auto">
          <a:xfrm>
            <a:off x="2355672" y="5451383"/>
            <a:ext cx="200154" cy="21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alibri" charset="0"/>
              </a:rPr>
              <a:t>+</a:t>
            </a:r>
          </a:p>
        </p:txBody>
      </p:sp>
      <p:pic>
        <p:nvPicPr>
          <p:cNvPr id="235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387" y="4684622"/>
            <a:ext cx="183892" cy="94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63"/>
          <p:cNvSpPr txBox="1">
            <a:spLocks noChangeArrowheads="1"/>
          </p:cNvSpPr>
          <p:nvPr/>
        </p:nvSpPr>
        <p:spPr bwMode="auto">
          <a:xfrm>
            <a:off x="6380191" y="2117890"/>
            <a:ext cx="22792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Gene-set 1 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(n=17)</a:t>
            </a:r>
          </a:p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Enriched in treated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endParaRPr lang="en-US" sz="20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56" name="TextBox 58"/>
          <p:cNvSpPr txBox="1">
            <a:spLocks noChangeArrowheads="1"/>
          </p:cNvSpPr>
          <p:nvPr/>
        </p:nvSpPr>
        <p:spPr bwMode="auto">
          <a:xfrm>
            <a:off x="6425004" y="4889725"/>
            <a:ext cx="23521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Gene-set 3 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(n=22)</a:t>
            </a:r>
          </a:p>
          <a:p>
            <a:pPr eaLnBrk="1" hangingPunct="1"/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Depleted in treated</a:t>
            </a:r>
            <a:endParaRPr lang="en-US" sz="2000" b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3557" name="TextBox 59"/>
          <p:cNvSpPr txBox="1">
            <a:spLocks noChangeArrowheads="1"/>
          </p:cNvSpPr>
          <p:nvPr/>
        </p:nvSpPr>
        <p:spPr bwMode="auto">
          <a:xfrm>
            <a:off x="6425004" y="3414451"/>
            <a:ext cx="2039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Gene-set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2</a:t>
            </a:r>
          </a:p>
          <a:p>
            <a:pPr eaLnBrk="1" hangingPunct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Not enriched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9" name="TextBox 87"/>
          <p:cNvSpPr txBox="1">
            <a:spLocks noChangeArrowheads="1"/>
          </p:cNvSpPr>
          <p:nvPr/>
        </p:nvSpPr>
        <p:spPr bwMode="auto">
          <a:xfrm>
            <a:off x="3568914" y="2696719"/>
            <a:ext cx="1725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Calibri" charset="0"/>
              </a:rPr>
              <a:t>Enrichment Score</a:t>
            </a: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564" y="0"/>
            <a:ext cx="8229600" cy="1143000"/>
          </a:xfrm>
        </p:spPr>
        <p:txBody>
          <a:bodyPr/>
          <a:lstStyle/>
          <a:p>
            <a:r>
              <a:rPr lang="en-US" b="1" dirty="0" smtClean="0"/>
              <a:t>More GSEA 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32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6821"/>
            <a:ext cx="8229600" cy="1143000"/>
          </a:xfrm>
        </p:spPr>
        <p:txBody>
          <a:bodyPr/>
          <a:lstStyle/>
          <a:p>
            <a:r>
              <a:rPr lang="en-US" dirty="0" smtClean="0"/>
              <a:t>Multiple test corrections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ＭＳ Ｐゴシック" pitchFamily="-108" charset="-128"/>
                <a:cs typeface="ＭＳ Ｐゴシック" pitchFamily="-108" charset="-128"/>
              </a:rPr>
              <a:t>How to win the P-value lottery, part 1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3" name="Line 7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Oval 10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7" name="Oval 11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" name="Oval 12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9" name="Oval 13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0" name="Oval 14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1" name="Oval 15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2" name="Oval 16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3" name="Oval 17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4" name="Oval 18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5" name="Oval 19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6" name="Oval 20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7" name="Oval 21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8" name="Oval 22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69" name="Oval 23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0" name="Oval 24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1" name="Oval 25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2" name="Oval 26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3" name="Oval 27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4" name="Oval 28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5" name="Oval 29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6" name="Text Box 30"/>
          <p:cNvSpPr txBox="1">
            <a:spLocks noChangeArrowheads="1"/>
          </p:cNvSpPr>
          <p:nvPr/>
        </p:nvSpPr>
        <p:spPr bwMode="auto">
          <a:xfrm>
            <a:off x="4191000" y="4495800"/>
            <a:ext cx="24289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 dirty="0"/>
              <a:t>500 black genes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4500 </a:t>
            </a:r>
            <a:r>
              <a:rPr lang="en-US" dirty="0">
                <a:solidFill>
                  <a:srgbClr val="FF0000"/>
                </a:solidFill>
              </a:rPr>
              <a:t>red genes</a:t>
            </a:r>
          </a:p>
        </p:txBody>
      </p:sp>
      <p:sp>
        <p:nvSpPr>
          <p:cNvPr id="78877" name="Oval 31"/>
          <p:cNvSpPr>
            <a:spLocks noChangeArrowheads="1"/>
          </p:cNvSpPr>
          <p:nvPr/>
        </p:nvSpPr>
        <p:spPr bwMode="auto">
          <a:xfrm>
            <a:off x="533400" y="335756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8" name="Oval 32"/>
          <p:cNvSpPr>
            <a:spLocks noChangeArrowheads="1"/>
          </p:cNvSpPr>
          <p:nvPr/>
        </p:nvSpPr>
        <p:spPr bwMode="auto">
          <a:xfrm>
            <a:off x="533400" y="30527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79" name="Oval 33"/>
          <p:cNvSpPr>
            <a:spLocks noChangeArrowheads="1"/>
          </p:cNvSpPr>
          <p:nvPr/>
        </p:nvSpPr>
        <p:spPr bwMode="auto">
          <a:xfrm>
            <a:off x="533400" y="27479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80" name="Oval 34"/>
          <p:cNvSpPr>
            <a:spLocks noChangeArrowheads="1"/>
          </p:cNvSpPr>
          <p:nvPr/>
        </p:nvSpPr>
        <p:spPr bwMode="auto">
          <a:xfrm>
            <a:off x="533400" y="21383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81" name="Oval 35"/>
          <p:cNvSpPr>
            <a:spLocks noChangeArrowheads="1"/>
          </p:cNvSpPr>
          <p:nvPr/>
        </p:nvSpPr>
        <p:spPr bwMode="auto">
          <a:xfrm>
            <a:off x="533400" y="24431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42975" y="2138363"/>
            <a:ext cx="228600" cy="1447800"/>
            <a:chOff x="567" y="1347"/>
            <a:chExt cx="144" cy="912"/>
          </a:xfrm>
        </p:grpSpPr>
        <p:sp>
          <p:nvSpPr>
            <p:cNvPr id="78912" name="Oval 36"/>
            <p:cNvSpPr>
              <a:spLocks noChangeArrowheads="1"/>
            </p:cNvSpPr>
            <p:nvPr/>
          </p:nvSpPr>
          <p:spPr bwMode="auto">
            <a:xfrm>
              <a:off x="567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3" name="Oval 37"/>
            <p:cNvSpPr>
              <a:spLocks noChangeArrowheads="1"/>
            </p:cNvSpPr>
            <p:nvPr/>
          </p:nvSpPr>
          <p:spPr bwMode="auto">
            <a:xfrm>
              <a:off x="567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4" name="Oval 38"/>
            <p:cNvSpPr>
              <a:spLocks noChangeArrowheads="1"/>
            </p:cNvSpPr>
            <p:nvPr/>
          </p:nvSpPr>
          <p:spPr bwMode="auto">
            <a:xfrm>
              <a:off x="567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5" name="Oval 39"/>
            <p:cNvSpPr>
              <a:spLocks noChangeArrowheads="1"/>
            </p:cNvSpPr>
            <p:nvPr/>
          </p:nvSpPr>
          <p:spPr bwMode="auto">
            <a:xfrm>
              <a:off x="567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6" name="Oval 40"/>
            <p:cNvSpPr>
              <a:spLocks noChangeArrowheads="1"/>
            </p:cNvSpPr>
            <p:nvPr/>
          </p:nvSpPr>
          <p:spPr bwMode="auto">
            <a:xfrm>
              <a:off x="567" y="153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338263" y="2138363"/>
            <a:ext cx="228600" cy="1447800"/>
            <a:chOff x="843" y="1347"/>
            <a:chExt cx="144" cy="912"/>
          </a:xfrm>
        </p:grpSpPr>
        <p:sp>
          <p:nvSpPr>
            <p:cNvPr id="78907" name="Oval 41"/>
            <p:cNvSpPr>
              <a:spLocks noChangeArrowheads="1"/>
            </p:cNvSpPr>
            <p:nvPr/>
          </p:nvSpPr>
          <p:spPr bwMode="auto">
            <a:xfrm>
              <a:off x="843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8" name="Oval 42"/>
            <p:cNvSpPr>
              <a:spLocks noChangeArrowheads="1"/>
            </p:cNvSpPr>
            <p:nvPr/>
          </p:nvSpPr>
          <p:spPr bwMode="auto">
            <a:xfrm>
              <a:off x="843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9" name="Oval 43"/>
            <p:cNvSpPr>
              <a:spLocks noChangeArrowheads="1"/>
            </p:cNvSpPr>
            <p:nvPr/>
          </p:nvSpPr>
          <p:spPr bwMode="auto">
            <a:xfrm>
              <a:off x="843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0" name="Oval 44"/>
            <p:cNvSpPr>
              <a:spLocks noChangeArrowheads="1"/>
            </p:cNvSpPr>
            <p:nvPr/>
          </p:nvSpPr>
          <p:spPr bwMode="auto">
            <a:xfrm>
              <a:off x="843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11" name="Oval 45"/>
            <p:cNvSpPr>
              <a:spLocks noChangeArrowheads="1"/>
            </p:cNvSpPr>
            <p:nvPr/>
          </p:nvSpPr>
          <p:spPr bwMode="auto">
            <a:xfrm>
              <a:off x="843" y="153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62125" y="2138363"/>
            <a:ext cx="228600" cy="1447800"/>
            <a:chOff x="1110" y="1359"/>
            <a:chExt cx="144" cy="912"/>
          </a:xfrm>
        </p:grpSpPr>
        <p:sp>
          <p:nvSpPr>
            <p:cNvPr id="78902" name="Oval 46"/>
            <p:cNvSpPr>
              <a:spLocks noChangeArrowheads="1"/>
            </p:cNvSpPr>
            <p:nvPr/>
          </p:nvSpPr>
          <p:spPr bwMode="auto">
            <a:xfrm>
              <a:off x="1110" y="212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3" name="Oval 47"/>
            <p:cNvSpPr>
              <a:spLocks noChangeArrowheads="1"/>
            </p:cNvSpPr>
            <p:nvPr/>
          </p:nvSpPr>
          <p:spPr bwMode="auto">
            <a:xfrm>
              <a:off x="1110" y="193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4" name="Oval 48"/>
            <p:cNvSpPr>
              <a:spLocks noChangeArrowheads="1"/>
            </p:cNvSpPr>
            <p:nvPr/>
          </p:nvSpPr>
          <p:spPr bwMode="auto">
            <a:xfrm>
              <a:off x="1110" y="174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5" name="Oval 49"/>
            <p:cNvSpPr>
              <a:spLocks noChangeArrowheads="1"/>
            </p:cNvSpPr>
            <p:nvPr/>
          </p:nvSpPr>
          <p:spPr bwMode="auto">
            <a:xfrm>
              <a:off x="1110" y="135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6" name="Oval 50"/>
            <p:cNvSpPr>
              <a:spLocks noChangeArrowheads="1"/>
            </p:cNvSpPr>
            <p:nvPr/>
          </p:nvSpPr>
          <p:spPr bwMode="auto">
            <a:xfrm>
              <a:off x="1110" y="155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885" name="Text Box 55"/>
          <p:cNvSpPr txBox="1">
            <a:spLocks noChangeArrowheads="1"/>
          </p:cNvSpPr>
          <p:nvPr/>
        </p:nvSpPr>
        <p:spPr bwMode="auto">
          <a:xfrm>
            <a:off x="601663" y="1625600"/>
            <a:ext cx="189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Random draws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184400" y="2155825"/>
            <a:ext cx="228600" cy="1447800"/>
            <a:chOff x="1376" y="1358"/>
            <a:chExt cx="144" cy="912"/>
          </a:xfrm>
        </p:grpSpPr>
        <p:sp>
          <p:nvSpPr>
            <p:cNvPr id="78897" name="Oval 58"/>
            <p:cNvSpPr>
              <a:spLocks noChangeArrowheads="1"/>
            </p:cNvSpPr>
            <p:nvPr/>
          </p:nvSpPr>
          <p:spPr bwMode="auto">
            <a:xfrm>
              <a:off x="1376" y="212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8" name="Oval 59"/>
            <p:cNvSpPr>
              <a:spLocks noChangeArrowheads="1"/>
            </p:cNvSpPr>
            <p:nvPr/>
          </p:nvSpPr>
          <p:spPr bwMode="auto">
            <a:xfrm>
              <a:off x="1376" y="193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9" name="Oval 60"/>
            <p:cNvSpPr>
              <a:spLocks noChangeArrowheads="1"/>
            </p:cNvSpPr>
            <p:nvPr/>
          </p:nvSpPr>
          <p:spPr bwMode="auto">
            <a:xfrm>
              <a:off x="1376" y="174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0" name="Oval 61"/>
            <p:cNvSpPr>
              <a:spLocks noChangeArrowheads="1"/>
            </p:cNvSpPr>
            <p:nvPr/>
          </p:nvSpPr>
          <p:spPr bwMode="auto">
            <a:xfrm>
              <a:off x="1376" y="135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01" name="Oval 62"/>
            <p:cNvSpPr>
              <a:spLocks noChangeArrowheads="1"/>
            </p:cNvSpPr>
            <p:nvPr/>
          </p:nvSpPr>
          <p:spPr bwMode="auto">
            <a:xfrm>
              <a:off x="1376" y="155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887" name="Text Box 64"/>
          <p:cNvSpPr txBox="1">
            <a:spLocks noChangeArrowheads="1"/>
          </p:cNvSpPr>
          <p:nvPr/>
        </p:nvSpPr>
        <p:spPr bwMode="auto">
          <a:xfrm>
            <a:off x="2695575" y="2597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145" name="Text Box 65"/>
          <p:cNvSpPr txBox="1">
            <a:spLocks noChangeArrowheads="1"/>
          </p:cNvSpPr>
          <p:nvPr/>
        </p:nvSpPr>
        <p:spPr bwMode="auto">
          <a:xfrm>
            <a:off x="2576513" y="2614613"/>
            <a:ext cx="277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… 7,834 draws later …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368925" y="2190750"/>
            <a:ext cx="228600" cy="1447800"/>
            <a:chOff x="3382" y="1380"/>
            <a:chExt cx="144" cy="912"/>
          </a:xfrm>
        </p:grpSpPr>
        <p:sp>
          <p:nvSpPr>
            <p:cNvPr id="78892" name="Oval 67"/>
            <p:cNvSpPr>
              <a:spLocks noChangeArrowheads="1"/>
            </p:cNvSpPr>
            <p:nvPr/>
          </p:nvSpPr>
          <p:spPr bwMode="auto">
            <a:xfrm>
              <a:off x="3382" y="21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3" name="Oval 68"/>
            <p:cNvSpPr>
              <a:spLocks noChangeArrowheads="1"/>
            </p:cNvSpPr>
            <p:nvPr/>
          </p:nvSpPr>
          <p:spPr bwMode="auto">
            <a:xfrm>
              <a:off x="3382" y="195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4" name="Oval 69"/>
            <p:cNvSpPr>
              <a:spLocks noChangeArrowheads="1"/>
            </p:cNvSpPr>
            <p:nvPr/>
          </p:nvSpPr>
          <p:spPr bwMode="auto">
            <a:xfrm>
              <a:off x="3382" y="176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5" name="Oval 70"/>
            <p:cNvSpPr>
              <a:spLocks noChangeArrowheads="1"/>
            </p:cNvSpPr>
            <p:nvPr/>
          </p:nvSpPr>
          <p:spPr bwMode="auto">
            <a:xfrm>
              <a:off x="3382" y="13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96" name="Oval 71"/>
            <p:cNvSpPr>
              <a:spLocks noChangeArrowheads="1"/>
            </p:cNvSpPr>
            <p:nvPr/>
          </p:nvSpPr>
          <p:spPr bwMode="auto">
            <a:xfrm>
              <a:off x="3382" y="157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154" name="AutoShape 74"/>
          <p:cNvSpPr>
            <a:spLocks noChangeArrowheads="1"/>
          </p:cNvSpPr>
          <p:nvPr/>
        </p:nvSpPr>
        <p:spPr bwMode="auto">
          <a:xfrm flipH="1">
            <a:off x="1006475" y="2540000"/>
            <a:ext cx="1479550" cy="1600200"/>
          </a:xfrm>
          <a:custGeom>
            <a:avLst/>
            <a:gdLst>
              <a:gd name="T0" fmla="*/ 70970178 w 21600"/>
              <a:gd name="T1" fmla="*/ 0 h 21600"/>
              <a:gd name="T2" fmla="*/ 70970178 w 21600"/>
              <a:gd name="T3" fmla="*/ 66727229 h 21600"/>
              <a:gd name="T4" fmla="*/ 15187786 w 21600"/>
              <a:gd name="T5" fmla="*/ 118548150 h 21600"/>
              <a:gd name="T6" fmla="*/ 101345750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55" name="Text Box 75"/>
          <p:cNvSpPr txBox="1">
            <a:spLocks noChangeArrowheads="1"/>
          </p:cNvSpPr>
          <p:nvPr/>
        </p:nvSpPr>
        <p:spPr bwMode="auto">
          <a:xfrm>
            <a:off x="6038850" y="2205038"/>
            <a:ext cx="29098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/>
              <a:t>Expect a random draw with observed enrichment once every 1 / P-value draws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5" grpId="0"/>
      <p:bldP spid="46154" grpId="0" animBg="1"/>
      <p:bldP spid="461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40"/>
          <p:cNvSpPr>
            <a:spLocks noChangeArrowheads="1"/>
          </p:cNvSpPr>
          <p:nvPr/>
        </p:nvSpPr>
        <p:spPr bwMode="auto">
          <a:xfrm>
            <a:off x="1023938" y="538218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39"/>
          <p:cNvSpPr>
            <a:spLocks noChangeArrowheads="1"/>
          </p:cNvSpPr>
          <p:nvPr/>
        </p:nvSpPr>
        <p:spPr bwMode="auto">
          <a:xfrm>
            <a:off x="719138" y="5381625"/>
            <a:ext cx="228600" cy="228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ＭＳ Ｐゴシック" pitchFamily="-108" charset="-128"/>
                <a:cs typeface="ＭＳ Ｐゴシック" pitchFamily="-108" charset="-128"/>
              </a:rPr>
              <a:t>How to win the P-value lottery, part 2</a:t>
            </a:r>
            <a:br>
              <a:rPr lang="en-US" sz="3200"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2000">
                <a:ea typeface="ＭＳ Ｐゴシック" pitchFamily="-108" charset="-128"/>
                <a:cs typeface="ＭＳ Ｐゴシック" pitchFamily="-108" charset="-128"/>
              </a:rPr>
              <a:t>Keep the gene list the same, evaluate different annotations</a:t>
            </a:r>
          </a:p>
        </p:txBody>
      </p:sp>
      <p:sp>
        <p:nvSpPr>
          <p:cNvPr id="80900" name="Text Box 28"/>
          <p:cNvSpPr txBox="1">
            <a:spLocks noChangeArrowheads="1"/>
          </p:cNvSpPr>
          <p:nvPr/>
        </p:nvSpPr>
        <p:spPr bwMode="auto">
          <a:xfrm>
            <a:off x="381000" y="169545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Observed draw</a:t>
            </a:r>
          </a:p>
        </p:txBody>
      </p:sp>
      <p:sp>
        <p:nvSpPr>
          <p:cNvPr id="80901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2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3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6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80907" name="Line 3"/>
          <p:cNvSpPr>
            <a:spLocks noChangeShapeType="1"/>
          </p:cNvSpPr>
          <p:nvPr/>
        </p:nvSpPr>
        <p:spPr bwMode="auto">
          <a:xfrm>
            <a:off x="6429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8" name="Line 4"/>
          <p:cNvSpPr>
            <a:spLocks noChangeShapeType="1"/>
          </p:cNvSpPr>
          <p:nvPr/>
        </p:nvSpPr>
        <p:spPr bwMode="auto">
          <a:xfrm>
            <a:off x="642938" y="5686425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9" name="Line 5"/>
          <p:cNvSpPr>
            <a:spLocks noChangeShapeType="1"/>
          </p:cNvSpPr>
          <p:nvPr/>
        </p:nvSpPr>
        <p:spPr bwMode="auto">
          <a:xfrm>
            <a:off x="1557338" y="568642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Line 6"/>
          <p:cNvSpPr>
            <a:spLocks noChangeShapeType="1"/>
          </p:cNvSpPr>
          <p:nvPr/>
        </p:nvSpPr>
        <p:spPr bwMode="auto">
          <a:xfrm flipV="1">
            <a:off x="27765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2" name="Oval 8"/>
          <p:cNvSpPr>
            <a:spLocks noChangeArrowheads="1"/>
          </p:cNvSpPr>
          <p:nvPr/>
        </p:nvSpPr>
        <p:spPr bwMode="auto">
          <a:xfrm>
            <a:off x="1100138" y="4695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3" name="Oval 9"/>
          <p:cNvSpPr>
            <a:spLocks noChangeArrowheads="1"/>
          </p:cNvSpPr>
          <p:nvPr/>
        </p:nvSpPr>
        <p:spPr bwMode="auto">
          <a:xfrm>
            <a:off x="17097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4" name="Oval 10"/>
          <p:cNvSpPr>
            <a:spLocks noChangeArrowheads="1"/>
          </p:cNvSpPr>
          <p:nvPr/>
        </p:nvSpPr>
        <p:spPr bwMode="auto">
          <a:xfrm>
            <a:off x="2166938" y="5076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5" name="Oval 11"/>
          <p:cNvSpPr>
            <a:spLocks noChangeArrowheads="1"/>
          </p:cNvSpPr>
          <p:nvPr/>
        </p:nvSpPr>
        <p:spPr bwMode="auto">
          <a:xfrm>
            <a:off x="12525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6" name="Oval 12"/>
          <p:cNvSpPr>
            <a:spLocks noChangeArrowheads="1"/>
          </p:cNvSpPr>
          <p:nvPr/>
        </p:nvSpPr>
        <p:spPr bwMode="auto">
          <a:xfrm>
            <a:off x="1938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7" name="Oval 13"/>
          <p:cNvSpPr>
            <a:spLocks noChangeArrowheads="1"/>
          </p:cNvSpPr>
          <p:nvPr/>
        </p:nvSpPr>
        <p:spPr bwMode="auto">
          <a:xfrm>
            <a:off x="7953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9" name="Oval 15"/>
          <p:cNvSpPr>
            <a:spLocks noChangeArrowheads="1"/>
          </p:cNvSpPr>
          <p:nvPr/>
        </p:nvSpPr>
        <p:spPr bwMode="auto">
          <a:xfrm>
            <a:off x="2243138" y="46196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0" name="Oval 16"/>
          <p:cNvSpPr>
            <a:spLocks noChangeArrowheads="1"/>
          </p:cNvSpPr>
          <p:nvPr/>
        </p:nvSpPr>
        <p:spPr bwMode="auto">
          <a:xfrm>
            <a:off x="1404938" y="46958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1" name="Oval 17"/>
          <p:cNvSpPr>
            <a:spLocks noChangeArrowheads="1"/>
          </p:cNvSpPr>
          <p:nvPr/>
        </p:nvSpPr>
        <p:spPr bwMode="auto">
          <a:xfrm>
            <a:off x="1709738" y="44672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2" name="Oval 18"/>
          <p:cNvSpPr>
            <a:spLocks noChangeArrowheads="1"/>
          </p:cNvSpPr>
          <p:nvPr/>
        </p:nvSpPr>
        <p:spPr bwMode="auto">
          <a:xfrm>
            <a:off x="795338" y="45434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4" name="Oval 20"/>
          <p:cNvSpPr>
            <a:spLocks noChangeArrowheads="1"/>
          </p:cNvSpPr>
          <p:nvPr/>
        </p:nvSpPr>
        <p:spPr bwMode="auto">
          <a:xfrm>
            <a:off x="1557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5" name="Oval 21"/>
          <p:cNvSpPr>
            <a:spLocks noChangeArrowheads="1"/>
          </p:cNvSpPr>
          <p:nvPr/>
        </p:nvSpPr>
        <p:spPr bwMode="auto">
          <a:xfrm>
            <a:off x="13287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6" name="Oval 22"/>
          <p:cNvSpPr>
            <a:spLocks noChangeArrowheads="1"/>
          </p:cNvSpPr>
          <p:nvPr/>
        </p:nvSpPr>
        <p:spPr bwMode="auto">
          <a:xfrm>
            <a:off x="1557338" y="4848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7" name="Oval 23"/>
          <p:cNvSpPr>
            <a:spLocks noChangeArrowheads="1"/>
          </p:cNvSpPr>
          <p:nvPr/>
        </p:nvSpPr>
        <p:spPr bwMode="auto">
          <a:xfrm>
            <a:off x="2014538" y="4467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8" name="Oval 24"/>
          <p:cNvSpPr>
            <a:spLocks noChangeArrowheads="1"/>
          </p:cNvSpPr>
          <p:nvPr/>
        </p:nvSpPr>
        <p:spPr bwMode="auto">
          <a:xfrm>
            <a:off x="10239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9" name="Oval 25"/>
          <p:cNvSpPr>
            <a:spLocks noChangeArrowheads="1"/>
          </p:cNvSpPr>
          <p:nvPr/>
        </p:nvSpPr>
        <p:spPr bwMode="auto">
          <a:xfrm>
            <a:off x="18621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0" name="Oval 26"/>
          <p:cNvSpPr>
            <a:spLocks noChangeArrowheads="1"/>
          </p:cNvSpPr>
          <p:nvPr/>
        </p:nvSpPr>
        <p:spPr bwMode="auto">
          <a:xfrm>
            <a:off x="2014538" y="4772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1" name="AutoShape 35"/>
          <p:cNvSpPr>
            <a:spLocks noChangeArrowheads="1"/>
          </p:cNvSpPr>
          <p:nvPr/>
        </p:nvSpPr>
        <p:spPr bwMode="auto">
          <a:xfrm flipH="1">
            <a:off x="1795463" y="2514600"/>
            <a:ext cx="762000" cy="1600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66727229 h 21600"/>
              <a:gd name="T4" fmla="*/ 4028511 w 21600"/>
              <a:gd name="T5" fmla="*/ 118548150 h 21600"/>
              <a:gd name="T6" fmla="*/ 26881667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2" name="Line 50"/>
          <p:cNvSpPr>
            <a:spLocks noChangeShapeType="1"/>
          </p:cNvSpPr>
          <p:nvPr/>
        </p:nvSpPr>
        <p:spPr bwMode="auto">
          <a:xfrm>
            <a:off x="39306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3" name="Line 51"/>
          <p:cNvSpPr>
            <a:spLocks noChangeShapeType="1"/>
          </p:cNvSpPr>
          <p:nvPr/>
        </p:nvSpPr>
        <p:spPr bwMode="auto">
          <a:xfrm>
            <a:off x="3930650" y="568325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4" name="Line 52"/>
          <p:cNvSpPr>
            <a:spLocks noChangeShapeType="1"/>
          </p:cNvSpPr>
          <p:nvPr/>
        </p:nvSpPr>
        <p:spPr bwMode="auto">
          <a:xfrm>
            <a:off x="4845050" y="568325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5" name="Line 53"/>
          <p:cNvSpPr>
            <a:spLocks noChangeShapeType="1"/>
          </p:cNvSpPr>
          <p:nvPr/>
        </p:nvSpPr>
        <p:spPr bwMode="auto">
          <a:xfrm flipV="1">
            <a:off x="60642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6" name="AutoShape 74"/>
          <p:cNvSpPr>
            <a:spLocks noChangeArrowheads="1"/>
          </p:cNvSpPr>
          <p:nvPr/>
        </p:nvSpPr>
        <p:spPr bwMode="auto">
          <a:xfrm flipH="1">
            <a:off x="5197475" y="2482850"/>
            <a:ext cx="762000" cy="1600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66727229 h 21600"/>
              <a:gd name="T4" fmla="*/ 4028511 w 21600"/>
              <a:gd name="T5" fmla="*/ 118548150 h 21600"/>
              <a:gd name="T6" fmla="*/ 26881667 w 21600"/>
              <a:gd name="T7" fmla="*/ 33363651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7" name="Text Box 75"/>
          <p:cNvSpPr txBox="1">
            <a:spLocks noChangeArrowheads="1"/>
          </p:cNvSpPr>
          <p:nvPr/>
        </p:nvSpPr>
        <p:spPr bwMode="auto">
          <a:xfrm>
            <a:off x="3411538" y="1685925"/>
            <a:ext cx="2308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Different </a:t>
            </a:r>
            <a:r>
              <a:rPr lang="en-US" sz="2000" dirty="0" smtClean="0">
                <a:solidFill>
                  <a:schemeClr val="accent2"/>
                </a:solidFill>
              </a:rPr>
              <a:t>annotation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0938" name="Oval 102"/>
          <p:cNvSpPr>
            <a:spLocks noChangeArrowheads="1"/>
          </p:cNvSpPr>
          <p:nvPr/>
        </p:nvSpPr>
        <p:spPr bwMode="auto">
          <a:xfrm>
            <a:off x="3971925" y="33718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9" name="Oval 103"/>
          <p:cNvSpPr>
            <a:spLocks noChangeArrowheads="1"/>
          </p:cNvSpPr>
          <p:nvPr/>
        </p:nvSpPr>
        <p:spPr bwMode="auto">
          <a:xfrm>
            <a:off x="3971925" y="30670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0" name="Oval 104"/>
          <p:cNvSpPr>
            <a:spLocks noChangeArrowheads="1"/>
          </p:cNvSpPr>
          <p:nvPr/>
        </p:nvSpPr>
        <p:spPr bwMode="auto">
          <a:xfrm>
            <a:off x="3971925" y="2762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1" name="Oval 106"/>
          <p:cNvSpPr>
            <a:spLocks noChangeArrowheads="1"/>
          </p:cNvSpPr>
          <p:nvPr/>
        </p:nvSpPr>
        <p:spPr bwMode="auto">
          <a:xfrm>
            <a:off x="3971925" y="24574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2" name="Rectangle 107"/>
          <p:cNvSpPr>
            <a:spLocks noChangeArrowheads="1"/>
          </p:cNvSpPr>
          <p:nvPr/>
        </p:nvSpPr>
        <p:spPr bwMode="auto">
          <a:xfrm>
            <a:off x="4200525" y="2051050"/>
            <a:ext cx="1004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80943" name="Oval 116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4" name="Oval 117"/>
          <p:cNvSpPr>
            <a:spLocks noChangeArrowheads="1"/>
          </p:cNvSpPr>
          <p:nvPr/>
        </p:nvSpPr>
        <p:spPr bwMode="auto">
          <a:xfrm>
            <a:off x="45720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5" name="Oval 118"/>
          <p:cNvSpPr>
            <a:spLocks noChangeArrowheads="1"/>
          </p:cNvSpPr>
          <p:nvPr/>
        </p:nvSpPr>
        <p:spPr bwMode="auto">
          <a:xfrm>
            <a:off x="51816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6" name="Oval 119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7" name="Oval 120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8" name="Oval 121"/>
          <p:cNvSpPr>
            <a:spLocks noChangeArrowheads="1"/>
          </p:cNvSpPr>
          <p:nvPr/>
        </p:nvSpPr>
        <p:spPr bwMode="auto">
          <a:xfrm>
            <a:off x="5410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9" name="Oval 12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0" name="Oval 123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1" name="Oval 124"/>
          <p:cNvSpPr>
            <a:spLocks noChangeArrowheads="1"/>
          </p:cNvSpPr>
          <p:nvPr/>
        </p:nvSpPr>
        <p:spPr bwMode="auto">
          <a:xfrm>
            <a:off x="5715000" y="4572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2" name="Oval 125"/>
          <p:cNvSpPr>
            <a:spLocks noChangeArrowheads="1"/>
          </p:cNvSpPr>
          <p:nvPr/>
        </p:nvSpPr>
        <p:spPr bwMode="auto">
          <a:xfrm>
            <a:off x="48768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3" name="Oval 126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4" name="Oval 127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5" name="Oval 128"/>
          <p:cNvSpPr>
            <a:spLocks noChangeArrowheads="1"/>
          </p:cNvSpPr>
          <p:nvPr/>
        </p:nvSpPr>
        <p:spPr bwMode="auto">
          <a:xfrm>
            <a:off x="4572000" y="4953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6" name="Oval 129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7" name="Oval 130"/>
          <p:cNvSpPr>
            <a:spLocks noChangeArrowheads="1"/>
          </p:cNvSpPr>
          <p:nvPr/>
        </p:nvSpPr>
        <p:spPr bwMode="auto">
          <a:xfrm>
            <a:off x="48006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8" name="Oval 131"/>
          <p:cNvSpPr>
            <a:spLocks noChangeArrowheads="1"/>
          </p:cNvSpPr>
          <p:nvPr/>
        </p:nvSpPr>
        <p:spPr bwMode="auto">
          <a:xfrm>
            <a:off x="5029200" y="4800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9" name="Oval 132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0" name="Oval 133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1" name="Oval 134"/>
          <p:cNvSpPr>
            <a:spLocks noChangeArrowheads="1"/>
          </p:cNvSpPr>
          <p:nvPr/>
        </p:nvSpPr>
        <p:spPr bwMode="auto">
          <a:xfrm>
            <a:off x="53340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2" name="Oval 135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3" name="Rectangle 137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4" name="Rectangle 138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5" name="Rectangle 139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6" name="Rectangle 140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7" name="Rectangle 141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68" name="Rectangle 142"/>
          <p:cNvSpPr>
            <a:spLocks noChangeArrowheads="1"/>
          </p:cNvSpPr>
          <p:nvPr/>
        </p:nvSpPr>
        <p:spPr bwMode="auto">
          <a:xfrm>
            <a:off x="3972479" y="215376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38"/>
          <p:cNvSpPr>
            <a:spLocks noChangeArrowheads="1"/>
          </p:cNvSpPr>
          <p:nvPr/>
        </p:nvSpPr>
        <p:spPr bwMode="auto">
          <a:xfrm>
            <a:off x="1709738" y="446722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140"/>
          <p:cNvSpPr>
            <a:spLocks noChangeArrowheads="1"/>
          </p:cNvSpPr>
          <p:nvPr/>
        </p:nvSpPr>
        <p:spPr bwMode="auto">
          <a:xfrm>
            <a:off x="1557338" y="5381625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140"/>
          <p:cNvSpPr>
            <a:spLocks noChangeArrowheads="1"/>
          </p:cNvSpPr>
          <p:nvPr/>
        </p:nvSpPr>
        <p:spPr bwMode="auto">
          <a:xfrm>
            <a:off x="1252538" y="5143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3" name="Oval 19"/>
          <p:cNvSpPr>
            <a:spLocks noChangeArrowheads="1"/>
          </p:cNvSpPr>
          <p:nvPr/>
        </p:nvSpPr>
        <p:spPr bwMode="auto">
          <a:xfrm>
            <a:off x="1100138" y="5000625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38"/>
          <p:cNvSpPr>
            <a:spLocks noChangeArrowheads="1"/>
          </p:cNvSpPr>
          <p:nvPr/>
        </p:nvSpPr>
        <p:spPr bwMode="auto">
          <a:xfrm>
            <a:off x="528638" y="2155270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 sz="3100" dirty="0"/>
              <a:t>Simple P-value correction: </a:t>
            </a:r>
            <a:r>
              <a:rPr lang="en-US" sz="3100" dirty="0" err="1"/>
              <a:t>Bonferroni</a:t>
            </a:r>
            <a:endParaRPr lang="en-US" sz="31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16994"/>
          <a:lstStyle/>
          <a:p>
            <a:pPr marL="382847" indent="-342665">
              <a:buNone/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3333CC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CC"/>
                </a:solidFill>
              </a:rPr>
              <a:t>= # of annotations tested</a:t>
            </a:r>
            <a:r>
              <a:rPr lang="en-US" sz="2400" dirty="0"/>
              <a:t>:</a:t>
            </a:r>
          </a:p>
          <a:p>
            <a:pPr marL="382847" indent="-342665">
              <a:buNone/>
            </a:pPr>
            <a:endParaRPr lang="en-US" sz="2400" dirty="0"/>
          </a:p>
          <a:p>
            <a:pPr marL="382847" indent="-342665">
              <a:buNone/>
            </a:pPr>
            <a:r>
              <a:rPr lang="en-US" sz="3100" dirty="0">
                <a:solidFill>
                  <a:srgbClr val="3333CC"/>
                </a:solidFill>
              </a:rPr>
              <a:t>Corrected P-value = </a:t>
            </a:r>
            <a:r>
              <a:rPr lang="en-US" sz="3100" i="1" dirty="0">
                <a:solidFill>
                  <a:srgbClr val="3333CC"/>
                </a:solidFill>
              </a:rPr>
              <a:t>M</a:t>
            </a:r>
            <a:r>
              <a:rPr lang="en-US" sz="3100" dirty="0">
                <a:solidFill>
                  <a:srgbClr val="3333CC"/>
                </a:solidFill>
              </a:rPr>
              <a:t> </a:t>
            </a:r>
            <a:r>
              <a:rPr lang="en-US" sz="3100" dirty="0" err="1">
                <a:solidFill>
                  <a:srgbClr val="3333CC"/>
                </a:solidFill>
              </a:rPr>
              <a:t>x</a:t>
            </a:r>
            <a:r>
              <a:rPr lang="en-US" sz="3100" dirty="0">
                <a:solidFill>
                  <a:srgbClr val="3333CC"/>
                </a:solidFill>
              </a:rPr>
              <a:t> original P-value</a:t>
            </a:r>
          </a:p>
          <a:p>
            <a:pPr marL="783552" lvl="1" indent="-285740">
              <a:buNone/>
            </a:pPr>
            <a:r>
              <a:rPr lang="en-US" dirty="0"/>
              <a:t>   </a:t>
            </a:r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911945" y="4625578"/>
            <a:ext cx="7483078" cy="120550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 algn="ctr"/>
            <a:r>
              <a:rPr lang="en-US" sz="2000" dirty="0">
                <a:ea typeface="Arial" pitchFamily="-108" charset="0"/>
                <a:cs typeface="Arial" pitchFamily="-108" charset="0"/>
              </a:rPr>
              <a:t>Corrected P-value is greater than or equal to the probability that</a:t>
            </a:r>
            <a:r>
              <a:rPr lang="en-US" sz="2000" dirty="0" smtClean="0">
                <a:ea typeface="Arial" pitchFamily="-108" charset="0"/>
                <a:cs typeface="Arial" pitchFamily="-108" charset="0"/>
              </a:rPr>
              <a:t> </a:t>
            </a:r>
            <a:r>
              <a:rPr lang="en-US" sz="2000" b="1" dirty="0" smtClean="0">
                <a:ea typeface="Arial" pitchFamily="-108" charset="0"/>
                <a:cs typeface="Arial" pitchFamily="-108" charset="0"/>
              </a:rPr>
              <a:t>one or more</a:t>
            </a:r>
            <a:r>
              <a:rPr lang="en-US" sz="2000" dirty="0" smtClean="0">
                <a:ea typeface="Arial" pitchFamily="-108" charset="0"/>
                <a:cs typeface="Arial" pitchFamily="-108" charset="0"/>
              </a:rPr>
              <a:t> of 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the observed enrichments could be due to random draws.  The jargon for this correction is </a:t>
            </a:r>
            <a:r>
              <a:rPr lang="en-US" sz="2000" b="1" dirty="0">
                <a:ea typeface="Arial" pitchFamily="-108" charset="0"/>
                <a:cs typeface="Arial" pitchFamily="-108" charset="0"/>
              </a:rPr>
              <a:t>“controlling for the </a:t>
            </a:r>
            <a:r>
              <a:rPr lang="en-US" sz="2000" b="1" i="1" dirty="0">
                <a:ea typeface="Arial" pitchFamily="-108" charset="0"/>
                <a:cs typeface="Arial" pitchFamily="-108" charset="0"/>
              </a:rPr>
              <a:t>Family-Wise Error Rate (FWER)”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 dirty="0" err="1"/>
              <a:t>Bonferroni</a:t>
            </a:r>
            <a:r>
              <a:rPr lang="en-US" dirty="0"/>
              <a:t> correction caveats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16994"/>
          <a:lstStyle/>
          <a:p>
            <a:r>
              <a:rPr lang="en-US" dirty="0" err="1"/>
              <a:t>Bonferroni</a:t>
            </a:r>
            <a:r>
              <a:rPr lang="en-US" dirty="0"/>
              <a:t> correction is very stringent and can “wash away” real </a:t>
            </a:r>
            <a:r>
              <a:rPr lang="en-US" dirty="0" smtClean="0"/>
              <a:t>enrichments leading to false negatives,</a:t>
            </a:r>
            <a:endParaRPr lang="en-US" dirty="0"/>
          </a:p>
          <a:p>
            <a:r>
              <a:rPr lang="en-US" dirty="0"/>
              <a:t>Often</a:t>
            </a:r>
            <a:r>
              <a:rPr lang="en-US" dirty="0" smtClean="0"/>
              <a:t> one is </a:t>
            </a:r>
            <a:r>
              <a:rPr lang="en-US" dirty="0"/>
              <a:t>willing to accept a less stringent condition, the “false discovery rate” (FDR), which leads to a gentler correction when there are real enrichments.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86" y="535781"/>
            <a:ext cx="7768828" cy="1294805"/>
          </a:xfrm>
          <a:ln/>
        </p:spPr>
        <p:txBody>
          <a:bodyPr rIns="116994"/>
          <a:lstStyle/>
          <a:p>
            <a:pPr marL="40182"/>
            <a:r>
              <a:rPr lang="en-US" dirty="0"/>
              <a:t>False discovery rate (FDR)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86" y="1830586"/>
            <a:ext cx="7768828" cy="4187016"/>
          </a:xfrm>
          <a:ln/>
        </p:spPr>
        <p:txBody>
          <a:bodyPr rIns="116994"/>
          <a:lstStyle/>
          <a:p>
            <a:r>
              <a:rPr lang="en-US" dirty="0"/>
              <a:t>FDR is </a:t>
            </a:r>
            <a:r>
              <a:rPr lang="en-US" i="1" dirty="0"/>
              <a:t>the expected </a:t>
            </a:r>
            <a:r>
              <a:rPr lang="en-US" b="1" i="1" dirty="0"/>
              <a:t>proportion</a:t>
            </a:r>
            <a:r>
              <a:rPr lang="en-US" i="1" dirty="0"/>
              <a:t> of the observed enrichments</a:t>
            </a:r>
            <a:r>
              <a:rPr lang="en-US" i="1" dirty="0" smtClean="0"/>
              <a:t> due </a:t>
            </a:r>
            <a:r>
              <a:rPr lang="en-US" i="1" dirty="0"/>
              <a:t>to random chance.</a:t>
            </a:r>
          </a:p>
          <a:p>
            <a:r>
              <a:rPr lang="en-US" sz="2400" dirty="0"/>
              <a:t>Compare to </a:t>
            </a:r>
            <a:r>
              <a:rPr lang="en-US" sz="2400" dirty="0" err="1"/>
              <a:t>Bonferroni</a:t>
            </a:r>
            <a:r>
              <a:rPr lang="en-US" sz="2400" dirty="0"/>
              <a:t> correction which is a bound on </a:t>
            </a:r>
            <a:r>
              <a:rPr lang="en-US" sz="2400" i="1" dirty="0"/>
              <a:t>the probability that </a:t>
            </a:r>
            <a:r>
              <a:rPr lang="en-US" sz="2400" b="1" i="1" dirty="0"/>
              <a:t>any one</a:t>
            </a:r>
            <a:r>
              <a:rPr lang="en-US" sz="2400" i="1" dirty="0"/>
              <a:t> of the observed enrichments</a:t>
            </a:r>
            <a:r>
              <a:rPr lang="en-US" sz="2400" i="1" dirty="0" smtClean="0"/>
              <a:t> could be </a:t>
            </a:r>
            <a:r>
              <a:rPr lang="en-US" sz="2400" i="1" dirty="0"/>
              <a:t>due to random chance.</a:t>
            </a:r>
          </a:p>
          <a:p>
            <a:r>
              <a:rPr lang="en-US" sz="2400" dirty="0" smtClean="0"/>
              <a:t>Typically FDR corrections are calculated using the </a:t>
            </a:r>
            <a:r>
              <a:rPr lang="en-US" sz="2400" dirty="0" err="1"/>
              <a:t>Benjamini</a:t>
            </a:r>
            <a:r>
              <a:rPr lang="en-US" sz="2400" dirty="0"/>
              <a:t>-</a:t>
            </a:r>
            <a:r>
              <a:rPr lang="en-US" sz="2400" dirty="0" smtClean="0"/>
              <a:t>Hochberg procedure.</a:t>
            </a:r>
          </a:p>
          <a:p>
            <a:r>
              <a:rPr lang="en-US" sz="2400" dirty="0"/>
              <a:t>FDR threshold is often called the “</a:t>
            </a:r>
            <a:r>
              <a:rPr lang="en-US" sz="2400" dirty="0" err="1"/>
              <a:t>q</a:t>
            </a:r>
            <a:r>
              <a:rPr lang="en-US" sz="2400" dirty="0"/>
              <a:t>-value”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example 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0030" y="16095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843" y="1609527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238" y="1978859"/>
            <a:ext cx="64678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52</a:t>
            </a:r>
          </a:p>
          <a:p>
            <a:r>
              <a:rPr lang="en-US" dirty="0" smtClean="0"/>
              <a:t>53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415" y="1978859"/>
            <a:ext cx="272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Transcriptional regulation</a:t>
            </a:r>
          </a:p>
          <a:p>
            <a:r>
              <a:rPr lang="en-US" i="1" dirty="0" smtClean="0"/>
              <a:t>Transcription factor</a:t>
            </a:r>
          </a:p>
          <a:p>
            <a:r>
              <a:rPr lang="en-US" i="1" dirty="0" smtClean="0"/>
              <a:t>Initiation of transcription</a:t>
            </a:r>
          </a:p>
          <a:p>
            <a:r>
              <a:rPr lang="en-US" i="1" dirty="0"/>
              <a:t>Nuclear localization</a:t>
            </a:r>
          </a:p>
          <a:p>
            <a:r>
              <a:rPr lang="en-US" i="1" dirty="0" smtClean="0"/>
              <a:t>Chromatin modification</a:t>
            </a:r>
          </a:p>
          <a:p>
            <a:r>
              <a:rPr lang="en-US" i="1" dirty="0" smtClean="0"/>
              <a:t>…</a:t>
            </a:r>
          </a:p>
          <a:p>
            <a:endParaRPr lang="en-US" i="1" dirty="0" smtClean="0"/>
          </a:p>
          <a:p>
            <a:r>
              <a:rPr lang="en-US" i="1" dirty="0" err="1" smtClean="0"/>
              <a:t>Cytoplasmic</a:t>
            </a:r>
            <a:r>
              <a:rPr lang="en-US" i="1" dirty="0" smtClean="0"/>
              <a:t> localization</a:t>
            </a:r>
          </a:p>
          <a:p>
            <a:r>
              <a:rPr lang="en-US" i="1" dirty="0" smtClean="0"/>
              <a:t>Translation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37404" y="2000219"/>
            <a:ext cx="16702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0.001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0.002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0.0031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…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0.97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0.99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2054" y="5672178"/>
            <a:ext cx="569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Sort P-values of all tests in increasing 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301" y="1442407"/>
            <a:ext cx="114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(Nominal)</a:t>
            </a:r>
          </a:p>
          <a:p>
            <a:pPr algn="ctr"/>
            <a:r>
              <a:rPr lang="en-US" b="1" dirty="0" smtClean="0"/>
              <a:t>P-value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>
          <a:xfrm>
            <a:off x="685800" y="9589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sz="4000" b="1" dirty="0" smtClean="0">
                <a:latin typeface="Calibri" charset="0"/>
                <a:ea typeface="ＭＳ Ｐゴシック" charset="0"/>
              </a:rPr>
              <a:t>Module 2</a:t>
            </a:r>
            <a:endParaRPr lang="en-US" sz="4000" b="1" dirty="0">
              <a:latin typeface="Calibri" charset="0"/>
              <a:ea typeface="ＭＳ Ｐゴシック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select the appropriate enrichment test for your data.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determine the appropriate background gene list when running Fisher’s Exact Test (aka </a:t>
            </a:r>
            <a:r>
              <a:rPr lang="en-US" dirty="0" err="1" smtClean="0">
                <a:solidFill>
                  <a:schemeClr val="tx1"/>
                </a:solidFill>
              </a:rPr>
              <a:t>Hypergeometric</a:t>
            </a:r>
            <a:r>
              <a:rPr lang="en-US" dirty="0" smtClean="0">
                <a:solidFill>
                  <a:schemeClr val="tx1"/>
                </a:solidFill>
              </a:rPr>
              <a:t> test).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</a:t>
            </a:r>
            <a:r>
              <a:rPr lang="en-US" dirty="0" smtClean="0">
                <a:solidFill>
                  <a:schemeClr val="tx1"/>
                </a:solidFill>
              </a:rPr>
              <a:t> to compute a minimum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ypergeometric</a:t>
            </a:r>
            <a:r>
              <a:rPr lang="en-US" dirty="0" smtClean="0">
                <a:solidFill>
                  <a:schemeClr val="tx1"/>
                </a:solidFill>
              </a:rPr>
              <a:t> test on a ranked list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determine when you need a multiple test correction.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select whether to use a </a:t>
            </a:r>
            <a:r>
              <a:rPr lang="en-US" dirty="0" err="1" smtClean="0">
                <a:solidFill>
                  <a:schemeClr val="tx1"/>
                </a:solidFill>
              </a:rPr>
              <a:t>Bonferroni</a:t>
            </a:r>
            <a:r>
              <a:rPr lang="en-US" dirty="0" smtClean="0">
                <a:solidFill>
                  <a:schemeClr val="tx1"/>
                </a:solidFill>
              </a:rPr>
              <a:t> corrected P-value or a false discovery rate.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explain, in plain language, how you calculate each correction.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8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example 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2301" y="1442407"/>
            <a:ext cx="114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(Nominal)</a:t>
            </a:r>
          </a:p>
          <a:p>
            <a:pPr algn="ctr"/>
            <a:r>
              <a:rPr lang="en-US" b="1" dirty="0" smtClean="0"/>
              <a:t>P-value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0030" y="16095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0789" y="1609527"/>
            <a:ext cx="179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Adjusted P-value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843" y="1609527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238" y="1978859"/>
            <a:ext cx="64678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52</a:t>
            </a:r>
          </a:p>
          <a:p>
            <a:r>
              <a:rPr lang="en-US" dirty="0" smtClean="0"/>
              <a:t>53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415" y="1978859"/>
            <a:ext cx="272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Transcriptional regulation</a:t>
            </a:r>
          </a:p>
          <a:p>
            <a:r>
              <a:rPr lang="en-US" i="1" dirty="0" smtClean="0"/>
              <a:t>Transcription factor</a:t>
            </a:r>
          </a:p>
          <a:p>
            <a:r>
              <a:rPr lang="en-US" i="1" dirty="0" smtClean="0"/>
              <a:t>Initiation of transcription</a:t>
            </a:r>
          </a:p>
          <a:p>
            <a:r>
              <a:rPr lang="en-US" i="1" dirty="0"/>
              <a:t>Nuclear localization</a:t>
            </a:r>
          </a:p>
          <a:p>
            <a:r>
              <a:rPr lang="en-US" i="1" dirty="0" smtClean="0"/>
              <a:t>Chromatin modification</a:t>
            </a:r>
          </a:p>
          <a:p>
            <a:r>
              <a:rPr lang="en-US" i="1" dirty="0" smtClean="0"/>
              <a:t>…</a:t>
            </a:r>
          </a:p>
          <a:p>
            <a:endParaRPr lang="en-US" i="1" dirty="0" smtClean="0"/>
          </a:p>
          <a:p>
            <a:r>
              <a:rPr lang="en-US" i="1" dirty="0" err="1" smtClean="0"/>
              <a:t>Cytoplasmic</a:t>
            </a:r>
            <a:r>
              <a:rPr lang="en-US" i="1" dirty="0" smtClean="0"/>
              <a:t> localization</a:t>
            </a:r>
          </a:p>
          <a:p>
            <a:r>
              <a:rPr lang="en-US" i="1" dirty="0" smtClean="0"/>
              <a:t>Translation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6437" y="2000219"/>
            <a:ext cx="260321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0.001   x 53/1   = 0.053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0.002   x 53/2   = 0.053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0.003   x 53/3   = 0.053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0.0031 x 53/4  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0.005   x 53/5   = 0.053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…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0.985   x 53/52  = 1.004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0.99     x 53/53  = 0.99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653" y="4769529"/>
            <a:ext cx="8258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Adjusted P-value is “nominal” P-value times # of tests divided by the rank of the P-value in sorted list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7404" y="2000219"/>
            <a:ext cx="16702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0.001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0.97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0.99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2054" y="5672178"/>
            <a:ext cx="624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Adjusted P-value = P-value  X  [# of tests] / Rank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example 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0030" y="16095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0789" y="1609527"/>
            <a:ext cx="179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Adjusted P-value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843" y="1609527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238" y="1978859"/>
            <a:ext cx="64678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52</a:t>
            </a:r>
          </a:p>
          <a:p>
            <a:r>
              <a:rPr lang="en-US" dirty="0" smtClean="0"/>
              <a:t>53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415" y="1978859"/>
            <a:ext cx="272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Transcriptional regulation</a:t>
            </a:r>
          </a:p>
          <a:p>
            <a:r>
              <a:rPr lang="en-US" i="1" dirty="0" smtClean="0"/>
              <a:t>Transcription factor</a:t>
            </a:r>
          </a:p>
          <a:p>
            <a:r>
              <a:rPr lang="en-US" i="1" dirty="0" smtClean="0"/>
              <a:t>Initiation of transcription</a:t>
            </a:r>
          </a:p>
          <a:p>
            <a:r>
              <a:rPr lang="en-US" i="1" dirty="0"/>
              <a:t>Nuclear localization</a:t>
            </a:r>
          </a:p>
          <a:p>
            <a:r>
              <a:rPr lang="en-US" i="1" dirty="0" smtClean="0"/>
              <a:t>Chromatin modification</a:t>
            </a:r>
          </a:p>
          <a:p>
            <a:r>
              <a:rPr lang="en-US" i="1" dirty="0" smtClean="0"/>
              <a:t>…</a:t>
            </a:r>
          </a:p>
          <a:p>
            <a:endParaRPr lang="en-US" i="1" dirty="0" smtClean="0"/>
          </a:p>
          <a:p>
            <a:r>
              <a:rPr lang="en-US" i="1" dirty="0" err="1" smtClean="0"/>
              <a:t>Cytoplasmic</a:t>
            </a:r>
            <a:r>
              <a:rPr lang="en-US" i="1" dirty="0" smtClean="0"/>
              <a:t> localization</a:t>
            </a:r>
          </a:p>
          <a:p>
            <a:r>
              <a:rPr lang="en-US" i="1" dirty="0" smtClean="0"/>
              <a:t>Translation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6437" y="2000219"/>
            <a:ext cx="260321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0.001   x 53/1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0.002   x 53/2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   x 53/3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0.0031 x 53/4   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0.005   x 53/5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0.985   x 53/52  = 1.004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0.99     x 53/53  = 0.99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653" y="5114914"/>
            <a:ext cx="82588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</a:rPr>
              <a:t>-value (or FDR) corresponding to a nominal P-value is the smallest adjusted P-value assigned to P-values with the same or larger ranks.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8389" y="1989183"/>
            <a:ext cx="2603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0.053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…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0.99</a:t>
            </a:r>
          </a:p>
          <a:p>
            <a:r>
              <a:rPr lang="en-US" dirty="0">
                <a:solidFill>
                  <a:srgbClr val="0000FF"/>
                </a:solidFill>
              </a:rPr>
              <a:t>0.99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7404" y="2000219"/>
            <a:ext cx="16702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0.001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0.97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0.99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1418" y="1332528"/>
            <a:ext cx="101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FDR / </a:t>
            </a:r>
          </a:p>
          <a:p>
            <a:r>
              <a:rPr lang="en-US" b="1" dirty="0" smtClean="0"/>
              <a:t>Q-value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42301" y="1442407"/>
            <a:ext cx="114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(Nominal)</a:t>
            </a:r>
          </a:p>
          <a:p>
            <a:pPr algn="ctr"/>
            <a:r>
              <a:rPr lang="en-US" b="1" dirty="0" smtClean="0"/>
              <a:t>P-value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44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example 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0030" y="16095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0789" y="1609527"/>
            <a:ext cx="179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Adjusted P-value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843" y="1609527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1418" y="1332528"/>
            <a:ext cx="101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FDR / </a:t>
            </a:r>
          </a:p>
          <a:p>
            <a:r>
              <a:rPr lang="en-US" b="1" dirty="0" smtClean="0"/>
              <a:t>Q-value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238" y="1978859"/>
            <a:ext cx="64678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52</a:t>
            </a:r>
          </a:p>
          <a:p>
            <a:r>
              <a:rPr lang="en-US" dirty="0" smtClean="0"/>
              <a:t>53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415" y="1978859"/>
            <a:ext cx="272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Transcriptional regulation</a:t>
            </a:r>
          </a:p>
          <a:p>
            <a:r>
              <a:rPr lang="en-US" i="1" dirty="0" smtClean="0"/>
              <a:t>Transcription factor</a:t>
            </a:r>
          </a:p>
          <a:p>
            <a:r>
              <a:rPr lang="en-US" i="1" dirty="0" smtClean="0"/>
              <a:t>Initiation of transcription</a:t>
            </a:r>
          </a:p>
          <a:p>
            <a:r>
              <a:rPr lang="en-US" i="1" dirty="0"/>
              <a:t>Nuclear localization</a:t>
            </a:r>
          </a:p>
          <a:p>
            <a:r>
              <a:rPr lang="en-US" i="1" dirty="0" smtClean="0"/>
              <a:t>Chromatin modification</a:t>
            </a:r>
          </a:p>
          <a:p>
            <a:r>
              <a:rPr lang="en-US" i="1" dirty="0" smtClean="0"/>
              <a:t>…</a:t>
            </a:r>
          </a:p>
          <a:p>
            <a:endParaRPr lang="en-US" i="1" dirty="0" smtClean="0"/>
          </a:p>
          <a:p>
            <a:r>
              <a:rPr lang="en-US" i="1" dirty="0" err="1" smtClean="0"/>
              <a:t>Cytoplasmic</a:t>
            </a:r>
            <a:r>
              <a:rPr lang="en-US" i="1" dirty="0" smtClean="0"/>
              <a:t> localization</a:t>
            </a:r>
          </a:p>
          <a:p>
            <a:r>
              <a:rPr lang="en-US" i="1" dirty="0" smtClean="0"/>
              <a:t>Translation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6437" y="2000219"/>
            <a:ext cx="260321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0.001   x 53/1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0.002   x 53/2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   x 53/3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0.0031 x 53/4   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0.005   x 53/5   = 0.053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0.985   x 53/52  = 1.004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0.99     x 53/53  = 0.99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653" y="5476022"/>
            <a:ext cx="8258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P-value threshold is highest ranking P-value for which corresponding Q-value is below desired significance threshold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8389" y="1989183"/>
            <a:ext cx="2603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0.040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0.053</a:t>
            </a:r>
          </a:p>
          <a:p>
            <a:r>
              <a:rPr lang="en-US" dirty="0" smtClean="0"/>
              <a:t>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0.99</a:t>
            </a:r>
          </a:p>
          <a:p>
            <a:r>
              <a:rPr lang="en-US" dirty="0">
                <a:solidFill>
                  <a:srgbClr val="FF0000"/>
                </a:solidFill>
              </a:rPr>
              <a:t>0.99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9693" y="1232972"/>
            <a:ext cx="325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P-value threshold for FDR &lt; 0.05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36588" y="1609527"/>
            <a:ext cx="444145" cy="1343990"/>
          </a:xfrm>
          <a:prstGeom prst="straightConnector1">
            <a:avLst/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7404" y="2000219"/>
            <a:ext cx="16702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0.001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0.0031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0.005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0.97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0.99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577" y="4748848"/>
            <a:ext cx="3142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Red: non-significant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Green: significant at FDR &lt; 0.05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2301" y="1442407"/>
            <a:ext cx="114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(Nominal)</a:t>
            </a:r>
          </a:p>
          <a:p>
            <a:pPr algn="ctr"/>
            <a:r>
              <a:rPr lang="en-US" b="1" dirty="0" smtClean="0"/>
              <a:t>P-value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44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 rIns="116994">
            <a:noAutofit/>
          </a:bodyPr>
          <a:lstStyle/>
          <a:p>
            <a:pPr marL="40182"/>
            <a:r>
              <a:rPr lang="en-US" sz="3600" b="1" dirty="0"/>
              <a:t>Reducing multiple test correction stringency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16994"/>
          <a:lstStyle/>
          <a:p>
            <a:r>
              <a:rPr lang="en-US" dirty="0"/>
              <a:t>The correction to the P-value threshold </a:t>
            </a:r>
            <a:r>
              <a:rPr lang="en-US" dirty="0" err="1">
                <a:latin typeface="Symbol" pitchFamily="-108" charset="2"/>
                <a:ea typeface="Symbol" pitchFamily="-108" charset="2"/>
                <a:cs typeface="Symbol" pitchFamily="-108" charset="2"/>
                <a:sym typeface="Symbol" pitchFamily="-108" charset="2"/>
              </a:rPr>
              <a:t>α</a:t>
            </a:r>
            <a:r>
              <a:rPr lang="en-US" dirty="0"/>
              <a:t> depends on the # of tests that you do, so, no matter what, the more tests you do, the more sensitive the test needs to be</a:t>
            </a:r>
          </a:p>
          <a:p>
            <a:r>
              <a:rPr lang="en-US" dirty="0"/>
              <a:t>Can control the stringency by reducing the number of tests:  e.g. use GO </a:t>
            </a:r>
            <a:r>
              <a:rPr lang="en-US" dirty="0" smtClean="0"/>
              <a:t>slim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restrict testing to the appropriate GO </a:t>
            </a:r>
            <a:r>
              <a:rPr lang="en-US" dirty="0" smtClean="0"/>
              <a:t>annotations; or filter gene sets by size.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440"/>
            <a:ext cx="8229600" cy="4525963"/>
          </a:xfrm>
        </p:spPr>
        <p:txBody>
          <a:bodyPr/>
          <a:lstStyle/>
          <a:p>
            <a:r>
              <a:rPr lang="en-US" dirty="0" smtClean="0"/>
              <a:t>Enrichment analysis:</a:t>
            </a:r>
          </a:p>
          <a:p>
            <a:pPr lvl="1"/>
            <a:r>
              <a:rPr lang="en-US" dirty="0" smtClean="0"/>
              <a:t>Statistical tests</a:t>
            </a:r>
          </a:p>
          <a:p>
            <a:pPr lvl="2"/>
            <a:r>
              <a:rPr lang="en-US" dirty="0" smtClean="0"/>
              <a:t>Gene list:  </a:t>
            </a:r>
            <a:r>
              <a:rPr lang="en-US" b="1" dirty="0" smtClean="0"/>
              <a:t>Fisher’s Exact Test</a:t>
            </a:r>
          </a:p>
          <a:p>
            <a:pPr lvl="2"/>
            <a:r>
              <a:rPr lang="en-US" dirty="0" smtClean="0"/>
              <a:t>Ranked list: </a:t>
            </a:r>
            <a:r>
              <a:rPr lang="en-US" b="1" dirty="0" err="1" smtClean="0"/>
              <a:t>mHG</a:t>
            </a:r>
            <a:r>
              <a:rPr lang="en-US" dirty="0" smtClean="0"/>
              <a:t>, </a:t>
            </a:r>
            <a:r>
              <a:rPr lang="en-US" b="1" dirty="0" smtClean="0"/>
              <a:t>GSEA</a:t>
            </a:r>
            <a:r>
              <a:rPr lang="en-US" dirty="0" smtClean="0"/>
              <a:t>, also see Wilcoxon </a:t>
            </a:r>
            <a:r>
              <a:rPr lang="en-US" dirty="0" err="1" smtClean="0"/>
              <a:t>ranksum</a:t>
            </a:r>
            <a:r>
              <a:rPr lang="en-US" dirty="0" smtClean="0"/>
              <a:t>, Mann-Whitney U-test, Kolmogorov-Smirnov test</a:t>
            </a:r>
          </a:p>
          <a:p>
            <a:pPr lvl="1"/>
            <a:r>
              <a:rPr lang="en-US" dirty="0" smtClean="0"/>
              <a:t>Multiple test correction</a:t>
            </a:r>
          </a:p>
          <a:p>
            <a:pPr lvl="2"/>
            <a:r>
              <a:rPr lang="en-US" b="1" dirty="0" err="1" smtClean="0"/>
              <a:t>Bonferroni</a:t>
            </a:r>
            <a:r>
              <a:rPr lang="en-US" dirty="0" smtClean="0"/>
              <a:t>: stringent, controls probability of at least one false positive*</a:t>
            </a:r>
          </a:p>
          <a:p>
            <a:pPr lvl="2"/>
            <a:r>
              <a:rPr lang="en-US" b="1" dirty="0" smtClean="0"/>
              <a:t>FDR</a:t>
            </a:r>
            <a:r>
              <a:rPr lang="en-US" dirty="0" smtClean="0"/>
              <a:t>: more forgiving, controls expected proportion of false positives* -- typically uses </a:t>
            </a:r>
            <a:r>
              <a:rPr lang="en-US" dirty="0" err="1" smtClean="0"/>
              <a:t>Benjamini</a:t>
            </a:r>
            <a:r>
              <a:rPr lang="en-US" dirty="0" smtClean="0"/>
              <a:t>-Hochberg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9615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566" y="5941497"/>
            <a:ext cx="702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Type 1 error, aka probability that observed enrichment if no association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>
          <a:xfrm>
            <a:off x="685800" y="9589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sz="4000" b="1" dirty="0" smtClean="0">
                <a:latin typeface="Calibri" charset="0"/>
                <a:ea typeface="ＭＳ Ｐゴシック" charset="0"/>
              </a:rPr>
              <a:t>Module 2</a:t>
            </a:r>
            <a:endParaRPr lang="en-US" sz="4000" b="1" dirty="0">
              <a:latin typeface="Calibri" charset="0"/>
              <a:ea typeface="ＭＳ Ｐゴシック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select the appropriate enrichment test for your data.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determine the appropriate background gene list when running Fisher’s Exact Test (aka </a:t>
            </a:r>
            <a:r>
              <a:rPr lang="en-US" dirty="0" err="1" smtClean="0">
                <a:solidFill>
                  <a:schemeClr val="tx1"/>
                </a:solidFill>
              </a:rPr>
              <a:t>Hypergeometric</a:t>
            </a:r>
            <a:r>
              <a:rPr lang="en-US" dirty="0" smtClean="0">
                <a:solidFill>
                  <a:schemeClr val="tx1"/>
                </a:solidFill>
              </a:rPr>
              <a:t> test).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</a:t>
            </a:r>
            <a:r>
              <a:rPr lang="en-US" dirty="0" smtClean="0">
                <a:solidFill>
                  <a:schemeClr val="tx1"/>
                </a:solidFill>
              </a:rPr>
              <a:t> to compute a minimum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ypergeometric</a:t>
            </a:r>
            <a:r>
              <a:rPr lang="en-US" dirty="0" smtClean="0">
                <a:solidFill>
                  <a:schemeClr val="tx1"/>
                </a:solidFill>
              </a:rPr>
              <a:t> test on a ranked list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determine when you need a multiple test correction.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select whether to use a </a:t>
            </a:r>
            <a:r>
              <a:rPr lang="en-US" dirty="0" err="1" smtClean="0">
                <a:solidFill>
                  <a:schemeClr val="tx1"/>
                </a:solidFill>
              </a:rPr>
              <a:t>Bonferroni</a:t>
            </a:r>
            <a:r>
              <a:rPr lang="en-US" dirty="0" smtClean="0">
                <a:solidFill>
                  <a:schemeClr val="tx1"/>
                </a:solidFill>
              </a:rPr>
              <a:t> corrected P-value or a false discovery rate.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Be able </a:t>
            </a:r>
            <a:r>
              <a:rPr lang="en-US" dirty="0" smtClean="0">
                <a:solidFill>
                  <a:schemeClr val="tx1"/>
                </a:solidFill>
              </a:rPr>
              <a:t>to explain, in plain language, how you calculate each correction.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2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51003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enrichment analysis</a:t>
            </a:r>
          </a:p>
          <a:p>
            <a:r>
              <a:rPr lang="en-US" dirty="0" err="1" smtClean="0"/>
              <a:t>Hypergeometric</a:t>
            </a:r>
            <a:r>
              <a:rPr lang="en-US" dirty="0" smtClean="0"/>
              <a:t> Test, aka Fisher’s Exact Test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GSEA and minimum </a:t>
            </a:r>
            <a:r>
              <a:rPr lang="en-US" dirty="0" err="1" smtClean="0"/>
              <a:t>hypergeometric</a:t>
            </a:r>
            <a:r>
              <a:rPr lang="en-US" dirty="0" smtClean="0"/>
              <a:t> test for </a:t>
            </a:r>
            <a:r>
              <a:rPr lang="en-US" dirty="0"/>
              <a:t>ranked 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test corrections:</a:t>
            </a:r>
          </a:p>
          <a:p>
            <a:pPr lvl="1"/>
            <a:r>
              <a:rPr lang="en-US" dirty="0" err="1" smtClean="0"/>
              <a:t>Bonferroni</a:t>
            </a:r>
            <a:r>
              <a:rPr lang="en-US" dirty="0" smtClean="0"/>
              <a:t> correction</a:t>
            </a:r>
          </a:p>
          <a:p>
            <a:pPr lvl="1"/>
            <a:r>
              <a:rPr lang="en-US" dirty="0" smtClean="0"/>
              <a:t>False Discovery Rate computation using </a:t>
            </a:r>
            <a:r>
              <a:rPr lang="en-US" dirty="0" err="1" smtClean="0"/>
              <a:t>Benjamini</a:t>
            </a:r>
            <a:r>
              <a:rPr lang="en-US" dirty="0" smtClean="0"/>
              <a:t>-Hochberg procedure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enrichment analysis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Gene list</a:t>
            </a:r>
            <a:r>
              <a:rPr lang="en-US" dirty="0" smtClean="0"/>
              <a:t> (e.g. expression change &gt; 2-fold)</a:t>
            </a:r>
            <a:endParaRPr lang="en-US" b="1" u="sng" dirty="0" smtClean="0"/>
          </a:p>
          <a:p>
            <a:pPr lvl="1"/>
            <a:r>
              <a:rPr lang="en-US" dirty="0" smtClean="0"/>
              <a:t>Answers the question: </a:t>
            </a:r>
            <a:r>
              <a:rPr lang="en-US" b="1" dirty="0" smtClean="0"/>
              <a:t>Are any gene sets surprisingly enriched (or depleted) in my gene list?</a:t>
            </a:r>
          </a:p>
          <a:p>
            <a:pPr lvl="1"/>
            <a:r>
              <a:rPr lang="en-US" dirty="0" smtClean="0"/>
              <a:t>Statistical test: Fisher’s Exact Test (aka </a:t>
            </a:r>
            <a:r>
              <a:rPr lang="en-US" dirty="0" err="1" smtClean="0"/>
              <a:t>Hypergeometric</a:t>
            </a:r>
            <a:r>
              <a:rPr lang="en-US" dirty="0" smtClean="0"/>
              <a:t> test)</a:t>
            </a:r>
          </a:p>
          <a:p>
            <a:r>
              <a:rPr lang="en-US" b="1" u="sng" dirty="0" smtClean="0"/>
              <a:t>Ranked list </a:t>
            </a:r>
            <a:r>
              <a:rPr lang="en-US" dirty="0" smtClean="0"/>
              <a:t>(e.g. by differential expression)</a:t>
            </a:r>
          </a:p>
          <a:p>
            <a:pPr lvl="1"/>
            <a:r>
              <a:rPr lang="en-US" dirty="0" smtClean="0"/>
              <a:t>Answers the question: </a:t>
            </a:r>
            <a:r>
              <a:rPr lang="en-US" b="1" dirty="0"/>
              <a:t>A</a:t>
            </a:r>
            <a:r>
              <a:rPr lang="en-US" b="1" dirty="0" smtClean="0"/>
              <a:t>re any gene set ranked surprisingly high or low in my ranked list of genes?</a:t>
            </a:r>
          </a:p>
          <a:p>
            <a:pPr lvl="1"/>
            <a:r>
              <a:rPr lang="en-US" dirty="0" smtClean="0"/>
              <a:t>Statistical test: minimum </a:t>
            </a:r>
            <a:r>
              <a:rPr lang="en-US" dirty="0" err="1" smtClean="0"/>
              <a:t>hypergeometric</a:t>
            </a:r>
            <a:r>
              <a:rPr lang="en-US" dirty="0" smtClean="0"/>
              <a:t> test, GSEA (+ others we won’t discuss)</a:t>
            </a:r>
          </a:p>
        </p:txBody>
      </p:sp>
    </p:spTree>
    <p:extLst>
      <p:ext uri="{BB962C8B-B14F-4D97-AF65-F5344CB8AC3E}">
        <p14:creationId xmlns:p14="http://schemas.microsoft.com/office/powerpoint/2010/main" val="252823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nrichment </a:t>
            </a:r>
            <a:r>
              <a:rPr lang="en-US" b="1" dirty="0"/>
              <a:t>Test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516688" y="1701800"/>
            <a:ext cx="2016125" cy="23050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6197" name="Text Box 4"/>
          <p:cNvSpPr txBox="1">
            <a:spLocks noChangeArrowheads="1"/>
          </p:cNvSpPr>
          <p:nvPr/>
        </p:nvSpPr>
        <p:spPr bwMode="auto">
          <a:xfrm>
            <a:off x="6516688" y="1919288"/>
            <a:ext cx="230505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  <a:tabLst>
                <a:tab pos="1160463" algn="l"/>
              </a:tabLst>
            </a:pPr>
            <a:r>
              <a:rPr lang="en-US" sz="1500" b="1">
                <a:latin typeface="Calibri" charset="0"/>
                <a:ea typeface="ＭＳ Ｐゴシック" charset="-128"/>
                <a:cs typeface="ＭＳ Ｐゴシック" charset="-128"/>
              </a:rPr>
              <a:t>Spindle	0.00001</a:t>
            </a:r>
          </a:p>
          <a:p>
            <a:pPr algn="l">
              <a:buClrTx/>
              <a:buSzTx/>
              <a:buFontTx/>
              <a:buNone/>
              <a:tabLst>
                <a:tab pos="1160463" algn="l"/>
              </a:tabLst>
            </a:pPr>
            <a:r>
              <a:rPr lang="en-US" sz="1500" b="1">
                <a:latin typeface="Calibri" charset="0"/>
                <a:ea typeface="ＭＳ Ｐゴシック" charset="-128"/>
                <a:cs typeface="ＭＳ Ｐゴシック" charset="-128"/>
              </a:rPr>
              <a:t>Apoptosis	0.00025</a:t>
            </a:r>
          </a:p>
        </p:txBody>
      </p:sp>
      <p:sp>
        <p:nvSpPr>
          <p:cNvPr id="136198" name="AutoShape 5"/>
          <p:cNvSpPr>
            <a:spLocks noChangeArrowheads="1"/>
          </p:cNvSpPr>
          <p:nvPr/>
        </p:nvSpPr>
        <p:spPr bwMode="auto">
          <a:xfrm>
            <a:off x="2843213" y="4438650"/>
            <a:ext cx="914400" cy="7826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6199" name="AutoShape 6"/>
          <p:cNvSpPr>
            <a:spLocks noChangeArrowheads="1"/>
          </p:cNvSpPr>
          <p:nvPr/>
        </p:nvSpPr>
        <p:spPr bwMode="auto">
          <a:xfrm>
            <a:off x="3563938" y="4735513"/>
            <a:ext cx="914400" cy="782637"/>
          </a:xfrm>
          <a:prstGeom prst="can">
            <a:avLst>
              <a:gd name="adj" fmla="val 25000"/>
            </a:avLst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 rot="-5400000">
            <a:off x="3933032" y="3799681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6205" name="Text Box 12"/>
          <p:cNvSpPr txBox="1">
            <a:spLocks noChangeArrowheads="1"/>
          </p:cNvSpPr>
          <p:nvPr/>
        </p:nvSpPr>
        <p:spPr bwMode="auto">
          <a:xfrm>
            <a:off x="252413" y="857250"/>
            <a:ext cx="24479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Microarray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Experiment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(gene expression table)</a:t>
            </a:r>
          </a:p>
        </p:txBody>
      </p:sp>
      <p:sp>
        <p:nvSpPr>
          <p:cNvPr id="124942" name="AutoShape 14"/>
          <p:cNvSpPr>
            <a:spLocks noChangeArrowheads="1"/>
          </p:cNvSpPr>
          <p:nvPr/>
        </p:nvSpPr>
        <p:spPr bwMode="auto">
          <a:xfrm>
            <a:off x="2482850" y="2638425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6210" name="Line 17"/>
          <p:cNvSpPr>
            <a:spLocks noChangeShapeType="1"/>
          </p:cNvSpPr>
          <p:nvPr/>
        </p:nvSpPr>
        <p:spPr bwMode="auto">
          <a:xfrm>
            <a:off x="7667625" y="1701800"/>
            <a:ext cx="0" cy="2305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11" name="Text Box 18"/>
          <p:cNvSpPr txBox="1">
            <a:spLocks noChangeArrowheads="1"/>
          </p:cNvSpPr>
          <p:nvPr/>
        </p:nvSpPr>
        <p:spPr bwMode="auto">
          <a:xfrm>
            <a:off x="1836738" y="5222875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Gene-set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Databases</a:t>
            </a: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3419475" y="2206625"/>
            <a:ext cx="1728788" cy="129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ENRICHMENT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</a:t>
            </a: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5581650" y="2638425"/>
            <a:ext cx="503238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6372225" y="1270000"/>
            <a:ext cx="2303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charset="0"/>
                <a:ea typeface="ＭＳ Ｐゴシック" charset="-128"/>
                <a:cs typeface="ＭＳ Ｐゴシック" charset="-128"/>
              </a:rPr>
              <a:t>Enrichment Table</a:t>
            </a:r>
          </a:p>
        </p:txBody>
      </p:sp>
      <p:sp>
        <p:nvSpPr>
          <p:cNvPr id="120902" name="Rectangle 70"/>
          <p:cNvSpPr>
            <a:spLocks noChangeArrowheads="1"/>
          </p:cNvSpPr>
          <p:nvPr/>
        </p:nvSpPr>
        <p:spPr bwMode="auto">
          <a:xfrm>
            <a:off x="900113" y="1844675"/>
            <a:ext cx="1152525" cy="2305050"/>
          </a:xfrm>
          <a:prstGeom prst="rect">
            <a:avLst/>
          </a:prstGeom>
          <a:solidFill>
            <a:srgbClr val="FF643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7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6219" name="Line 71"/>
          <p:cNvSpPr>
            <a:spLocks noChangeShapeType="1"/>
          </p:cNvSpPr>
          <p:nvPr/>
        </p:nvSpPr>
        <p:spPr bwMode="auto">
          <a:xfrm>
            <a:off x="900113" y="206057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23" name="Line 75"/>
          <p:cNvSpPr>
            <a:spLocks noChangeShapeType="1"/>
          </p:cNvSpPr>
          <p:nvPr/>
        </p:nvSpPr>
        <p:spPr bwMode="auto">
          <a:xfrm>
            <a:off x="1260475" y="18446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24" name="Line 76"/>
          <p:cNvSpPr>
            <a:spLocks noChangeShapeType="1"/>
          </p:cNvSpPr>
          <p:nvPr/>
        </p:nvSpPr>
        <p:spPr bwMode="auto">
          <a:xfrm>
            <a:off x="1476375" y="18446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25" name="Line 77"/>
          <p:cNvSpPr>
            <a:spLocks noChangeShapeType="1"/>
          </p:cNvSpPr>
          <p:nvPr/>
        </p:nvSpPr>
        <p:spPr bwMode="auto">
          <a:xfrm>
            <a:off x="901700" y="22780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a typeface="ＭＳ Ｐゴシック" pitchFamily="-108" charset="-128"/>
                <a:cs typeface="ＭＳ Ｐゴシック" pitchFamily="-108" charset="-128"/>
              </a:rPr>
              <a:t>Gene list enrichment </a:t>
            </a:r>
            <a:r>
              <a:rPr lang="en-US" sz="4000" b="1" dirty="0">
                <a:ea typeface="ＭＳ Ｐゴシック" pitchFamily="-108" charset="-128"/>
                <a:cs typeface="ＭＳ Ｐゴシック" pitchFamily="-108" charset="-128"/>
              </a:rPr>
              <a:t>a</a:t>
            </a:r>
            <a:r>
              <a:rPr lang="en-US" sz="4000" b="1" dirty="0" smtClean="0">
                <a:ea typeface="ＭＳ Ｐゴシック" pitchFamily="-108" charset="-128"/>
                <a:cs typeface="ＭＳ Ｐゴシック" pitchFamily="-108" charset="-128"/>
              </a:rPr>
              <a:t>nalysis</a:t>
            </a:r>
            <a:endParaRPr lang="en-US" sz="4000" b="1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Given: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/>
              <a:t>Gene list: e.g. RRP6, MRD1, RRP7, RRP43, RRP42 (yeast)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/>
              <a:t>Gene</a:t>
            </a:r>
            <a:r>
              <a:rPr lang="en-US" sz="2000" dirty="0" smtClean="0"/>
              <a:t> sets or annotations: </a:t>
            </a:r>
            <a:r>
              <a:rPr lang="en-US" sz="2000" dirty="0"/>
              <a:t>e.g. Gene ontology, transcription factor binding sites in promoter</a:t>
            </a:r>
            <a:endParaRPr lang="en-US" sz="2000" dirty="0" smtClean="0"/>
          </a:p>
          <a:p>
            <a:pPr marL="533400" indent="-533400"/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Question</a:t>
            </a:r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2400" i="1" dirty="0">
                <a:ea typeface="ＭＳ Ｐゴシック" pitchFamily="-108" charset="-128"/>
                <a:cs typeface="ＭＳ Ｐゴシック" pitchFamily="-108" charset="-128"/>
              </a:rPr>
              <a:t>Are any of the gene annotations </a:t>
            </a:r>
            <a:r>
              <a:rPr lang="en-US" sz="2400" i="1" u="sng" dirty="0">
                <a:ea typeface="ＭＳ Ｐゴシック" pitchFamily="-108" charset="-128"/>
                <a:cs typeface="ＭＳ Ｐゴシック" pitchFamily="-108" charset="-128"/>
              </a:rPr>
              <a:t>surprisingly</a:t>
            </a:r>
            <a:r>
              <a:rPr lang="en-US" sz="2400" i="1" dirty="0">
                <a:ea typeface="ＭＳ Ｐゴシック" pitchFamily="-108" charset="-128"/>
                <a:cs typeface="ＭＳ Ｐゴシック" pitchFamily="-108" charset="-128"/>
              </a:rPr>
              <a:t> enriched in the gene list?</a:t>
            </a:r>
          </a:p>
          <a:p>
            <a:pPr marL="533400" indent="-533400"/>
            <a:r>
              <a:rPr lang="en-US" sz="2400" dirty="0">
                <a:ea typeface="ＭＳ Ｐゴシック" pitchFamily="-108" charset="-128"/>
                <a:cs typeface="ＭＳ Ｐゴシック" pitchFamily="-108" charset="-128"/>
              </a:rPr>
              <a:t>Details</a:t>
            </a:r>
            <a:r>
              <a:rPr lang="en-US" sz="2400" dirty="0" smtClean="0">
                <a:ea typeface="ＭＳ Ｐゴシック" pitchFamily="-108" charset="-128"/>
                <a:cs typeface="ＭＳ Ｐゴシック" pitchFamily="-108" charset="-128"/>
              </a:rPr>
              <a:t>:</a:t>
            </a:r>
          </a:p>
          <a:p>
            <a:pPr marL="933450" lvl="1" indent="-533400"/>
            <a:r>
              <a:rPr lang="en-US" sz="2000" dirty="0" smtClean="0">
                <a:ea typeface="ＭＳ Ｐゴシック" pitchFamily="-108" charset="-128"/>
                <a:cs typeface="ＭＳ Ｐゴシック" pitchFamily="-108" charset="-128"/>
              </a:rPr>
              <a:t>Where do the gene lists come from?</a:t>
            </a:r>
          </a:p>
          <a:p>
            <a:pPr marL="914400" lvl="1" indent="-457200"/>
            <a:r>
              <a:rPr lang="en-US" sz="2000" dirty="0"/>
              <a:t>How to assess “surprisingly” (statistics)</a:t>
            </a:r>
          </a:p>
          <a:p>
            <a:pPr marL="914400" lvl="1" indent="-457200"/>
            <a:r>
              <a:rPr lang="en-US" sz="2000" dirty="0"/>
              <a:t>How to correct for repeating the tests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</a:t>
            </a:r>
            <a:r>
              <a:rPr lang="en-US" b="1" dirty="0"/>
              <a:t>-class d</a:t>
            </a:r>
            <a:r>
              <a:rPr lang="en-US" b="1" dirty="0" smtClean="0"/>
              <a:t>esign for gene lists</a:t>
            </a:r>
            <a:endParaRPr lang="en-US" b="1" dirty="0"/>
          </a:p>
        </p:txBody>
      </p:sp>
      <p:sp>
        <p:nvSpPr>
          <p:cNvPr id="120901" name="Rectangle 69"/>
          <p:cNvSpPr>
            <a:spLocks noChangeArrowheads="1"/>
          </p:cNvSpPr>
          <p:nvPr/>
        </p:nvSpPr>
        <p:spPr bwMode="auto">
          <a:xfrm>
            <a:off x="755650" y="2419350"/>
            <a:ext cx="1152525" cy="2305050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20902" name="Rectangle 70"/>
          <p:cNvSpPr>
            <a:spLocks noChangeArrowheads="1"/>
          </p:cNvSpPr>
          <p:nvPr/>
        </p:nvSpPr>
        <p:spPr bwMode="auto">
          <a:xfrm>
            <a:off x="1909763" y="2419350"/>
            <a:ext cx="1152525" cy="2305050"/>
          </a:xfrm>
          <a:prstGeom prst="rect">
            <a:avLst/>
          </a:prstGeom>
          <a:solidFill>
            <a:srgbClr val="FF505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1078" name="Line 71"/>
          <p:cNvSpPr>
            <a:spLocks noChangeShapeType="1"/>
          </p:cNvSpPr>
          <p:nvPr/>
        </p:nvSpPr>
        <p:spPr bwMode="auto">
          <a:xfrm>
            <a:off x="757238" y="2635250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79" name="Line 72"/>
          <p:cNvSpPr>
            <a:spLocks noChangeShapeType="1"/>
          </p:cNvSpPr>
          <p:nvPr/>
        </p:nvSpPr>
        <p:spPr bwMode="auto">
          <a:xfrm>
            <a:off x="1117600" y="2419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0" name="Line 73"/>
          <p:cNvSpPr>
            <a:spLocks noChangeShapeType="1"/>
          </p:cNvSpPr>
          <p:nvPr/>
        </p:nvSpPr>
        <p:spPr bwMode="auto">
          <a:xfrm>
            <a:off x="1331913" y="24209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1" name="Line 74"/>
          <p:cNvSpPr>
            <a:spLocks noChangeShapeType="1"/>
          </p:cNvSpPr>
          <p:nvPr/>
        </p:nvSpPr>
        <p:spPr bwMode="auto">
          <a:xfrm>
            <a:off x="757238" y="2852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2" name="Line 75"/>
          <p:cNvSpPr>
            <a:spLocks noChangeShapeType="1"/>
          </p:cNvSpPr>
          <p:nvPr/>
        </p:nvSpPr>
        <p:spPr bwMode="auto">
          <a:xfrm>
            <a:off x="2268538" y="2419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3" name="Line 76"/>
          <p:cNvSpPr>
            <a:spLocks noChangeShapeType="1"/>
          </p:cNvSpPr>
          <p:nvPr/>
        </p:nvSpPr>
        <p:spPr bwMode="auto">
          <a:xfrm>
            <a:off x="2484438" y="2419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4" name="Line 77"/>
          <p:cNvSpPr>
            <a:spLocks noChangeShapeType="1"/>
          </p:cNvSpPr>
          <p:nvPr/>
        </p:nvSpPr>
        <p:spPr bwMode="auto">
          <a:xfrm>
            <a:off x="1909763" y="2852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85" name="Text Box 78"/>
          <p:cNvSpPr txBox="1">
            <a:spLocks noChangeArrowheads="1"/>
          </p:cNvSpPr>
          <p:nvPr/>
        </p:nvSpPr>
        <p:spPr bwMode="auto">
          <a:xfrm>
            <a:off x="757238" y="1987550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Expression Matrix</a:t>
            </a:r>
          </a:p>
        </p:txBody>
      </p:sp>
      <p:sp>
        <p:nvSpPr>
          <p:cNvPr id="131086" name="Text Box 79"/>
          <p:cNvSpPr txBox="1">
            <a:spLocks noChangeArrowheads="1"/>
          </p:cNvSpPr>
          <p:nvPr/>
        </p:nvSpPr>
        <p:spPr bwMode="auto">
          <a:xfrm>
            <a:off x="684213" y="4795838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Class-1</a:t>
            </a:r>
          </a:p>
        </p:txBody>
      </p:sp>
      <p:sp>
        <p:nvSpPr>
          <p:cNvPr id="131087" name="Text Box 80"/>
          <p:cNvSpPr txBox="1">
            <a:spLocks noChangeArrowheads="1"/>
          </p:cNvSpPr>
          <p:nvPr/>
        </p:nvSpPr>
        <p:spPr bwMode="auto">
          <a:xfrm>
            <a:off x="1908175" y="4795838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Class-2</a:t>
            </a:r>
          </a:p>
        </p:txBody>
      </p:sp>
      <p:sp>
        <p:nvSpPr>
          <p:cNvPr id="120913" name="AutoShape 81"/>
          <p:cNvSpPr>
            <a:spLocks noChangeArrowheads="1"/>
          </p:cNvSpPr>
          <p:nvPr/>
        </p:nvSpPr>
        <p:spPr bwMode="auto">
          <a:xfrm>
            <a:off x="3421063" y="3357563"/>
            <a:ext cx="503237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1093" name="Text Box 101"/>
          <p:cNvSpPr txBox="1">
            <a:spLocks noChangeArrowheads="1"/>
          </p:cNvSpPr>
          <p:nvPr/>
        </p:nvSpPr>
        <p:spPr bwMode="auto">
          <a:xfrm>
            <a:off x="3563938" y="1706563"/>
            <a:ext cx="230346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Genes Ranked</a:t>
            </a:r>
            <a:r>
              <a:rPr lang="en-US"/>
              <a:t> </a:t>
            </a:r>
            <a:r>
              <a:rPr lang="en-US" b="1"/>
              <a:t>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Differential Statistic</a:t>
            </a:r>
          </a:p>
        </p:txBody>
      </p:sp>
      <p:sp>
        <p:nvSpPr>
          <p:cNvPr id="131094" name="Text Box 102"/>
          <p:cNvSpPr txBox="1">
            <a:spLocks noChangeArrowheads="1"/>
          </p:cNvSpPr>
          <p:nvPr/>
        </p:nvSpPr>
        <p:spPr bwMode="auto">
          <a:xfrm>
            <a:off x="4211638" y="4806950"/>
            <a:ext cx="3709987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E.g.: 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Fold change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Log (ratio)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dirty="0" err="1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US" dirty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-</a:t>
            </a:r>
            <a:r>
              <a:rPr lang="en-US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test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-"/>
            </a:pPr>
            <a:r>
              <a:rPr lang="en-US" dirty="0" smtClean="0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Significance analysis of microarrays</a:t>
            </a:r>
            <a:endParaRPr lang="en-US" dirty="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0936" name="Rectangle 104"/>
          <p:cNvSpPr>
            <a:spLocks noChangeArrowheads="1"/>
          </p:cNvSpPr>
          <p:nvPr/>
        </p:nvSpPr>
        <p:spPr bwMode="auto">
          <a:xfrm>
            <a:off x="4213225" y="2419350"/>
            <a:ext cx="1008063" cy="2305050"/>
          </a:xfrm>
          <a:prstGeom prst="rect">
            <a:avLst/>
          </a:prstGeom>
          <a:gradFill rotWithShape="1">
            <a:gsLst>
              <a:gs pos="0">
                <a:srgbClr val="FF5050"/>
              </a:gs>
              <a:gs pos="100000">
                <a:srgbClr val="3399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1097" name="Line 105"/>
          <p:cNvSpPr>
            <a:spLocks noChangeShapeType="1"/>
          </p:cNvSpPr>
          <p:nvPr/>
        </p:nvSpPr>
        <p:spPr bwMode="auto">
          <a:xfrm>
            <a:off x="4789488" y="2419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8" name="Line 106"/>
          <p:cNvSpPr>
            <a:spLocks noChangeShapeType="1"/>
          </p:cNvSpPr>
          <p:nvPr/>
        </p:nvSpPr>
        <p:spPr bwMode="auto">
          <a:xfrm>
            <a:off x="4213225" y="26352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9" name="Line 107"/>
          <p:cNvSpPr>
            <a:spLocks noChangeShapeType="1"/>
          </p:cNvSpPr>
          <p:nvPr/>
        </p:nvSpPr>
        <p:spPr bwMode="auto">
          <a:xfrm flipV="1">
            <a:off x="4213225" y="28527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01" name="Line 110"/>
          <p:cNvSpPr>
            <a:spLocks noChangeShapeType="1"/>
          </p:cNvSpPr>
          <p:nvPr/>
        </p:nvSpPr>
        <p:spPr bwMode="auto">
          <a:xfrm>
            <a:off x="5437188" y="2492375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43" name="AutoShape 111"/>
          <p:cNvSpPr>
            <a:spLocks noChangeArrowheads="1"/>
          </p:cNvSpPr>
          <p:nvPr/>
        </p:nvSpPr>
        <p:spPr bwMode="auto">
          <a:xfrm>
            <a:off x="5868988" y="3355975"/>
            <a:ext cx="503237" cy="485775"/>
          </a:xfrm>
          <a:prstGeom prst="rightArrow">
            <a:avLst>
              <a:gd name="adj1" fmla="val 43787"/>
              <a:gd name="adj2" fmla="val 64704"/>
            </a:avLst>
          </a:prstGeom>
          <a:solidFill>
            <a:srgbClr val="FFFF2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1103" name="Text Box 112"/>
          <p:cNvSpPr txBox="1">
            <a:spLocks noChangeArrowheads="1"/>
          </p:cNvSpPr>
          <p:nvPr/>
        </p:nvSpPr>
        <p:spPr bwMode="auto">
          <a:xfrm>
            <a:off x="5508625" y="2419350"/>
            <a:ext cx="57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</a:t>
            </a:r>
          </a:p>
        </p:txBody>
      </p:sp>
      <p:sp>
        <p:nvSpPr>
          <p:cNvPr id="131104" name="Text Box 113"/>
          <p:cNvSpPr txBox="1">
            <a:spLocks noChangeArrowheads="1"/>
          </p:cNvSpPr>
          <p:nvPr/>
        </p:nvSpPr>
        <p:spPr bwMode="auto">
          <a:xfrm>
            <a:off x="5508625" y="4459288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DOWN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6770688" y="2420938"/>
            <a:ext cx="1008062" cy="2305050"/>
          </a:xfrm>
          <a:prstGeom prst="rect">
            <a:avLst/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31107" name="Text Box 26"/>
          <p:cNvSpPr txBox="1">
            <a:spLocks noChangeArrowheads="1"/>
          </p:cNvSpPr>
          <p:nvPr/>
        </p:nvSpPr>
        <p:spPr bwMode="auto">
          <a:xfrm>
            <a:off x="8066088" y="2420938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UP</a:t>
            </a:r>
          </a:p>
        </p:txBody>
      </p:sp>
      <p:sp>
        <p:nvSpPr>
          <p:cNvPr id="131108" name="Text Box 27"/>
          <p:cNvSpPr txBox="1">
            <a:spLocks noChangeArrowheads="1"/>
          </p:cNvSpPr>
          <p:nvPr/>
        </p:nvSpPr>
        <p:spPr bwMode="auto">
          <a:xfrm>
            <a:off x="7921625" y="4460875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rPr>
              <a:t>DOWN</a:t>
            </a:r>
          </a:p>
        </p:txBody>
      </p:sp>
      <p:sp>
        <p:nvSpPr>
          <p:cNvPr id="131109" name="Rectangle 28"/>
          <p:cNvSpPr>
            <a:spLocks noChangeArrowheads="1"/>
          </p:cNvSpPr>
          <p:nvPr/>
        </p:nvSpPr>
        <p:spPr bwMode="auto">
          <a:xfrm>
            <a:off x="6770688" y="2420938"/>
            <a:ext cx="1008062" cy="647700"/>
          </a:xfrm>
          <a:prstGeom prst="rect">
            <a:avLst/>
          </a:prstGeom>
          <a:solidFill>
            <a:srgbClr val="FF5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1110" name="Rectangle 30"/>
          <p:cNvSpPr>
            <a:spLocks noChangeArrowheads="1"/>
          </p:cNvSpPr>
          <p:nvPr/>
        </p:nvSpPr>
        <p:spPr bwMode="auto">
          <a:xfrm>
            <a:off x="6770688" y="4149725"/>
            <a:ext cx="1008062" cy="576263"/>
          </a:xfrm>
          <a:prstGeom prst="rect">
            <a:avLst/>
          </a:prstGeom>
          <a:solidFill>
            <a:srgbClr val="33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1111" name="Line 24"/>
          <p:cNvSpPr>
            <a:spLocks noChangeShapeType="1"/>
          </p:cNvSpPr>
          <p:nvPr/>
        </p:nvSpPr>
        <p:spPr bwMode="auto">
          <a:xfrm>
            <a:off x="7346950" y="24209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2" name="Text Box 101"/>
          <p:cNvSpPr txBox="1">
            <a:spLocks noChangeArrowheads="1"/>
          </p:cNvSpPr>
          <p:nvPr/>
        </p:nvSpPr>
        <p:spPr bwMode="auto">
          <a:xfrm>
            <a:off x="6156325" y="1700213"/>
            <a:ext cx="2303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Selection by Threshold</a:t>
            </a:r>
            <a:endParaRPr lang="en-US" sz="1800" b="1">
              <a:latin typeface="Calibri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2861</Words>
  <Application>Microsoft Macintosh PowerPoint</Application>
  <PresentationFormat>On-screen Show (4:3)</PresentationFormat>
  <Paragraphs>596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Canadian Bioinformatics Workshops</vt:lpstr>
      <vt:lpstr>PowerPoint Presentation</vt:lpstr>
      <vt:lpstr>PowerPoint Presentation</vt:lpstr>
      <vt:lpstr>Learning Objectives of Module 2</vt:lpstr>
      <vt:lpstr>Outline</vt:lpstr>
      <vt:lpstr>Types of enrichment analysis </vt:lpstr>
      <vt:lpstr>Enrichment Test</vt:lpstr>
      <vt:lpstr>Gene list enrichment analysis</vt:lpstr>
      <vt:lpstr>Two-class design for gene lists</vt:lpstr>
      <vt:lpstr>Time-course design for gene lists</vt:lpstr>
      <vt:lpstr>Example gene list enrichment test</vt:lpstr>
      <vt:lpstr>Example gene list enrichment test</vt:lpstr>
      <vt:lpstr>Enrichment Test</vt:lpstr>
      <vt:lpstr>Recipe for gene list enrichment test</vt:lpstr>
      <vt:lpstr>Why test enrichment in ranked lists?</vt:lpstr>
      <vt:lpstr>Example ranked list enrichment test</vt:lpstr>
      <vt:lpstr>Recipe for ranked list enrichment test</vt:lpstr>
      <vt:lpstr>Outline of theory component</vt:lpstr>
      <vt:lpstr>The hypergeometric test a.k.a., Fisher’s exact test</vt:lpstr>
      <vt:lpstr>The hypergeometric test a.k.a., Fisher’s exact test</vt:lpstr>
      <vt:lpstr>PowerPoint Presentation</vt:lpstr>
      <vt:lpstr>Important details</vt:lpstr>
      <vt:lpstr>Other enrichment tests</vt:lpstr>
      <vt:lpstr>Minimum hypergeometric test (mHG)</vt:lpstr>
      <vt:lpstr>GSEA/mHG: Method</vt:lpstr>
      <vt:lpstr>GSEA/mHG: Method</vt:lpstr>
      <vt:lpstr>GSEA/mHG: Method</vt:lpstr>
      <vt:lpstr>Going from ES score  P-value</vt:lpstr>
      <vt:lpstr>PowerPoint Presentation</vt:lpstr>
      <vt:lpstr>PowerPoint Presentation</vt:lpstr>
      <vt:lpstr>PowerPoint Presentation</vt:lpstr>
      <vt:lpstr>More GSEA examples</vt:lpstr>
      <vt:lpstr>Multiple test corrections</vt:lpstr>
      <vt:lpstr>How to win the P-value lottery, part 1</vt:lpstr>
      <vt:lpstr>How to win the P-value lottery, part 2 Keep the gene list the same, evaluate different annotations</vt:lpstr>
      <vt:lpstr>Simple P-value correction: Bonferroni</vt:lpstr>
      <vt:lpstr>Bonferroni correction caveats</vt:lpstr>
      <vt:lpstr>False discovery rate (FDR)</vt:lpstr>
      <vt:lpstr>Benjamini-Hochberg example I</vt:lpstr>
      <vt:lpstr>Benjamini-Hochberg example II</vt:lpstr>
      <vt:lpstr>Benjamini-Hochberg example III</vt:lpstr>
      <vt:lpstr>Benjamini-Hochberg example III</vt:lpstr>
      <vt:lpstr>Reducing multiple test correction stringency</vt:lpstr>
      <vt:lpstr>Summary</vt:lpstr>
      <vt:lpstr>Learning Objectives of Module 2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Quaid Morris</dc:creator>
  <cp:lastModifiedBy>Ann Meyer</cp:lastModifiedBy>
  <cp:revision>219</cp:revision>
  <dcterms:created xsi:type="dcterms:W3CDTF">2012-06-05T12:42:45Z</dcterms:created>
  <dcterms:modified xsi:type="dcterms:W3CDTF">2016-06-10T12:52:33Z</dcterms:modified>
</cp:coreProperties>
</file>