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15A0-5121-4E48-B2F8-E77C7E471C5C}" type="datetimeFigureOut">
              <a:rPr lang="ca-ES" smtClean="0"/>
              <a:t>10/7/2019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9E86-9B26-4705-BFEC-51EA10634D0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7425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15A0-5121-4E48-B2F8-E77C7E471C5C}" type="datetimeFigureOut">
              <a:rPr lang="ca-ES" smtClean="0"/>
              <a:t>10/7/2019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9E86-9B26-4705-BFEC-51EA10634D0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546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15A0-5121-4E48-B2F8-E77C7E471C5C}" type="datetimeFigureOut">
              <a:rPr lang="ca-ES" smtClean="0"/>
              <a:t>10/7/2019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9E86-9B26-4705-BFEC-51EA10634D0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03343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a-E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a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59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15A0-5121-4E48-B2F8-E77C7E471C5C}" type="datetimeFigureOut">
              <a:rPr lang="ca-ES" smtClean="0"/>
              <a:t>10/7/2019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9E86-9B26-4705-BFEC-51EA10634D0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0189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15A0-5121-4E48-B2F8-E77C7E471C5C}" type="datetimeFigureOut">
              <a:rPr lang="ca-ES" smtClean="0"/>
              <a:t>10/7/2019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9E86-9B26-4705-BFEC-51EA10634D0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8157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15A0-5121-4E48-B2F8-E77C7E471C5C}" type="datetimeFigureOut">
              <a:rPr lang="ca-ES" smtClean="0"/>
              <a:t>10/7/2019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9E86-9B26-4705-BFEC-51EA10634D0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1642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15A0-5121-4E48-B2F8-E77C7E471C5C}" type="datetimeFigureOut">
              <a:rPr lang="ca-ES" smtClean="0"/>
              <a:t>10/7/2019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9E86-9B26-4705-BFEC-51EA10634D0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8889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15A0-5121-4E48-B2F8-E77C7E471C5C}" type="datetimeFigureOut">
              <a:rPr lang="ca-ES" smtClean="0"/>
              <a:t>10/7/2019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9E86-9B26-4705-BFEC-51EA10634D0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313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15A0-5121-4E48-B2F8-E77C7E471C5C}" type="datetimeFigureOut">
              <a:rPr lang="ca-ES" smtClean="0"/>
              <a:t>10/7/2019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9E86-9B26-4705-BFEC-51EA10634D0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6046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15A0-5121-4E48-B2F8-E77C7E471C5C}" type="datetimeFigureOut">
              <a:rPr lang="ca-ES" smtClean="0"/>
              <a:t>10/7/2019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9E86-9B26-4705-BFEC-51EA10634D0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233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15A0-5121-4E48-B2F8-E77C7E471C5C}" type="datetimeFigureOut">
              <a:rPr lang="ca-ES" smtClean="0"/>
              <a:t>10/7/2019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9E86-9B26-4705-BFEC-51EA10634D0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78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15A0-5121-4E48-B2F8-E77C7E471C5C}" type="datetimeFigureOut">
              <a:rPr lang="ca-ES" smtClean="0"/>
              <a:t>10/7/2019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49E86-9B26-4705-BFEC-51EA10634D0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4683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211960" y="1324000"/>
          <a:ext cx="2808306" cy="291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5301">
                <a:tc>
                  <a:txBody>
                    <a:bodyPr/>
                    <a:lstStyle/>
                    <a:p>
                      <a:pPr algn="ctr"/>
                      <a:r>
                        <a:rPr lang="ca-ES" sz="3200">
                          <a:solidFill>
                            <a:schemeClr val="tx1"/>
                          </a:solidFill>
                          <a:latin typeface="+mj-lt"/>
                          <a:sym typeface="Wingdings" panose="05000000000000000000" pitchFamily="2" charset="2"/>
                        </a:rPr>
                        <a:t></a:t>
                      </a:r>
                      <a:endParaRPr lang="ca-ES" sz="3200" dirty="0">
                        <a:solidFill>
                          <a:schemeClr val="tx1"/>
                        </a:solidFill>
                        <a:latin typeface="+mj-lt"/>
                        <a:sym typeface="Wingdings" panose="05000000000000000000" pitchFamily="2" charset="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</a:t>
                      </a:r>
                      <a:endParaRPr lang="ca-ES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3200" dirty="0">
                          <a:solidFill>
                            <a:schemeClr val="bg1"/>
                          </a:solidFill>
                          <a:latin typeface="+mj-lt"/>
                          <a:sym typeface="Wingdings" panose="05000000000000000000" pitchFamily="2" charset="2"/>
                        </a:rPr>
                        <a:t></a:t>
                      </a:r>
                      <a:endParaRPr lang="ca-ES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</a:t>
                      </a:r>
                      <a:endParaRPr lang="ca-E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ca-ES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</a:t>
                      </a:r>
                      <a:endParaRPr lang="ca-ES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</a:t>
                      </a:r>
                      <a:endParaRPr lang="ca-ES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</a:t>
                      </a:r>
                      <a:endParaRPr lang="ca-E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ca-ES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</a:t>
                      </a:r>
                      <a:endParaRPr lang="ca-E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ca-ES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</a:t>
                      </a:r>
                      <a:endParaRPr lang="ca-E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ca-ES" sz="3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32893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817425" y="4653136"/>
            <a:ext cx="238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400" dirty="0"/>
              <a:t>L-</a:t>
            </a:r>
            <a:r>
              <a:rPr lang="ca-ES" sz="1400" dirty="0" err="1"/>
              <a:t>shape</a:t>
            </a:r>
            <a:r>
              <a:rPr lang="ca-ES" sz="1400" dirty="0"/>
              <a:t> (GRM) </a:t>
            </a:r>
            <a:r>
              <a:rPr lang="ca-ES" sz="1400" dirty="0" err="1"/>
              <a:t>vs</a:t>
            </a:r>
            <a:r>
              <a:rPr lang="ca-ES" sz="1400" dirty="0"/>
              <a:t> non L-</a:t>
            </a:r>
            <a:r>
              <a:rPr lang="ca-ES" sz="1400" dirty="0" err="1"/>
              <a:t>shape</a:t>
            </a:r>
            <a:endParaRPr lang="ca-ES" sz="1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304711" y="4509120"/>
            <a:ext cx="286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 err="1"/>
              <a:t>Permitted</a:t>
            </a:r>
            <a:r>
              <a:rPr lang="ca-ES" sz="1200" dirty="0"/>
              <a:t>, </a:t>
            </a:r>
            <a:r>
              <a:rPr lang="ca-ES" sz="1200" dirty="0" err="1"/>
              <a:t>indistinct</a:t>
            </a:r>
            <a:r>
              <a:rPr lang="ca-ES" sz="1200" dirty="0"/>
              <a:t> </a:t>
            </a:r>
            <a:r>
              <a:rPr lang="ca-ES" sz="1200" dirty="0" err="1"/>
              <a:t>and</a:t>
            </a:r>
            <a:r>
              <a:rPr lang="ca-ES" sz="1200" dirty="0"/>
              <a:t> </a:t>
            </a:r>
            <a:r>
              <a:rPr lang="ca-ES" sz="1200" dirty="0" err="1"/>
              <a:t>forbidden</a:t>
            </a:r>
            <a:r>
              <a:rPr lang="ca-ES" sz="1200" dirty="0"/>
              <a:t> regions</a:t>
            </a:r>
          </a:p>
          <a:p>
            <a:r>
              <a:rPr lang="ca-ES" sz="1200" dirty="0"/>
              <a:t>To </a:t>
            </a:r>
            <a:r>
              <a:rPr lang="ca-ES" sz="1200" dirty="0" err="1"/>
              <a:t>score</a:t>
            </a:r>
            <a:r>
              <a:rPr lang="ca-ES" sz="1200" dirty="0"/>
              <a:t> </a:t>
            </a:r>
            <a:r>
              <a:rPr lang="ca-ES" sz="1200" dirty="0" err="1"/>
              <a:t>an</a:t>
            </a:r>
            <a:r>
              <a:rPr lang="ca-ES" sz="1200" dirty="0"/>
              <a:t> L </a:t>
            </a:r>
            <a:r>
              <a:rPr lang="ca-ES" sz="1200" dirty="0" err="1"/>
              <a:t>shape</a:t>
            </a:r>
            <a:r>
              <a:rPr lang="ca-ES" sz="1200" dirty="0"/>
              <a:t> on a </a:t>
            </a:r>
            <a:r>
              <a:rPr lang="ca-ES" sz="1200" dirty="0" err="1"/>
              <a:t>grid</a:t>
            </a:r>
            <a:endParaRPr lang="ca-ES" sz="1200" dirty="0"/>
          </a:p>
        </p:txBody>
      </p:sp>
    </p:spTree>
    <p:extLst>
      <p:ext uri="{BB962C8B-B14F-4D97-AF65-F5344CB8AC3E}">
        <p14:creationId xmlns:p14="http://schemas.microsoft.com/office/powerpoint/2010/main" val="91997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c6f6189d-28cc-4d44-911c-b63c3b0785ac/pages/0_0?a=115&amp;x=184&amp;y=258&amp;w=1298&amp;h=212&amp;store=1&amp;accept=image%2F*&amp;auth=LCA%20acd28988dbda52fd4269e580a68762325fd2787a-ts%3D1562740500">
            <a:extLst>
              <a:ext uri="{FF2B5EF4-FFF2-40B4-BE49-F238E27FC236}">
                <a16:creationId xmlns:a16="http://schemas.microsoft.com/office/drawing/2014/main" id="{4BBBC30B-0BEE-4C56-B141-C9AC04CE7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2875"/>
            <a:ext cx="9144000" cy="14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38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372b504f-e608-4dbd-9810-f589d28ff03b/pages/0_0?a=658&amp;x=668&amp;y=138&amp;w=266&amp;h=924&amp;store=1&amp;accept=image%2F*&amp;auth=LCA%2082fe474ec99952cd357d6e402a1e30ebb5064a83-ts%3D1562736861">
            <a:extLst>
              <a:ext uri="{FF2B5EF4-FFF2-40B4-BE49-F238E27FC236}">
                <a16:creationId xmlns:a16="http://schemas.microsoft.com/office/drawing/2014/main" id="{6EABAA2C-93AE-477D-B86A-2D32F9837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128588"/>
            <a:ext cx="1895475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4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F8BD0E9-25BE-42CB-9F6D-B3CCDED03B51}"/>
              </a:ext>
            </a:extLst>
          </p:cNvPr>
          <p:cNvGrpSpPr/>
          <p:nvPr/>
        </p:nvGrpSpPr>
        <p:grpSpPr>
          <a:xfrm>
            <a:off x="294518" y="1780326"/>
            <a:ext cx="8833244" cy="2473560"/>
            <a:chOff x="294518" y="1780326"/>
            <a:chExt cx="8833244" cy="2473560"/>
          </a:xfrm>
        </p:grpSpPr>
        <p:pic>
          <p:nvPicPr>
            <p:cNvPr id="43" name="Imagen 42"/>
            <p:cNvPicPr/>
            <p:nvPr/>
          </p:nvPicPr>
          <p:blipFill>
            <a:blip r:embed="rId2"/>
            <a:stretch/>
          </p:blipFill>
          <p:spPr>
            <a:xfrm>
              <a:off x="294518" y="1826854"/>
              <a:ext cx="2808000" cy="2310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Imagen 43"/>
            <p:cNvPicPr/>
            <p:nvPr/>
          </p:nvPicPr>
          <p:blipFill>
            <a:blip r:embed="rId3"/>
            <a:stretch/>
          </p:blipFill>
          <p:spPr>
            <a:xfrm>
              <a:off x="4678920" y="1780326"/>
              <a:ext cx="2940480" cy="2473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Imagen 44"/>
            <p:cNvPicPr/>
            <p:nvPr/>
          </p:nvPicPr>
          <p:blipFill>
            <a:blip r:embed="rId4"/>
            <a:stretch/>
          </p:blipFill>
          <p:spPr>
            <a:xfrm>
              <a:off x="7577280" y="2436606"/>
              <a:ext cx="1409760" cy="1217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Imagen 45"/>
            <p:cNvPicPr/>
            <p:nvPr/>
          </p:nvPicPr>
          <p:blipFill>
            <a:blip r:embed="rId5"/>
            <a:stretch/>
          </p:blipFill>
          <p:spPr>
            <a:xfrm>
              <a:off x="3606518" y="2370814"/>
              <a:ext cx="716040" cy="1059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" name="CustomShape 1"/>
            <p:cNvSpPr/>
            <p:nvPr/>
          </p:nvSpPr>
          <p:spPr>
            <a:xfrm>
              <a:off x="3030518" y="1866814"/>
              <a:ext cx="1152000" cy="432000"/>
            </a:xfrm>
            <a:custGeom>
              <a:avLst/>
              <a:gdLst/>
              <a:ahLst/>
              <a:cxnLst/>
              <a:rect l="0" t="0" r="r" b="b"/>
              <a:pathLst>
                <a:path w="3202" h="1705">
                  <a:moveTo>
                    <a:pt x="532" y="0"/>
                  </a:moveTo>
                  <a:cubicBezTo>
                    <a:pt x="266" y="0"/>
                    <a:pt x="0" y="99"/>
                    <a:pt x="0" y="199"/>
                  </a:cubicBezTo>
                  <a:lnTo>
                    <a:pt x="0" y="349"/>
                  </a:lnTo>
                  <a:lnTo>
                    <a:pt x="0" y="498"/>
                  </a:lnTo>
                  <a:lnTo>
                    <a:pt x="0" y="702"/>
                  </a:lnTo>
                  <a:lnTo>
                    <a:pt x="0" y="851"/>
                  </a:lnTo>
                  <a:lnTo>
                    <a:pt x="0" y="1001"/>
                  </a:lnTo>
                  <a:cubicBezTo>
                    <a:pt x="0" y="1101"/>
                    <a:pt x="266" y="1201"/>
                    <a:pt x="532" y="1201"/>
                  </a:cubicBezTo>
                  <a:lnTo>
                    <a:pt x="1531" y="1704"/>
                  </a:lnTo>
                  <a:lnTo>
                    <a:pt x="1329" y="1201"/>
                  </a:lnTo>
                  <a:lnTo>
                    <a:pt x="1871" y="1201"/>
                  </a:lnTo>
                  <a:lnTo>
                    <a:pt x="2270" y="1201"/>
                  </a:lnTo>
                  <a:lnTo>
                    <a:pt x="2668" y="1201"/>
                  </a:lnTo>
                  <a:cubicBezTo>
                    <a:pt x="2934" y="1201"/>
                    <a:pt x="3201" y="1101"/>
                    <a:pt x="3201" y="1001"/>
                  </a:cubicBezTo>
                  <a:lnTo>
                    <a:pt x="3201" y="851"/>
                  </a:lnTo>
                  <a:lnTo>
                    <a:pt x="3201" y="702"/>
                  </a:lnTo>
                  <a:lnTo>
                    <a:pt x="3201" y="498"/>
                  </a:lnTo>
                  <a:lnTo>
                    <a:pt x="3201" y="349"/>
                  </a:lnTo>
                  <a:lnTo>
                    <a:pt x="3201" y="199"/>
                  </a:lnTo>
                  <a:cubicBezTo>
                    <a:pt x="3201" y="99"/>
                    <a:pt x="2934" y="0"/>
                    <a:pt x="2668" y="0"/>
                  </a:cubicBezTo>
                  <a:lnTo>
                    <a:pt x="2270" y="0"/>
                  </a:lnTo>
                  <a:lnTo>
                    <a:pt x="1871" y="0"/>
                  </a:lnTo>
                  <a:lnTo>
                    <a:pt x="1329" y="0"/>
                  </a:lnTo>
                  <a:lnTo>
                    <a:pt x="930" y="0"/>
                  </a:lnTo>
                  <a:lnTo>
                    <a:pt x="532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ca-E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Non L-shape</a:t>
              </a:r>
              <a:endParaRPr lang="ca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8" name="CustomShape 2"/>
            <p:cNvSpPr/>
            <p:nvPr/>
          </p:nvSpPr>
          <p:spPr>
            <a:xfrm>
              <a:off x="7975762" y="1866814"/>
              <a:ext cx="1152000" cy="584280"/>
            </a:xfrm>
            <a:custGeom>
              <a:avLst/>
              <a:gdLst/>
              <a:ahLst/>
              <a:cxnLst/>
              <a:rect l="0" t="0" r="r" b="b"/>
              <a:pathLst>
                <a:path w="3202" h="2324">
                  <a:moveTo>
                    <a:pt x="532" y="0"/>
                  </a:moveTo>
                  <a:cubicBezTo>
                    <a:pt x="266" y="0"/>
                    <a:pt x="0" y="99"/>
                    <a:pt x="0" y="199"/>
                  </a:cubicBezTo>
                  <a:lnTo>
                    <a:pt x="0" y="349"/>
                  </a:lnTo>
                  <a:lnTo>
                    <a:pt x="0" y="498"/>
                  </a:lnTo>
                  <a:lnTo>
                    <a:pt x="0" y="702"/>
                  </a:lnTo>
                  <a:lnTo>
                    <a:pt x="0" y="851"/>
                  </a:lnTo>
                  <a:lnTo>
                    <a:pt x="0" y="1001"/>
                  </a:lnTo>
                  <a:cubicBezTo>
                    <a:pt x="0" y="1101"/>
                    <a:pt x="266" y="1201"/>
                    <a:pt x="532" y="1201"/>
                  </a:cubicBezTo>
                  <a:lnTo>
                    <a:pt x="930" y="1201"/>
                  </a:lnTo>
                  <a:lnTo>
                    <a:pt x="1329" y="1201"/>
                  </a:lnTo>
                  <a:lnTo>
                    <a:pt x="1871" y="1201"/>
                  </a:lnTo>
                  <a:lnTo>
                    <a:pt x="1623" y="2323"/>
                  </a:lnTo>
                  <a:lnTo>
                    <a:pt x="2668" y="1201"/>
                  </a:lnTo>
                  <a:cubicBezTo>
                    <a:pt x="2934" y="1201"/>
                    <a:pt x="3201" y="1101"/>
                    <a:pt x="3201" y="1001"/>
                  </a:cubicBezTo>
                  <a:lnTo>
                    <a:pt x="3201" y="851"/>
                  </a:lnTo>
                  <a:lnTo>
                    <a:pt x="3201" y="702"/>
                  </a:lnTo>
                  <a:lnTo>
                    <a:pt x="3201" y="498"/>
                  </a:lnTo>
                  <a:lnTo>
                    <a:pt x="3201" y="349"/>
                  </a:lnTo>
                  <a:lnTo>
                    <a:pt x="3201" y="199"/>
                  </a:lnTo>
                  <a:cubicBezTo>
                    <a:pt x="3201" y="99"/>
                    <a:pt x="2934" y="0"/>
                    <a:pt x="2668" y="0"/>
                  </a:cubicBezTo>
                  <a:lnTo>
                    <a:pt x="2270" y="0"/>
                  </a:lnTo>
                  <a:lnTo>
                    <a:pt x="1871" y="0"/>
                  </a:lnTo>
                  <a:lnTo>
                    <a:pt x="1329" y="0"/>
                  </a:lnTo>
                  <a:lnTo>
                    <a:pt x="930" y="0"/>
                  </a:lnTo>
                  <a:lnTo>
                    <a:pt x="532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ca-E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L-</a:t>
              </a:r>
              <a:r>
                <a:rPr lang="ca-ES" sz="14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shape</a:t>
              </a:r>
              <a:endParaRPr lang="ca-E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aptura de pantalla, portátil, ordenador&#10;&#10;Descripción generada con confianza muy alta">
            <a:extLst>
              <a:ext uri="{FF2B5EF4-FFF2-40B4-BE49-F238E27FC236}">
                <a16:creationId xmlns:a16="http://schemas.microsoft.com/office/drawing/2014/main" id="{F7BAE925-C470-4D87-AD8E-526D634CD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16" y="469556"/>
            <a:ext cx="3795073" cy="5579551"/>
          </a:xfrm>
          <a:prstGeom prst="rect">
            <a:avLst/>
          </a:prstGeom>
        </p:spPr>
      </p:pic>
      <p:pic>
        <p:nvPicPr>
          <p:cNvPr id="9" name="Imagen 8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2EC9229-AFC8-4571-8154-07110BE23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8" y="1582616"/>
            <a:ext cx="4370980" cy="39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4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2CA09436-D1E8-4CDB-A1ED-862CC4781325}"/>
              </a:ext>
            </a:extLst>
          </p:cNvPr>
          <p:cNvGrpSpPr/>
          <p:nvPr/>
        </p:nvGrpSpPr>
        <p:grpSpPr>
          <a:xfrm>
            <a:off x="4571998" y="415222"/>
            <a:ext cx="4572002" cy="5825450"/>
            <a:chOff x="4571998" y="415222"/>
            <a:chExt cx="4572002" cy="582545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0D7D52F-EA23-414E-8638-51271EB3B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2306054"/>
              <a:ext cx="4571999" cy="219881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3D5443C-4107-4E19-AEA9-6148EEA1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415222"/>
              <a:ext cx="4572000" cy="1698323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EC4413C-59DB-4CCF-819D-118A4C878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98" y="4567989"/>
              <a:ext cx="4572001" cy="1672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863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416D2E3-5305-4E23-827F-122821B8F1F7}"/>
              </a:ext>
            </a:extLst>
          </p:cNvPr>
          <p:cNvGrpSpPr/>
          <p:nvPr/>
        </p:nvGrpSpPr>
        <p:grpSpPr>
          <a:xfrm>
            <a:off x="0" y="666102"/>
            <a:ext cx="9144000" cy="5921155"/>
            <a:chOff x="0" y="666102"/>
            <a:chExt cx="9144000" cy="5921155"/>
          </a:xfrm>
        </p:grpSpPr>
        <p:pic>
          <p:nvPicPr>
            <p:cNvPr id="3" name="Imagen 2" descr="Imagen que contiene texto, mapa&#10;&#10;Descripción generada automáticamente">
              <a:extLst>
                <a:ext uri="{FF2B5EF4-FFF2-40B4-BE49-F238E27FC236}">
                  <a16:creationId xmlns:a16="http://schemas.microsoft.com/office/drawing/2014/main" id="{06E34BF9-6A9C-4C1B-8C0C-0D58313D7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6102"/>
              <a:ext cx="9144000" cy="5525796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2EF4EB23-E9DA-4059-9A2B-66DEE10C95A4}"/>
                </a:ext>
              </a:extLst>
            </p:cNvPr>
            <p:cNvSpPr txBox="1"/>
            <p:nvPr/>
          </p:nvSpPr>
          <p:spPr>
            <a:xfrm>
              <a:off x="328474" y="6125592"/>
              <a:ext cx="4977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sz="2000" i="1" dirty="0"/>
                <a:t>X="</a:t>
              </a:r>
              <a:r>
                <a:rPr lang="ca-ES" sz="2000" i="1" dirty="0" err="1"/>
                <a:t>upload</a:t>
              </a:r>
              <a:r>
                <a:rPr lang="ca-ES" sz="2000" i="1" dirty="0"/>
                <a:t>", Y="</a:t>
              </a:r>
              <a:r>
                <a:rPr lang="ca-ES" sz="2000" i="1" dirty="0" err="1"/>
                <a:t>correlation</a:t>
              </a:r>
              <a:r>
                <a:rPr lang="ca-ES" sz="2000" i="1" dirty="0"/>
                <a:t>", Z="</a:t>
              </a:r>
              <a:r>
                <a:rPr lang="ca-ES" sz="2000" i="1" dirty="0" err="1"/>
                <a:t>lheurístic</a:t>
              </a:r>
              <a:r>
                <a:rPr lang="ca-ES" sz="2000" i="1" dirty="0"/>
                <a:t>",</a:t>
              </a:r>
              <a:r>
                <a:rPr lang="ca-ES" sz="2400" b="1" i="1" dirty="0"/>
                <a:t> ...</a:t>
              </a:r>
              <a:endParaRPr lang="ca-ES" sz="20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25687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46</Words>
  <Application>Microsoft Office PowerPoint</Application>
  <PresentationFormat>Presentación en pantalla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Sanchez Plal</dc:creator>
  <cp:lastModifiedBy>Alex Sanchez Plal</cp:lastModifiedBy>
  <cp:revision>9</cp:revision>
  <dcterms:created xsi:type="dcterms:W3CDTF">2019-07-10T05:37:25Z</dcterms:created>
  <dcterms:modified xsi:type="dcterms:W3CDTF">2019-07-10T10:46:22Z</dcterms:modified>
</cp:coreProperties>
</file>