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5296"/>
  </p:normalViewPr>
  <p:slideViewPr>
    <p:cSldViewPr snapToGrid="0">
      <p:cViewPr>
        <p:scale>
          <a:sx n="90" d="100"/>
          <a:sy n="90" d="100"/>
        </p:scale>
        <p:origin x="16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70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8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46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215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58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188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910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922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376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44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650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3AB1-12B8-426D-9090-96C8B389987E}" type="datetimeFigureOut">
              <a:rPr lang="ca-ES" smtClean="0"/>
              <a:t>3/10/19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878C-5BE7-40B9-8E7D-A41E8B7779B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03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yo-n7.github.io/2019-07-21-user2019-reflection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conferences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user2015.r-project.org/" TargetMode="External"/><Relationship Id="rId20" Type="http://schemas.openxmlformats.org/officeDocument/2006/relationships/hyperlink" Target="https://www.r-project.org/conferences/useR-2010" TargetMode="External"/><Relationship Id="rId21" Type="http://schemas.openxmlformats.org/officeDocument/2006/relationships/hyperlink" Target="https://user2009.r-project.org/" TargetMode="External"/><Relationship Id="rId22" Type="http://schemas.openxmlformats.org/officeDocument/2006/relationships/hyperlink" Target="https://www.r-project.org/conferences/useR-2009" TargetMode="External"/><Relationship Id="rId23" Type="http://schemas.openxmlformats.org/officeDocument/2006/relationships/hyperlink" Target="https://user2008.r-project.org/" TargetMode="External"/><Relationship Id="rId24" Type="http://schemas.openxmlformats.org/officeDocument/2006/relationships/hyperlink" Target="https://www.r-project.org/conferences/useR-2008" TargetMode="External"/><Relationship Id="rId25" Type="http://schemas.openxmlformats.org/officeDocument/2006/relationships/hyperlink" Target="https://user2007.r-project.org/" TargetMode="External"/><Relationship Id="rId26" Type="http://schemas.openxmlformats.org/officeDocument/2006/relationships/hyperlink" Target="https://www.r-project.org/conferences/useR-2007" TargetMode="External"/><Relationship Id="rId27" Type="http://schemas.openxmlformats.org/officeDocument/2006/relationships/hyperlink" Target="https://user2006.r-project.org/" TargetMode="External"/><Relationship Id="rId28" Type="http://schemas.openxmlformats.org/officeDocument/2006/relationships/hyperlink" Target="https://www.r-project.org/conferences/useR-2006" TargetMode="External"/><Relationship Id="rId29" Type="http://schemas.openxmlformats.org/officeDocument/2006/relationships/hyperlink" Target="https://user2004.r-project.org/" TargetMode="External"/><Relationship Id="rId30" Type="http://schemas.openxmlformats.org/officeDocument/2006/relationships/hyperlink" Target="https://www.r-project.org/conferences/useR-2004" TargetMode="External"/><Relationship Id="rId10" Type="http://schemas.openxmlformats.org/officeDocument/2006/relationships/hyperlink" Target="https://www.r-project.org/conferences/useR-2015" TargetMode="External"/><Relationship Id="rId11" Type="http://schemas.openxmlformats.org/officeDocument/2006/relationships/hyperlink" Target="https://user2014.r-project.org/" TargetMode="External"/><Relationship Id="rId12" Type="http://schemas.openxmlformats.org/officeDocument/2006/relationships/hyperlink" Target="https://www.r-project.org/conferences/useR-2014" TargetMode="External"/><Relationship Id="rId13" Type="http://schemas.openxmlformats.org/officeDocument/2006/relationships/hyperlink" Target="https://user2013.r-project.org/" TargetMode="External"/><Relationship Id="rId14" Type="http://schemas.openxmlformats.org/officeDocument/2006/relationships/hyperlink" Target="https://www.r-project.org/conferences/useR-2013" TargetMode="External"/><Relationship Id="rId15" Type="http://schemas.openxmlformats.org/officeDocument/2006/relationships/hyperlink" Target="https://user2012.r-project.org/" TargetMode="External"/><Relationship Id="rId16" Type="http://schemas.openxmlformats.org/officeDocument/2006/relationships/hyperlink" Target="https://www.r-project.org/conferences/useR-2012" TargetMode="External"/><Relationship Id="rId17" Type="http://schemas.openxmlformats.org/officeDocument/2006/relationships/hyperlink" Target="https://user2011.r-project.org/" TargetMode="External"/><Relationship Id="rId18" Type="http://schemas.openxmlformats.org/officeDocument/2006/relationships/hyperlink" Target="https://www.r-project.org/conferences/useR-2011" TargetMode="External"/><Relationship Id="rId19" Type="http://schemas.openxmlformats.org/officeDocument/2006/relationships/hyperlink" Target="https://user2010.r-projec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er2019.r-project.org/" TargetMode="External"/><Relationship Id="rId3" Type="http://schemas.openxmlformats.org/officeDocument/2006/relationships/hyperlink" Target="https://user2018.r-project.org/" TargetMode="External"/><Relationship Id="rId4" Type="http://schemas.openxmlformats.org/officeDocument/2006/relationships/hyperlink" Target="https://www.r-project.org/conferences/useR-2018" TargetMode="External"/><Relationship Id="rId5" Type="http://schemas.openxmlformats.org/officeDocument/2006/relationships/hyperlink" Target="https://user2017.r-project.org/" TargetMode="External"/><Relationship Id="rId6" Type="http://schemas.openxmlformats.org/officeDocument/2006/relationships/hyperlink" Target="https://www.r-project.org/conferences/useR-2017" TargetMode="External"/><Relationship Id="rId7" Type="http://schemas.openxmlformats.org/officeDocument/2006/relationships/hyperlink" Target="https://user2016.r-project.org/" TargetMode="External"/><Relationship Id="rId8" Type="http://schemas.openxmlformats.org/officeDocument/2006/relationships/hyperlink" Target="https://www.r-project.org/conferences/useR-201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_R5smHVXRYGhZYDJsnXTwg" TargetMode="External"/><Relationship Id="rId4" Type="http://schemas.openxmlformats.org/officeDocument/2006/relationships/hyperlink" Target="https://github.com/sowla/useR2019-mate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er2019.fr/talk_schedu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nalytics/useR-2019-docker-for-data-science" TargetMode="External"/><Relationship Id="rId4" Type="http://schemas.openxmlformats.org/officeDocument/2006/relationships/hyperlink" Target="https://github.com/hturner/gnm-half-day-cour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std.io/pkg-de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3D61A1B-0975-4028-9B4C-8852472F9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Lesssons</a:t>
            </a:r>
            <a:r>
              <a:rPr lang="ca-ES" dirty="0"/>
              <a:t> </a:t>
            </a:r>
            <a:r>
              <a:rPr lang="ca-ES" dirty="0" err="1"/>
              <a:t>learned</a:t>
            </a:r>
            <a:r>
              <a:rPr lang="ca-ES" dirty="0"/>
              <a:t>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UseR</a:t>
            </a:r>
            <a:r>
              <a:rPr lang="ca-ES" dirty="0"/>
              <a:t>!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BE0A9EF-359B-4870-B09E-41763173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Alex Sánchez</a:t>
            </a:r>
          </a:p>
          <a:p>
            <a:r>
              <a:rPr lang="ca-ES" dirty="0"/>
              <a:t>Pol Castellano</a:t>
            </a:r>
          </a:p>
        </p:txBody>
      </p:sp>
    </p:spTree>
    <p:extLst>
      <p:ext uri="{BB962C8B-B14F-4D97-AF65-F5344CB8AC3E}">
        <p14:creationId xmlns:p14="http://schemas.microsoft.com/office/powerpoint/2010/main" val="27311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44D7261F-C74C-4FCA-84E9-DC333086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Selected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 (</a:t>
            </a:r>
            <a:r>
              <a:rPr lang="ca-ES" dirty="0" err="1"/>
              <a:t>day</a:t>
            </a:r>
            <a:r>
              <a:rPr lang="ca-ES" dirty="0"/>
              <a:t> 1)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FCC6B5A-A0E2-41F9-A36B-F3929748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7298" cy="4351338"/>
          </a:xfrm>
        </p:spPr>
        <p:txBody>
          <a:bodyPr>
            <a:normAutofit/>
          </a:bodyPr>
          <a:lstStyle/>
          <a:p>
            <a:r>
              <a:rPr lang="ca-ES" sz="2400" dirty="0"/>
              <a:t>R for </a:t>
            </a:r>
            <a:r>
              <a:rPr lang="ca-ES" sz="2400" dirty="0" err="1"/>
              <a:t>better</a:t>
            </a:r>
            <a:r>
              <a:rPr lang="ca-ES" sz="2400" dirty="0"/>
              <a:t> </a:t>
            </a:r>
            <a:r>
              <a:rPr lang="ca-ES" sz="2400" dirty="0" err="1"/>
              <a:t>science</a:t>
            </a:r>
            <a:r>
              <a:rPr lang="ca-ES" sz="2400" dirty="0"/>
              <a:t> in </a:t>
            </a:r>
            <a:r>
              <a:rPr lang="ca-ES" sz="2400" dirty="0" err="1"/>
              <a:t>less</a:t>
            </a:r>
            <a:r>
              <a:rPr lang="ca-ES" sz="2400" dirty="0"/>
              <a:t> </a:t>
            </a:r>
            <a:r>
              <a:rPr lang="ca-ES" sz="2400" dirty="0" err="1"/>
              <a:t>time</a:t>
            </a:r>
            <a:r>
              <a:rPr lang="ca-ES" sz="2400" dirty="0"/>
              <a:t> </a:t>
            </a:r>
          </a:p>
          <a:p>
            <a:r>
              <a:rPr lang="ca-ES" sz="2400" dirty="0" err="1"/>
              <a:t>Golem</a:t>
            </a:r>
            <a:r>
              <a:rPr lang="ca-ES" sz="2400" dirty="0"/>
              <a:t>: </a:t>
            </a:r>
            <a:r>
              <a:rPr lang="ca-ES" sz="2400" dirty="0" err="1"/>
              <a:t>Framework</a:t>
            </a:r>
            <a:r>
              <a:rPr lang="ca-ES" sz="2400" dirty="0"/>
              <a:t> for </a:t>
            </a:r>
            <a:r>
              <a:rPr lang="ca-ES" sz="2400" dirty="0" err="1"/>
              <a:t>building</a:t>
            </a:r>
            <a:r>
              <a:rPr lang="ca-ES" sz="2400" dirty="0"/>
              <a:t> Robust ... </a:t>
            </a:r>
            <a:r>
              <a:rPr lang="ca-ES" sz="2400" dirty="0" err="1"/>
              <a:t>Shiny</a:t>
            </a:r>
            <a:r>
              <a:rPr lang="ca-ES" sz="2400" dirty="0"/>
              <a:t> </a:t>
            </a:r>
            <a:r>
              <a:rPr lang="ca-ES" sz="2400" dirty="0" err="1"/>
              <a:t>Apps</a:t>
            </a:r>
            <a:endParaRPr lang="ca-ES" sz="2400" dirty="0"/>
          </a:p>
          <a:p>
            <a:r>
              <a:rPr lang="en-US" sz="2400" dirty="0"/>
              <a:t>Shiny app deployment and integration into a custom website gallery</a:t>
            </a:r>
          </a:p>
          <a:p>
            <a:r>
              <a:rPr lang="en-US" sz="2400" dirty="0"/>
              <a:t>Enhancements to data tidying (Hadley </a:t>
            </a:r>
            <a:r>
              <a:rPr lang="en-US" sz="2400" dirty="0" err="1"/>
              <a:t>wickham</a:t>
            </a:r>
            <a:r>
              <a:rPr lang="en-US" sz="2400" dirty="0"/>
              <a:t>)</a:t>
            </a:r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"</a:t>
            </a:r>
            <a:r>
              <a:rPr lang="ca-ES" sz="2400" dirty="0" err="1"/>
              <a:t>Rmd</a:t>
            </a:r>
            <a:r>
              <a:rPr lang="ca-ES" sz="2400" dirty="0"/>
              <a:t> </a:t>
            </a:r>
            <a:r>
              <a:rPr lang="ca-ES" sz="2400" dirty="0" err="1"/>
              <a:t>first</a:t>
            </a:r>
            <a:r>
              <a:rPr lang="ca-ES" sz="2400" dirty="0"/>
              <a:t>": </a:t>
            </a:r>
            <a:r>
              <a:rPr lang="ca-ES" sz="2400" dirty="0" err="1"/>
              <a:t>when</a:t>
            </a:r>
            <a:r>
              <a:rPr lang="ca-ES" sz="2400" dirty="0"/>
              <a:t> </a:t>
            </a:r>
            <a:r>
              <a:rPr lang="ca-ES" sz="2400" dirty="0" err="1"/>
              <a:t>projecs</a:t>
            </a:r>
            <a:r>
              <a:rPr lang="ca-ES" sz="2400" dirty="0"/>
              <a:t> </a:t>
            </a:r>
            <a:r>
              <a:rPr lang="ca-ES" sz="2400" dirty="0" err="1"/>
              <a:t>start</a:t>
            </a:r>
            <a:r>
              <a:rPr lang="ca-ES" sz="2400" dirty="0"/>
              <a:t> </a:t>
            </a:r>
            <a:r>
              <a:rPr lang="ca-ES" sz="2400" dirty="0" err="1"/>
              <a:t>with</a:t>
            </a:r>
            <a:r>
              <a:rPr lang="ca-ES" sz="2400" dirty="0"/>
              <a:t> </a:t>
            </a:r>
            <a:r>
              <a:rPr lang="ca-ES" sz="2400" dirty="0" err="1"/>
              <a:t>documentation</a:t>
            </a:r>
            <a:r>
              <a:rPr lang="ca-ES" sz="2400" dirty="0"/>
              <a:t> </a:t>
            </a:r>
          </a:p>
          <a:p>
            <a:r>
              <a:rPr lang="ca-ES" sz="2400" dirty="0"/>
              <a:t>A </a:t>
            </a:r>
            <a:r>
              <a:rPr lang="ca-ES" sz="2400" dirty="0" err="1"/>
              <a:t>missing</a:t>
            </a:r>
            <a:r>
              <a:rPr lang="ca-ES" sz="2400" dirty="0"/>
              <a:t> </a:t>
            </a:r>
            <a:r>
              <a:rPr lang="ca-ES" sz="2400" dirty="0" err="1"/>
              <a:t>value</a:t>
            </a:r>
            <a:r>
              <a:rPr lang="ca-ES" sz="2400" dirty="0"/>
              <a:t> </a:t>
            </a:r>
            <a:r>
              <a:rPr lang="ca-ES" sz="2400" dirty="0" err="1"/>
              <a:t>tour</a:t>
            </a:r>
            <a:r>
              <a:rPr lang="ca-ES" sz="2400" dirty="0"/>
              <a:t> in R (Julie </a:t>
            </a:r>
            <a:r>
              <a:rPr lang="ca-ES" sz="2400" dirty="0" err="1"/>
              <a:t>Josse</a:t>
            </a:r>
            <a:r>
              <a:rPr lang="ca-ES" sz="2400" dirty="0"/>
              <a:t>, </a:t>
            </a:r>
            <a:r>
              <a:rPr lang="ca-ES" sz="2400" dirty="0" err="1"/>
              <a:t>FactoMineR</a:t>
            </a:r>
            <a:r>
              <a:rPr lang="ca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62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DCD73A-2777-46BF-99C8-E53FC6C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Selected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 (</a:t>
            </a:r>
            <a:r>
              <a:rPr lang="ca-ES" dirty="0" err="1"/>
              <a:t>day</a:t>
            </a:r>
            <a:r>
              <a:rPr lang="ca-ES" dirty="0"/>
              <a:t> 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CCC76A-F04C-4995-86B2-62B0C613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Shiny's</a:t>
            </a:r>
            <a:r>
              <a:rPr lang="en-US" dirty="0"/>
              <a:t> Holy Grail: Interactivity with reproducibility</a:t>
            </a:r>
          </a:p>
          <a:p>
            <a:r>
              <a:rPr lang="en-US" dirty="0"/>
              <a:t>Transitioning between various </a:t>
            </a:r>
            <a:r>
              <a:rPr lang="en-US" dirty="0" err="1"/>
              <a:t>RMarkdown</a:t>
            </a:r>
            <a:r>
              <a:rPr lang="en-US" dirty="0"/>
              <a:t> packages for workflow optimization</a:t>
            </a:r>
          </a:p>
          <a:p>
            <a:r>
              <a:rPr lang="en-US" dirty="0"/>
              <a:t>An Approach to Project Workflow for Professional Biostatistical Services</a:t>
            </a:r>
          </a:p>
          <a:p>
            <a:r>
              <a:rPr lang="en-US" dirty="0" err="1"/>
              <a:t>iSEE</a:t>
            </a:r>
            <a:r>
              <a:rPr lang="en-US" dirty="0"/>
              <a:t>: interactive and reproducible exploration and visualization of genomics data</a:t>
            </a:r>
          </a:p>
          <a:p>
            <a:r>
              <a:rPr lang="en-US" dirty="0"/>
              <a:t>POMA: Shiny tool for targeted metabolomic data statistical analysis and visualization</a:t>
            </a:r>
          </a:p>
          <a:p>
            <a:r>
              <a:rPr lang="en-US" dirty="0"/>
              <a:t>How Bioconductor advances science while contributing to the R language and community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8654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DCD73A-2777-46BF-99C8-E53FC6C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Selected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 (</a:t>
            </a:r>
            <a:r>
              <a:rPr lang="ca-ES" dirty="0" err="1"/>
              <a:t>day</a:t>
            </a:r>
            <a:r>
              <a:rPr lang="ca-ES" dirty="0"/>
              <a:t> 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CCC76A-F04C-4995-86B2-62B0C613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Packaging</a:t>
            </a:r>
            <a:r>
              <a:rPr lang="es-ES" dirty="0"/>
              <a:t> </a:t>
            </a:r>
            <a:r>
              <a:rPr lang="es-ES" dirty="0" err="1"/>
              <a:t>Shiny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  <a:p>
            <a:r>
              <a:rPr lang="en-US" dirty="0"/>
              <a:t>Shiny app deployment and integration into a custom website gallery</a:t>
            </a:r>
          </a:p>
          <a:p>
            <a:pPr lvl="1"/>
            <a:r>
              <a:rPr lang="en-US" dirty="0"/>
              <a:t>Hot use of docker, Kubernetes, …</a:t>
            </a:r>
            <a:endParaRPr lang="es-ES" dirty="0"/>
          </a:p>
          <a:p>
            <a:r>
              <a:rPr lang="en-US" dirty="0"/>
              <a:t>Summary of developments in R's </a:t>
            </a:r>
            <a:r>
              <a:rPr lang="en-US" dirty="0" err="1"/>
              <a:t>data.table</a:t>
            </a:r>
            <a:r>
              <a:rPr lang="en-US" dirty="0"/>
              <a:t> package </a:t>
            </a:r>
          </a:p>
          <a:p>
            <a:r>
              <a:rPr lang="en-US" dirty="0"/>
              <a:t>Using advanced R packages for the </a:t>
            </a:r>
            <a:r>
              <a:rPr lang="en-US" dirty="0" err="1"/>
              <a:t>visualisation</a:t>
            </a:r>
            <a:r>
              <a:rPr lang="en-US" dirty="0"/>
              <a:t> of clinical data in a cancer hospital setting</a:t>
            </a:r>
          </a:p>
          <a:p>
            <a:r>
              <a:rPr lang="en-US" dirty="0" err="1"/>
              <a:t>rGSAn</a:t>
            </a:r>
            <a:r>
              <a:rPr lang="en-US" dirty="0"/>
              <a:t>: a R package dedicated to the gene set analysis using semantic similarity measures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2683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26255B-9B46-4753-BED1-66C2A204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6A8B503-B49F-47EF-A025-27FF6B4F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tidyverse</a:t>
            </a:r>
            <a:r>
              <a:rPr lang="ca-ES" dirty="0"/>
              <a:t> </a:t>
            </a:r>
            <a:r>
              <a:rPr lang="ca-ES" dirty="0" err="1"/>
              <a:t>very</a:t>
            </a:r>
            <a:r>
              <a:rPr lang="ca-ES" dirty="0"/>
              <a:t> popular </a:t>
            </a:r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becoming</a:t>
            </a:r>
            <a:r>
              <a:rPr lang="ca-ES" dirty="0"/>
              <a:t> </a:t>
            </a:r>
            <a:r>
              <a:rPr lang="ca-ES" b="1" dirty="0" err="1"/>
              <a:t>the</a:t>
            </a:r>
            <a:r>
              <a:rPr lang="ca-ES" dirty="0"/>
              <a:t> Standard?</a:t>
            </a:r>
          </a:p>
          <a:p>
            <a:r>
              <a:rPr lang="ca-ES" dirty="0" err="1"/>
              <a:t>Shiny</a:t>
            </a:r>
            <a:r>
              <a:rPr lang="ca-ES" dirty="0"/>
              <a:t> is </a:t>
            </a:r>
            <a:r>
              <a:rPr lang="ca-ES" dirty="0" err="1"/>
              <a:t>even</a:t>
            </a:r>
            <a:r>
              <a:rPr lang="ca-ES" dirty="0"/>
              <a:t> </a:t>
            </a:r>
            <a:r>
              <a:rPr lang="ca-ES" dirty="0" err="1"/>
              <a:t>more</a:t>
            </a:r>
            <a:r>
              <a:rPr lang="ca-ES" dirty="0"/>
              <a:t> popular</a:t>
            </a:r>
          </a:p>
          <a:p>
            <a:pPr lvl="1"/>
            <a:r>
              <a:rPr lang="ca-ES" dirty="0" err="1"/>
              <a:t>Many</a:t>
            </a:r>
            <a:r>
              <a:rPr lang="ca-ES" dirty="0"/>
              <a:t> </a:t>
            </a:r>
            <a:r>
              <a:rPr lang="ca-ES" dirty="0" err="1"/>
              <a:t>ways</a:t>
            </a:r>
            <a:r>
              <a:rPr lang="ca-ES" dirty="0"/>
              <a:t> to </a:t>
            </a:r>
            <a:r>
              <a:rPr lang="ca-ES" dirty="0" err="1"/>
              <a:t>make</a:t>
            </a:r>
            <a:r>
              <a:rPr lang="ca-ES" dirty="0"/>
              <a:t> </a:t>
            </a:r>
            <a:r>
              <a:rPr lang="ca-ES" dirty="0" err="1"/>
              <a:t>it</a:t>
            </a:r>
            <a:r>
              <a:rPr lang="ca-ES" dirty="0"/>
              <a:t> </a:t>
            </a:r>
            <a:r>
              <a:rPr lang="ca-ES" dirty="0" err="1"/>
              <a:t>better</a:t>
            </a:r>
            <a:r>
              <a:rPr lang="ca-ES" dirty="0"/>
              <a:t>, </a:t>
            </a:r>
            <a:r>
              <a:rPr lang="ca-ES" dirty="0" err="1"/>
              <a:t>more</a:t>
            </a:r>
            <a:r>
              <a:rPr lang="ca-ES" dirty="0"/>
              <a:t> robust, </a:t>
            </a:r>
            <a:r>
              <a:rPr lang="ca-ES" dirty="0" err="1"/>
              <a:t>more</a:t>
            </a:r>
            <a:r>
              <a:rPr lang="ca-ES" dirty="0"/>
              <a:t> extensible, </a:t>
            </a:r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easier</a:t>
            </a:r>
            <a:r>
              <a:rPr lang="ca-ES" dirty="0"/>
              <a:t>?</a:t>
            </a:r>
          </a:p>
          <a:p>
            <a:r>
              <a:rPr lang="ca-ES" dirty="0" err="1"/>
              <a:t>Reproducibility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workflows</a:t>
            </a:r>
            <a:endParaRPr lang="ca-ES" dirty="0"/>
          </a:p>
          <a:p>
            <a:pPr lvl="1"/>
            <a:r>
              <a:rPr lang="ca-ES" dirty="0"/>
              <a:t>No </a:t>
            </a:r>
            <a:r>
              <a:rPr lang="ca-ES" dirty="0" err="1"/>
              <a:t>discussion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</a:t>
            </a:r>
            <a:r>
              <a:rPr lang="ca-ES" dirty="0" err="1"/>
              <a:t>how</a:t>
            </a:r>
            <a:r>
              <a:rPr lang="ca-ES" dirty="0"/>
              <a:t> important </a:t>
            </a:r>
            <a:r>
              <a:rPr lang="ca-ES" dirty="0" err="1"/>
              <a:t>they</a:t>
            </a:r>
            <a:r>
              <a:rPr lang="ca-ES" dirty="0"/>
              <a:t> </a:t>
            </a:r>
            <a:r>
              <a:rPr lang="ca-ES" dirty="0" err="1"/>
              <a:t>are</a:t>
            </a:r>
            <a:endParaRPr lang="ca-ES" dirty="0"/>
          </a:p>
          <a:p>
            <a:pPr lvl="1"/>
            <a:r>
              <a:rPr lang="ca-ES" dirty="0" err="1"/>
              <a:t>Only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</a:t>
            </a:r>
            <a:r>
              <a:rPr lang="ca-ES" dirty="0" err="1"/>
              <a:t>how</a:t>
            </a:r>
            <a:r>
              <a:rPr lang="ca-ES" dirty="0"/>
              <a:t> to do </a:t>
            </a:r>
            <a:r>
              <a:rPr lang="ca-ES" dirty="0" err="1"/>
              <a:t>better</a:t>
            </a:r>
            <a:r>
              <a:rPr lang="ca-ES" dirty="0"/>
              <a:t>, </a:t>
            </a:r>
            <a:r>
              <a:rPr lang="ca-ES" dirty="0" err="1"/>
              <a:t>wider</a:t>
            </a:r>
            <a:endParaRPr lang="ca-ES" dirty="0"/>
          </a:p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topics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becoming</a:t>
            </a:r>
            <a:r>
              <a:rPr lang="ca-ES" dirty="0"/>
              <a:t> </a:t>
            </a:r>
            <a:r>
              <a:rPr lang="ca-ES" dirty="0" err="1"/>
              <a:t>common</a:t>
            </a:r>
            <a:endParaRPr lang="ca-ES" dirty="0"/>
          </a:p>
          <a:p>
            <a:pPr lvl="1"/>
            <a:r>
              <a:rPr lang="ca-ES" dirty="0" err="1"/>
              <a:t>Docker</a:t>
            </a:r>
            <a:r>
              <a:rPr lang="ca-ES" dirty="0"/>
              <a:t>, Text </a:t>
            </a:r>
            <a:r>
              <a:rPr lang="ca-ES" dirty="0" err="1"/>
              <a:t>mining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367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26255B-9B46-4753-BED1-66C2A204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b="1" dirty="0" err="1"/>
              <a:t>R</a:t>
            </a:r>
            <a:r>
              <a:rPr lang="ca-ES" b="1" dirty="0"/>
              <a:t> for </a:t>
            </a:r>
            <a:r>
              <a:rPr lang="ca-ES" b="1" dirty="0" err="1"/>
              <a:t>better</a:t>
            </a:r>
            <a:r>
              <a:rPr lang="ca-ES" b="1" dirty="0"/>
              <a:t> </a:t>
            </a:r>
            <a:r>
              <a:rPr lang="ca-ES" b="1" dirty="0" err="1"/>
              <a:t>science</a:t>
            </a:r>
            <a:r>
              <a:rPr lang="ca-ES" b="1" dirty="0"/>
              <a:t> in </a:t>
            </a:r>
            <a:r>
              <a:rPr lang="ca-ES" b="1" dirty="0" err="1"/>
              <a:t>less</a:t>
            </a:r>
            <a:r>
              <a:rPr lang="ca-ES" b="1" dirty="0"/>
              <a:t> </a:t>
            </a:r>
            <a:r>
              <a:rPr lang="ca-ES" b="1" dirty="0" err="1" smtClean="0"/>
              <a:t>time</a:t>
            </a:r>
            <a:r>
              <a:rPr lang="ca-ES" dirty="0" smtClean="0"/>
              <a:t> </a:t>
            </a:r>
            <a:r>
              <a:rPr lang="ca-ES" sz="3000" i="1" dirty="0" err="1" smtClean="0"/>
              <a:t>by</a:t>
            </a:r>
            <a:r>
              <a:rPr lang="ca-ES" sz="3000" i="1" dirty="0" smtClean="0"/>
              <a:t> Julia </a:t>
            </a:r>
            <a:r>
              <a:rPr lang="ca-ES" sz="3000" i="1" dirty="0"/>
              <a:t>Stewart </a:t>
            </a:r>
            <a:r>
              <a:rPr lang="ca-ES" sz="3000" i="1" dirty="0" err="1" smtClean="0"/>
              <a:t>Lowndes</a:t>
            </a:r>
            <a:endParaRPr lang="ca-ES" sz="3000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6A8B503-B49F-47EF-A025-27FF6B4F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9950"/>
            <a:ext cx="7886700" cy="4351338"/>
          </a:xfrm>
        </p:spPr>
        <p:txBody>
          <a:bodyPr/>
          <a:lstStyle/>
          <a:p>
            <a:r>
              <a:rPr lang="ca-ES" dirty="0"/>
              <a:t>1) Open data </a:t>
            </a:r>
            <a:r>
              <a:rPr lang="ca-ES" dirty="0" err="1"/>
              <a:t>science</a:t>
            </a:r>
            <a:r>
              <a:rPr lang="ca-ES" dirty="0"/>
              <a:t> is a </a:t>
            </a:r>
            <a:r>
              <a:rPr lang="ca-ES" dirty="0" err="1" smtClean="0"/>
              <a:t>mindset</a:t>
            </a:r>
            <a:r>
              <a:rPr lang="ca-ES" dirty="0" smtClean="0"/>
              <a:t> </a:t>
            </a:r>
          </a:p>
          <a:p>
            <a:endParaRPr lang="ca-ES" dirty="0" smtClean="0"/>
          </a:p>
          <a:p>
            <a:r>
              <a:rPr lang="ca-ES" dirty="0" smtClean="0"/>
              <a:t>2) </a:t>
            </a:r>
            <a:r>
              <a:rPr lang="ca-ES" dirty="0" err="1" smtClean="0"/>
              <a:t>Teamwork</a:t>
            </a:r>
            <a:r>
              <a:rPr lang="ca-ES" dirty="0" smtClean="0"/>
              <a:t> </a:t>
            </a:r>
            <a:r>
              <a:rPr lang="ca-ES" dirty="0" err="1"/>
              <a:t>starts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</a:t>
            </a:r>
            <a:r>
              <a:rPr lang="ca-ES" dirty="0" err="1" smtClean="0"/>
              <a:t>openness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/>
              <a:t>3) </a:t>
            </a:r>
            <a:r>
              <a:rPr lang="ca-ES" dirty="0" err="1"/>
              <a:t>Harness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power</a:t>
            </a:r>
            <a:r>
              <a:rPr lang="ca-ES" dirty="0"/>
              <a:t> of </a:t>
            </a:r>
            <a:r>
              <a:rPr lang="ca-ES" dirty="0" err="1"/>
              <a:t>welcome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3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2600"/>
            <a:ext cx="86995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Open data </a:t>
            </a:r>
            <a:r>
              <a:rPr lang="es-ES_tradnl" dirty="0" err="1"/>
              <a:t>science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mindset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Expect</a:t>
            </a:r>
            <a:r>
              <a:rPr lang="es-ES_tradnl" dirty="0" smtClean="0"/>
              <a:t> </a:t>
            </a:r>
            <a:r>
              <a:rPr lang="es-ES_tradnl" dirty="0"/>
              <a:t>a </a:t>
            </a:r>
            <a:r>
              <a:rPr lang="es-ES_tradnl" dirty="0" err="1"/>
              <a:t>better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     </a:t>
            </a:r>
            <a:endParaRPr lang="es-ES_tradnl" dirty="0" smtClean="0"/>
          </a:p>
          <a:p>
            <a:pPr lvl="1"/>
            <a:r>
              <a:rPr lang="es-ES_tradnl" dirty="0" smtClean="0"/>
              <a:t>Data </a:t>
            </a:r>
            <a:r>
              <a:rPr lang="es-ES_tradnl" dirty="0" err="1"/>
              <a:t>science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discipline of </a:t>
            </a:r>
            <a:r>
              <a:rPr lang="es-ES_tradnl" dirty="0" err="1"/>
              <a:t>turning</a:t>
            </a:r>
            <a:r>
              <a:rPr lang="es-ES_tradnl" dirty="0"/>
              <a:t> </a:t>
            </a:r>
            <a:r>
              <a:rPr lang="es-ES_tradnl" dirty="0" err="1"/>
              <a:t>raw</a:t>
            </a:r>
            <a:r>
              <a:rPr lang="es-ES_tradnl" dirty="0"/>
              <a:t> data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understanding</a:t>
            </a:r>
            <a:r>
              <a:rPr lang="es-ES_tradnl" dirty="0"/>
              <a:t> </a:t>
            </a:r>
            <a:endParaRPr lang="es-ES_tradnl" dirty="0" smtClean="0"/>
          </a:p>
          <a:p>
            <a:pPr lvl="1"/>
            <a:endParaRPr lang="es-ES_tradnl" dirty="0"/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/>
              <a:t>confidence</a:t>
            </a:r>
            <a:r>
              <a:rPr lang="es-ES_tradnl" dirty="0"/>
              <a:t> &amp; </a:t>
            </a:r>
            <a:r>
              <a:rPr lang="es-ES_tradnl" dirty="0" err="1" smtClean="0"/>
              <a:t>willingness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smtClean="0"/>
              <a:t>Open </a:t>
            </a:r>
            <a:r>
              <a:rPr lang="es-ES_tradnl" dirty="0" err="1"/>
              <a:t>science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concept of </a:t>
            </a:r>
            <a:r>
              <a:rPr lang="es-ES_tradnl" dirty="0" err="1"/>
              <a:t>transparency</a:t>
            </a:r>
            <a:r>
              <a:rPr lang="es-ES_tradnl" dirty="0"/>
              <a:t> </a:t>
            </a:r>
            <a:r>
              <a:rPr lang="es-ES_tradnl" b="1" dirty="0"/>
              <a:t>at </a:t>
            </a:r>
            <a:r>
              <a:rPr lang="es-ES_tradnl" b="1" dirty="0" err="1"/>
              <a:t>all</a:t>
            </a:r>
            <a:r>
              <a:rPr lang="es-ES_tradnl" b="1" dirty="0"/>
              <a:t> </a:t>
            </a:r>
            <a:r>
              <a:rPr lang="es-ES_tradnl" b="1" dirty="0" err="1"/>
              <a:t>stages</a:t>
            </a:r>
            <a:r>
              <a:rPr lang="es-ES_tradnl" b="1" dirty="0"/>
              <a:t> of </a:t>
            </a:r>
            <a:r>
              <a:rPr lang="es-ES_tradnl" b="1" dirty="0" err="1"/>
              <a:t>the</a:t>
            </a:r>
            <a:r>
              <a:rPr lang="es-ES_tradnl" b="1" dirty="0"/>
              <a:t> </a:t>
            </a:r>
            <a:r>
              <a:rPr lang="es-ES_tradnl" b="1" dirty="0" err="1"/>
              <a:t>research</a:t>
            </a:r>
            <a:r>
              <a:rPr lang="es-ES_tradnl" b="1" dirty="0"/>
              <a:t> </a:t>
            </a:r>
            <a:r>
              <a:rPr lang="es-ES_tradnl" b="1" dirty="0" err="1"/>
              <a:t>process</a:t>
            </a:r>
            <a:r>
              <a:rPr lang="es-ES_tradnl" dirty="0"/>
              <a:t>, </a:t>
            </a:r>
            <a:r>
              <a:rPr lang="es-ES_tradnl" dirty="0" err="1"/>
              <a:t>coupled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free and open </a:t>
            </a:r>
            <a:r>
              <a:rPr lang="es-ES_tradnl" dirty="0" err="1"/>
              <a:t>access</a:t>
            </a:r>
            <a:r>
              <a:rPr lang="es-ES_tradnl" dirty="0"/>
              <a:t> to data, </a:t>
            </a:r>
            <a:r>
              <a:rPr lang="es-ES_tradnl" dirty="0" err="1"/>
              <a:t>code</a:t>
            </a:r>
            <a:r>
              <a:rPr lang="es-ES_tradnl" dirty="0"/>
              <a:t> and </a:t>
            </a:r>
            <a:r>
              <a:rPr lang="es-ES_tradnl" dirty="0" err="1"/>
              <a:t>papers</a:t>
            </a:r>
            <a:r>
              <a:rPr lang="es-ES_tradnl" dirty="0"/>
              <a:t> </a:t>
            </a:r>
            <a:endParaRPr lang="es-ES_tradnl" dirty="0" smtClean="0"/>
          </a:p>
          <a:p>
            <a:pPr marL="457200" lvl="1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39" y="2928144"/>
            <a:ext cx="4052411" cy="15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Open data </a:t>
            </a:r>
            <a:r>
              <a:rPr lang="es-ES_tradnl" dirty="0" err="1"/>
              <a:t>science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mindset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Reimagine</a:t>
            </a:r>
            <a:r>
              <a:rPr lang="es-ES_tradnl" dirty="0"/>
              <a:t> </a:t>
            </a:r>
            <a:r>
              <a:rPr lang="es-ES_tradnl" dirty="0" err="1"/>
              <a:t>science</a:t>
            </a:r>
            <a:r>
              <a:rPr lang="es-ES_tradnl" dirty="0"/>
              <a:t> </a:t>
            </a:r>
            <a:r>
              <a:rPr lang="es-ES_tradnl" dirty="0" err="1"/>
              <a:t>communication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617403"/>
            <a:ext cx="4914900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Teamwork</a:t>
            </a:r>
            <a:r>
              <a:rPr lang="es-ES_tradnl" dirty="0"/>
              <a:t> </a:t>
            </a:r>
            <a:r>
              <a:rPr lang="es-ES_tradnl" dirty="0" err="1"/>
              <a:t>starts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openness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Working</a:t>
            </a:r>
            <a:r>
              <a:rPr lang="es-ES_tradnl" dirty="0" smtClean="0"/>
              <a:t> </a:t>
            </a:r>
            <a:r>
              <a:rPr lang="es-ES_tradnl" dirty="0" err="1" smtClean="0"/>
              <a:t>openly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Vertical </a:t>
            </a:r>
            <a:r>
              <a:rPr lang="es-ES_tradnl" dirty="0"/>
              <a:t>&amp; horizontal </a:t>
            </a:r>
            <a:r>
              <a:rPr lang="es-ES_tradnl" dirty="0" err="1" smtClean="0"/>
              <a:t>leadership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Community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B009CD-12BF-4B87-A3D5-40486B3B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Why</a:t>
            </a:r>
            <a:r>
              <a:rPr lang="ca-ES" dirty="0"/>
              <a:t> </a:t>
            </a:r>
            <a:r>
              <a:rPr lang="ca-ES" dirty="0" err="1"/>
              <a:t>this</a:t>
            </a:r>
            <a:r>
              <a:rPr lang="ca-ES" dirty="0"/>
              <a:t> </a:t>
            </a:r>
            <a:r>
              <a:rPr lang="ca-ES" dirty="0" err="1"/>
              <a:t>talk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24E4685-228E-4032-AD39-2901AF72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 err="1"/>
              <a:t>UseR</a:t>
            </a:r>
            <a:r>
              <a:rPr lang="ca-ES" dirty="0"/>
              <a:t> is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exceptional</a:t>
            </a:r>
            <a:r>
              <a:rPr lang="ca-ES" dirty="0"/>
              <a:t> </a:t>
            </a:r>
            <a:r>
              <a:rPr lang="ca-ES" dirty="0" err="1"/>
              <a:t>occasion</a:t>
            </a:r>
            <a:r>
              <a:rPr lang="ca-ES" dirty="0"/>
              <a:t> </a:t>
            </a:r>
          </a:p>
          <a:p>
            <a:pPr lvl="1"/>
            <a:r>
              <a:rPr lang="ca-ES" dirty="0"/>
              <a:t>to </a:t>
            </a:r>
            <a:r>
              <a:rPr lang="ca-ES" dirty="0" err="1"/>
              <a:t>meet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R </a:t>
            </a:r>
            <a:r>
              <a:rPr lang="ca-ES" dirty="0" err="1"/>
              <a:t>users</a:t>
            </a:r>
            <a:r>
              <a:rPr lang="ca-ES" dirty="0"/>
              <a:t> of all </a:t>
            </a:r>
            <a:r>
              <a:rPr lang="ca-ES" dirty="0" err="1"/>
              <a:t>levels</a:t>
            </a:r>
            <a:r>
              <a:rPr lang="ca-ES" dirty="0"/>
              <a:t> of </a:t>
            </a:r>
            <a:r>
              <a:rPr lang="ca-ES" dirty="0" err="1"/>
              <a:t>expertise</a:t>
            </a:r>
            <a:r>
              <a:rPr lang="ca-ES" dirty="0"/>
              <a:t> </a:t>
            </a:r>
          </a:p>
          <a:p>
            <a:pPr lvl="1"/>
            <a:r>
              <a:rPr lang="ca-ES" dirty="0"/>
              <a:t>to </a:t>
            </a:r>
            <a:r>
              <a:rPr lang="ca-ES" dirty="0" err="1"/>
              <a:t>discover</a:t>
            </a:r>
            <a:r>
              <a:rPr lang="ca-ES" dirty="0"/>
              <a:t> tòpics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tools</a:t>
            </a:r>
            <a:r>
              <a:rPr lang="ca-ES" dirty="0"/>
              <a:t> </a:t>
            </a:r>
            <a:r>
              <a:rPr lang="ca-ES" dirty="0" err="1"/>
              <a:t>we</a:t>
            </a:r>
            <a:r>
              <a:rPr lang="ca-ES" dirty="0"/>
              <a:t> </a:t>
            </a:r>
            <a:r>
              <a:rPr lang="ca-ES" dirty="0" err="1"/>
              <a:t>might</a:t>
            </a:r>
            <a:r>
              <a:rPr lang="ca-ES" dirty="0"/>
              <a:t> </a:t>
            </a:r>
            <a:r>
              <a:rPr lang="ca-ES" dirty="0" err="1"/>
              <a:t>ignore</a:t>
            </a:r>
            <a:endParaRPr lang="ca-ES" dirty="0"/>
          </a:p>
          <a:p>
            <a:pPr lvl="1"/>
            <a:r>
              <a:rPr lang="ca-ES" dirty="0"/>
              <a:t>To </a:t>
            </a:r>
            <a:r>
              <a:rPr lang="ca-ES" dirty="0" err="1"/>
              <a:t>see</a:t>
            </a:r>
            <a:r>
              <a:rPr lang="ca-ES" dirty="0"/>
              <a:t> </a:t>
            </a:r>
            <a:r>
              <a:rPr lang="ca-ES" dirty="0" err="1"/>
              <a:t>what's</a:t>
            </a:r>
            <a:r>
              <a:rPr lang="ca-ES" dirty="0"/>
              <a:t> </a:t>
            </a:r>
            <a:r>
              <a:rPr lang="ca-ES" dirty="0" err="1"/>
              <a:t>going</a:t>
            </a:r>
            <a:r>
              <a:rPr lang="ca-ES" dirty="0"/>
              <a:t> on in </a:t>
            </a:r>
            <a:r>
              <a:rPr lang="ca-ES" dirty="0" err="1"/>
              <a:t>the</a:t>
            </a:r>
            <a:r>
              <a:rPr lang="ca-ES" dirty="0"/>
              <a:t> R-</a:t>
            </a:r>
            <a:r>
              <a:rPr lang="ca-ES" dirty="0" err="1"/>
              <a:t>universe</a:t>
            </a:r>
            <a:endParaRPr lang="ca-ES" dirty="0"/>
          </a:p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quantity</a:t>
            </a:r>
            <a:r>
              <a:rPr lang="ca-ES" dirty="0"/>
              <a:t> of materials </a:t>
            </a:r>
            <a:r>
              <a:rPr lang="ca-ES" dirty="0" err="1"/>
              <a:t>available</a:t>
            </a:r>
            <a:r>
              <a:rPr lang="ca-ES" dirty="0"/>
              <a:t> is </a:t>
            </a:r>
            <a:r>
              <a:rPr lang="ca-ES" dirty="0" err="1"/>
              <a:t>overhelming</a:t>
            </a:r>
            <a:endParaRPr lang="ca-ES" dirty="0"/>
          </a:p>
          <a:p>
            <a:r>
              <a:rPr lang="ca-ES" dirty="0" err="1"/>
              <a:t>Goal</a:t>
            </a:r>
            <a:r>
              <a:rPr lang="ca-ES" dirty="0"/>
              <a:t>: </a:t>
            </a:r>
          </a:p>
          <a:p>
            <a:pPr lvl="1"/>
            <a:r>
              <a:rPr lang="ca-ES" dirty="0" err="1"/>
              <a:t>Gentle</a:t>
            </a:r>
            <a:r>
              <a:rPr lang="ca-ES" dirty="0"/>
              <a:t> </a:t>
            </a:r>
            <a:r>
              <a:rPr lang="ca-ES" dirty="0" err="1"/>
              <a:t>introduction</a:t>
            </a:r>
            <a:r>
              <a:rPr lang="ca-ES" dirty="0"/>
              <a:t> to </a:t>
            </a:r>
            <a:r>
              <a:rPr lang="ca-ES" dirty="0" err="1"/>
              <a:t>UseR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to </a:t>
            </a:r>
            <a:r>
              <a:rPr lang="ca-ES" dirty="0" err="1"/>
              <a:t>this</a:t>
            </a:r>
            <a:r>
              <a:rPr lang="ca-ES" dirty="0"/>
              <a:t> </a:t>
            </a:r>
            <a:r>
              <a:rPr lang="ca-ES" dirty="0" err="1"/>
              <a:t>year's</a:t>
            </a:r>
            <a:r>
              <a:rPr lang="ca-ES" dirty="0"/>
              <a:t> materials</a:t>
            </a:r>
          </a:p>
          <a:p>
            <a:pPr lvl="1"/>
            <a:endParaRPr lang="ca-ES" dirty="0"/>
          </a:p>
          <a:p>
            <a:pPr marL="0" indent="0">
              <a:buNone/>
            </a:pPr>
            <a:r>
              <a:rPr lang="ca-ES" dirty="0" err="1"/>
              <a:t>See</a:t>
            </a:r>
            <a:r>
              <a:rPr lang="ca-ES" dirty="0"/>
              <a:t> </a:t>
            </a:r>
            <a:r>
              <a:rPr lang="ca-ES" dirty="0" err="1"/>
              <a:t>also</a:t>
            </a:r>
            <a:r>
              <a:rPr lang="ca-ES" dirty="0"/>
              <a:t> </a:t>
            </a:r>
            <a:r>
              <a:rPr lang="es-ES" dirty="0">
                <a:hlinkClick r:id="rId2"/>
              </a:rPr>
              <a:t>https://ryo-n7.github.io/2019-07-21-user2019-reflections/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1161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88" y="2808289"/>
            <a:ext cx="7886700" cy="1325563"/>
          </a:xfrm>
        </p:spPr>
        <p:txBody>
          <a:bodyPr/>
          <a:lstStyle/>
          <a:p>
            <a:pPr algn="ctr"/>
            <a:r>
              <a:rPr lang="es-ES_tradnl" dirty="0" err="1" smtClean="0"/>
              <a:t>Thank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!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898105-D27B-4249-AD0C-B6E1B1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is </a:t>
            </a:r>
            <a:r>
              <a:rPr lang="ca-ES" dirty="0" err="1"/>
              <a:t>UseR</a:t>
            </a:r>
            <a:r>
              <a:rPr lang="ca-ES" dirty="0"/>
              <a:t>!</a:t>
            </a:r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xmlns="" id="{BE7AFC00-D0C3-4AC5-BD68-32909A93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9" y="1548087"/>
            <a:ext cx="7172605" cy="50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8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5EE8AE-FFA2-40D6-9AC8-1AB2046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Recent </a:t>
            </a:r>
            <a:r>
              <a:rPr lang="ca-ES" dirty="0" err="1"/>
              <a:t>UseR</a:t>
            </a:r>
            <a:r>
              <a:rPr lang="ca-ES" dirty="0"/>
              <a:t>! </a:t>
            </a:r>
            <a:r>
              <a:rPr lang="ca-ES" dirty="0" err="1"/>
              <a:t>meetings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E29755C-571B-49E3-80B9-A3CE344A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Usually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no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proceedings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are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published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for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useR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!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conferences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"/>
              </a:rPr>
              <a:t>! 2019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Toulouse, France.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3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3"/>
              </a:rPr>
              <a:t>! 2018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Brisbane, Australia.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4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4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5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5"/>
              </a:rPr>
              <a:t>! 2017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Brussels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Belgium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6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6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7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7"/>
              </a:rPr>
              <a:t>! 2016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Stanford, CA, USA.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8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8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9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9"/>
              </a:rPr>
              <a:t>! 2015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Aalborg,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Denmark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0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0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1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1"/>
              </a:rPr>
              <a:t>! 2014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Los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Angeles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CA, USA.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2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2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3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3"/>
              </a:rPr>
              <a:t>! 2013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Albacete,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Spain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4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4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5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5"/>
              </a:rPr>
              <a:t>! 2012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Nashville, TN, USA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6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6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7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7"/>
              </a:rPr>
              <a:t>! 2011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Coventry, UK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8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8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9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9"/>
              </a:rPr>
              <a:t>! 2010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Gaithersburg, MD, USA.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0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0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1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1"/>
              </a:rPr>
              <a:t>! 2009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Rennes, France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2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2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3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3"/>
              </a:rPr>
              <a:t>! 2008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Dortmund,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Germany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4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4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5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5"/>
              </a:rPr>
              <a:t>! 2007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Ames, IA, USA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6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6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7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7"/>
              </a:rPr>
              <a:t>! 2006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Vienna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Austria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8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8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9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9"/>
              </a:rPr>
              <a:t>! 2004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Vienna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Austria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30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30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90804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B9132F-8CD7-4CC3-8BB6-64E82BB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Types</a:t>
            </a:r>
            <a:r>
              <a:rPr lang="ca-ES" dirty="0"/>
              <a:t> of </a:t>
            </a:r>
            <a:r>
              <a:rPr lang="ca-ES" dirty="0" err="1"/>
              <a:t>activities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AA6E9EB-F30F-4C4E-BEBD-3A38783C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Developer's</a:t>
            </a:r>
            <a:r>
              <a:rPr lang="ca-ES" dirty="0"/>
              <a:t> </a:t>
            </a:r>
            <a:r>
              <a:rPr lang="ca-ES" dirty="0" err="1"/>
              <a:t>day</a:t>
            </a:r>
            <a:endParaRPr lang="ca-ES" dirty="0"/>
          </a:p>
          <a:p>
            <a:r>
              <a:rPr lang="ca-ES" dirty="0" err="1"/>
              <a:t>Tutorials</a:t>
            </a:r>
            <a:endParaRPr lang="ca-ES" dirty="0"/>
          </a:p>
          <a:p>
            <a:r>
              <a:rPr lang="ca-ES" dirty="0" err="1"/>
              <a:t>Keynotes</a:t>
            </a:r>
            <a:endParaRPr lang="ca-ES" dirty="0"/>
          </a:p>
          <a:p>
            <a:r>
              <a:rPr lang="ca-ES" dirty="0" err="1"/>
              <a:t>Talks</a:t>
            </a:r>
            <a:endParaRPr lang="ca-ES" dirty="0"/>
          </a:p>
          <a:p>
            <a:pPr lvl="1"/>
            <a:r>
              <a:rPr lang="ca-ES" dirty="0" err="1"/>
              <a:t>Lightning</a:t>
            </a:r>
            <a:r>
              <a:rPr lang="ca-ES" dirty="0"/>
              <a:t> </a:t>
            </a:r>
            <a:r>
              <a:rPr lang="ca-ES" dirty="0" err="1"/>
              <a:t>talks</a:t>
            </a:r>
            <a:endParaRPr lang="ca-ES" dirty="0"/>
          </a:p>
          <a:p>
            <a:r>
              <a:rPr lang="ca-ES" dirty="0" err="1"/>
              <a:t>Posters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9210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B8EBF2-DCEF-4454-90F5-C7926F3B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UserR</a:t>
            </a:r>
            <a:r>
              <a:rPr lang="ca-ES" dirty="0"/>
              <a:t>! materials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free</a:t>
            </a:r>
            <a:r>
              <a:rPr lang="ca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57E982E-4209-487E-9805-F42223F3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Slides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available</a:t>
            </a:r>
            <a:r>
              <a:rPr lang="ca-ES" dirty="0"/>
              <a:t> </a:t>
            </a:r>
            <a:r>
              <a:rPr lang="ca-ES" dirty="0" err="1"/>
              <a:t>fom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conference</a:t>
            </a:r>
            <a:r>
              <a:rPr lang="ca-ES" dirty="0"/>
              <a:t> </a:t>
            </a:r>
            <a:r>
              <a:rPr lang="ca-ES" dirty="0" err="1"/>
              <a:t>website</a:t>
            </a:r>
            <a:endParaRPr lang="ca-ES" dirty="0"/>
          </a:p>
          <a:p>
            <a:pPr lvl="1"/>
            <a:r>
              <a:rPr lang="es-ES" dirty="0">
                <a:hlinkClick r:id="rId2"/>
              </a:rPr>
              <a:t>http://www.user2019.fr/talk_schedule/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Keynotes</a:t>
            </a:r>
            <a:r>
              <a:rPr lang="es-ES" dirty="0"/>
              <a:t> are </a:t>
            </a:r>
            <a:r>
              <a:rPr lang="es-ES" dirty="0" err="1"/>
              <a:t>recorded</a:t>
            </a:r>
            <a:r>
              <a:rPr lang="es-ES" dirty="0"/>
              <a:t> and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R </a:t>
            </a:r>
            <a:r>
              <a:rPr lang="es-ES" dirty="0" err="1"/>
              <a:t>consortium</a:t>
            </a:r>
            <a:r>
              <a:rPr lang="es-ES" dirty="0"/>
              <a:t> </a:t>
            </a:r>
            <a:r>
              <a:rPr lang="es-ES" dirty="0" err="1"/>
              <a:t>Youtube</a:t>
            </a:r>
            <a:r>
              <a:rPr lang="es-ES" dirty="0"/>
              <a:t> </a:t>
            </a:r>
            <a:r>
              <a:rPr lang="es-ES" dirty="0" err="1"/>
              <a:t>channel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https://www.youtube.com/channel/UC_R5smHVXRYGhZYDJsnXTwg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Tutorials</a:t>
            </a:r>
            <a:r>
              <a:rPr lang="es-ES" dirty="0"/>
              <a:t> are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 repo</a:t>
            </a:r>
          </a:p>
          <a:p>
            <a:pPr lvl="1"/>
            <a:r>
              <a:rPr lang="es-ES" dirty="0">
                <a:hlinkClick r:id="rId4"/>
              </a:rPr>
              <a:t>https://github.com/sowla/useR2019-materials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210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A019E2-24B9-4B4A-931D-D3ADA774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Pre-conference</a:t>
            </a:r>
            <a:r>
              <a:rPr lang="ca-ES" dirty="0"/>
              <a:t> </a:t>
            </a:r>
            <a:r>
              <a:rPr lang="ca-ES" dirty="0" err="1"/>
              <a:t>Tutorials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3457652-BE01-4DDB-9A9D-9404EA9E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Short </a:t>
            </a:r>
            <a:r>
              <a:rPr lang="ca-ES" dirty="0" err="1"/>
              <a:t>half-day</a:t>
            </a:r>
            <a:r>
              <a:rPr lang="ca-ES" dirty="0"/>
              <a:t> </a:t>
            </a:r>
            <a:r>
              <a:rPr lang="ca-ES" dirty="0" err="1"/>
              <a:t>session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"</a:t>
            </a:r>
            <a:r>
              <a:rPr lang="ca-ES" dirty="0" err="1"/>
              <a:t>hot</a:t>
            </a:r>
            <a:r>
              <a:rPr lang="ca-ES" dirty="0"/>
              <a:t> </a:t>
            </a:r>
            <a:r>
              <a:rPr lang="ca-ES" dirty="0" err="1"/>
              <a:t>stuff</a:t>
            </a:r>
            <a:r>
              <a:rPr lang="ca-ES" dirty="0"/>
              <a:t>"</a:t>
            </a:r>
          </a:p>
          <a:p>
            <a:pPr lvl="1"/>
            <a:r>
              <a:rPr lang="ca-ES" dirty="0" err="1"/>
              <a:t>Don't</a:t>
            </a:r>
            <a:r>
              <a:rPr lang="ca-ES" dirty="0"/>
              <a:t> </a:t>
            </a:r>
            <a:r>
              <a:rPr lang="ca-ES" dirty="0" err="1"/>
              <a:t>see</a:t>
            </a:r>
            <a:r>
              <a:rPr lang="ca-ES" dirty="0"/>
              <a:t> </a:t>
            </a:r>
            <a:r>
              <a:rPr lang="ca-ES" dirty="0" err="1"/>
              <a:t>them</a:t>
            </a:r>
            <a:r>
              <a:rPr lang="ca-ES" dirty="0"/>
              <a:t> as "</a:t>
            </a:r>
            <a:r>
              <a:rPr lang="ca-ES" dirty="0" err="1"/>
              <a:t>intended</a:t>
            </a:r>
            <a:r>
              <a:rPr lang="ca-ES" dirty="0"/>
              <a:t> for </a:t>
            </a:r>
            <a:r>
              <a:rPr lang="ca-ES" dirty="0" err="1"/>
              <a:t>you</a:t>
            </a:r>
            <a:r>
              <a:rPr lang="ca-ES" dirty="0"/>
              <a:t> to </a:t>
            </a:r>
            <a:r>
              <a:rPr lang="ca-ES" dirty="0" err="1"/>
              <a:t>to</a:t>
            </a:r>
            <a:r>
              <a:rPr lang="ca-ES" dirty="0"/>
              <a:t> </a:t>
            </a:r>
            <a:r>
              <a:rPr lang="ca-ES" dirty="0" err="1"/>
              <a:t>learn</a:t>
            </a:r>
            <a:r>
              <a:rPr lang="ca-ES" dirty="0"/>
              <a:t>",</a:t>
            </a:r>
          </a:p>
          <a:p>
            <a:pPr lvl="1"/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useful</a:t>
            </a:r>
            <a:r>
              <a:rPr lang="ca-ES" dirty="0"/>
              <a:t> to "get </a:t>
            </a:r>
            <a:r>
              <a:rPr lang="ca-ES" dirty="0" err="1"/>
              <a:t>you</a:t>
            </a:r>
            <a:r>
              <a:rPr lang="ca-ES" dirty="0"/>
              <a:t> </a:t>
            </a:r>
            <a:r>
              <a:rPr lang="ca-ES" dirty="0" err="1"/>
              <a:t>introduced</a:t>
            </a:r>
            <a:r>
              <a:rPr lang="ca-ES" dirty="0"/>
              <a:t> </a:t>
            </a:r>
            <a:r>
              <a:rPr lang="ca-ES" dirty="0" err="1"/>
              <a:t>into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tòpic"</a:t>
            </a:r>
          </a:p>
          <a:p>
            <a:pPr lvl="1"/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tutorials</a:t>
            </a:r>
            <a:r>
              <a:rPr lang="ca-ES" dirty="0"/>
              <a:t> </a:t>
            </a:r>
            <a:r>
              <a:rPr lang="ca-ES" dirty="0" err="1"/>
              <a:t>repeated</a:t>
            </a:r>
            <a:r>
              <a:rPr lang="ca-ES" dirty="0"/>
              <a:t> </a:t>
            </a:r>
            <a:r>
              <a:rPr lang="ca-ES" dirty="0" err="1"/>
              <a:t>along</a:t>
            </a:r>
            <a:r>
              <a:rPr lang="ca-ES" dirty="0"/>
              <a:t> </a:t>
            </a:r>
            <a:r>
              <a:rPr lang="ca-ES" dirty="0" err="1"/>
              <a:t>several</a:t>
            </a:r>
            <a:r>
              <a:rPr lang="ca-ES" dirty="0"/>
              <a:t> </a:t>
            </a:r>
            <a:r>
              <a:rPr lang="ca-ES" dirty="0" err="1"/>
              <a:t>years</a:t>
            </a:r>
            <a:r>
              <a:rPr lang="ca-ES" dirty="0"/>
              <a:t> (</a:t>
            </a:r>
            <a:r>
              <a:rPr lang="ca-ES" dirty="0" err="1"/>
              <a:t>life</a:t>
            </a:r>
            <a:r>
              <a:rPr lang="ca-ES" dirty="0"/>
              <a:t> </a:t>
            </a:r>
            <a:r>
              <a:rPr lang="ca-ES" dirty="0" err="1"/>
              <a:t>cycle</a:t>
            </a:r>
            <a:r>
              <a:rPr lang="ca-ES" dirty="0"/>
              <a:t>)</a:t>
            </a:r>
          </a:p>
          <a:p>
            <a:pPr lvl="2"/>
            <a:r>
              <a:rPr lang="ca-ES" i="1" dirty="0" err="1"/>
              <a:t>Rise</a:t>
            </a:r>
            <a:r>
              <a:rPr lang="ca-ES" i="1" dirty="0">
                <a:sym typeface="Wingdings" panose="05000000000000000000" pitchFamily="2" charset="2"/>
              </a:rPr>
              <a:t> </a:t>
            </a:r>
            <a:r>
              <a:rPr lang="ca-ES" i="1" dirty="0" err="1">
                <a:sym typeface="Wingdings" panose="05000000000000000000" pitchFamily="2" charset="2"/>
              </a:rPr>
              <a:t>Grow</a:t>
            </a:r>
            <a:r>
              <a:rPr lang="ca-ES" i="1" dirty="0">
                <a:sym typeface="Wingdings" panose="05000000000000000000" pitchFamily="2" charset="2"/>
              </a:rPr>
              <a:t> </a:t>
            </a:r>
            <a:r>
              <a:rPr lang="ca-ES" i="1" dirty="0" err="1">
                <a:sym typeface="Wingdings" panose="05000000000000000000" pitchFamily="2" charset="2"/>
              </a:rPr>
              <a:t>Become</a:t>
            </a:r>
            <a:r>
              <a:rPr lang="ca-ES" i="1" dirty="0">
                <a:sym typeface="Wingdings" panose="05000000000000000000" pitchFamily="2" charset="2"/>
              </a:rPr>
              <a:t> Standard / Fade </a:t>
            </a:r>
            <a:r>
              <a:rPr lang="ca-ES" i="1" dirty="0" err="1">
                <a:sym typeface="Wingdings" panose="05000000000000000000" pitchFamily="2" charset="2"/>
              </a:rPr>
              <a:t>away</a:t>
            </a:r>
            <a:endParaRPr lang="ca-ES" i="1" dirty="0"/>
          </a:p>
          <a:p>
            <a:pPr lvl="1"/>
            <a:endParaRPr lang="ca-ES" dirty="0"/>
          </a:p>
          <a:p>
            <a:r>
              <a:rPr lang="ca-ES" dirty="0" err="1"/>
              <a:t>Our</a:t>
            </a:r>
            <a:r>
              <a:rPr lang="ca-ES" dirty="0"/>
              <a:t> </a:t>
            </a:r>
            <a:r>
              <a:rPr lang="ca-ES" dirty="0" err="1"/>
              <a:t>out</a:t>
            </a:r>
            <a:r>
              <a:rPr lang="ca-ES" dirty="0"/>
              <a:t>-of-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bag</a:t>
            </a:r>
            <a:r>
              <a:rPr lang="ca-ES" dirty="0"/>
              <a:t> </a:t>
            </a:r>
            <a:r>
              <a:rPr lang="ca-ES" dirty="0" err="1"/>
              <a:t>choice</a:t>
            </a:r>
            <a:endParaRPr lang="ca-ES" dirty="0"/>
          </a:p>
          <a:p>
            <a:pPr lvl="1"/>
            <a:r>
              <a:rPr lang="en-US" dirty="0"/>
              <a:t>Package Development  </a:t>
            </a:r>
            <a:r>
              <a:rPr lang="en-US" dirty="0">
                <a:hlinkClick r:id="rId2"/>
              </a:rPr>
              <a:t>https://rstd.io/pkg-dev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Docker for Data Science: R, </a:t>
            </a:r>
            <a:r>
              <a:rPr lang="en-US" dirty="0" err="1">
                <a:hlinkClick r:id="rId3"/>
              </a:rPr>
              <a:t>ShinyProxy</a:t>
            </a:r>
            <a:r>
              <a:rPr lang="en-US" dirty="0">
                <a:hlinkClick r:id="rId3"/>
              </a:rPr>
              <a:t> and more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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4"/>
              </a:rPr>
              <a:t>Introduction to generalized non linear models</a:t>
            </a:r>
            <a:r>
              <a:rPr lang="en-US" dirty="0">
                <a:sym typeface="Wingdings" panose="05000000000000000000" pitchFamily="2" charset="2"/>
              </a:rPr>
              <a:t>  </a:t>
            </a:r>
            <a:r>
              <a:rPr lang="en-US" dirty="0"/>
              <a:t/>
            </a:r>
            <a:br>
              <a:rPr lang="en-US" dirty="0"/>
            </a:b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295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2828CB-A648-4E26-BE14-EF0B8CC9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Conference</a:t>
            </a:r>
            <a:r>
              <a:rPr lang="ca-ES" dirty="0"/>
              <a:t> </a:t>
            </a:r>
            <a:r>
              <a:rPr lang="ca-ES" dirty="0" err="1"/>
              <a:t>tracks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12B85D-FC32-4FD4-B3E6-BA5FF0FB0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ca-ES" dirty="0" err="1"/>
              <a:t>Keynotes</a:t>
            </a:r>
            <a:r>
              <a:rPr lang="ca-ES" dirty="0"/>
              <a:t> (</a:t>
            </a:r>
            <a:r>
              <a:rPr lang="ca-ES" dirty="0" err="1"/>
              <a:t>invited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)</a:t>
            </a:r>
          </a:p>
          <a:p>
            <a:pPr lvl="1"/>
            <a:r>
              <a:rPr lang="ca-ES" dirty="0"/>
              <a:t>Applications</a:t>
            </a:r>
          </a:p>
          <a:p>
            <a:pPr lvl="1"/>
            <a:r>
              <a:rPr lang="ca-ES" dirty="0" err="1"/>
              <a:t>Bioinformatics</a:t>
            </a:r>
            <a:endParaRPr lang="ca-ES" dirty="0"/>
          </a:p>
          <a:p>
            <a:pPr lvl="1"/>
            <a:r>
              <a:rPr lang="ca-ES" dirty="0"/>
              <a:t>Data </a:t>
            </a:r>
            <a:r>
              <a:rPr lang="ca-ES" dirty="0" err="1"/>
              <a:t>Handling</a:t>
            </a:r>
            <a:endParaRPr lang="ca-ES" dirty="0"/>
          </a:p>
          <a:p>
            <a:pPr lvl="1"/>
            <a:r>
              <a:rPr lang="ca-ES" dirty="0" err="1"/>
              <a:t>Education</a:t>
            </a:r>
            <a:endParaRPr lang="ca-ES" dirty="0"/>
          </a:p>
          <a:p>
            <a:pPr lvl="1"/>
            <a:r>
              <a:rPr lang="ca-ES" dirty="0"/>
              <a:t>Models</a:t>
            </a:r>
          </a:p>
          <a:p>
            <a:pPr lvl="1"/>
            <a:r>
              <a:rPr lang="ca-ES" dirty="0" err="1"/>
              <a:t>Movements</a:t>
            </a:r>
            <a:r>
              <a:rPr lang="ca-ES" dirty="0"/>
              <a:t> &amp; Transport</a:t>
            </a:r>
          </a:p>
          <a:p>
            <a:pPr lvl="1"/>
            <a:r>
              <a:rPr lang="ca-ES" dirty="0" err="1"/>
              <a:t>Multivariate</a:t>
            </a:r>
            <a:r>
              <a:rPr lang="ca-ES" dirty="0"/>
              <a:t> </a:t>
            </a:r>
            <a:r>
              <a:rPr lang="ca-ES" dirty="0" err="1"/>
              <a:t>Analysis</a:t>
            </a:r>
            <a:endParaRPr lang="ca-ES" dirty="0"/>
          </a:p>
          <a:p>
            <a:pPr lvl="1"/>
            <a:r>
              <a:rPr lang="ca-ES" dirty="0" err="1"/>
              <a:t>Reproducibility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BEF8DA0-0AB2-4C6D-9E8C-BD998083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329499" cy="4351338"/>
          </a:xfrm>
        </p:spPr>
        <p:txBody>
          <a:bodyPr/>
          <a:lstStyle/>
          <a:p>
            <a:r>
              <a:rPr lang="ca-ES" dirty="0" err="1"/>
              <a:t>Shiny</a:t>
            </a:r>
            <a:endParaRPr lang="ca-ES" dirty="0"/>
          </a:p>
          <a:p>
            <a:r>
              <a:rPr lang="ca-ES" dirty="0"/>
              <a:t>Social </a:t>
            </a:r>
            <a:r>
              <a:rPr lang="ca-ES" dirty="0" err="1"/>
              <a:t>science</a:t>
            </a:r>
            <a:r>
              <a:rPr lang="ca-ES" dirty="0"/>
              <a:t> </a:t>
            </a:r>
            <a:r>
              <a:rPr lang="ca-ES" dirty="0" err="1"/>
              <a:t>marketing</a:t>
            </a:r>
            <a:r>
              <a:rPr lang="ca-ES" dirty="0"/>
              <a:t> &amp; </a:t>
            </a:r>
            <a:r>
              <a:rPr lang="ca-ES" dirty="0" err="1"/>
              <a:t>business</a:t>
            </a:r>
            <a:endParaRPr lang="ca-ES" dirty="0"/>
          </a:p>
          <a:p>
            <a:r>
              <a:rPr lang="ca-ES" dirty="0" err="1"/>
              <a:t>Biostats</a:t>
            </a:r>
            <a:r>
              <a:rPr lang="ca-ES" dirty="0"/>
              <a:t> &amp; </a:t>
            </a:r>
            <a:r>
              <a:rPr lang="ca-ES" dirty="0" err="1"/>
              <a:t>Epidemiology</a:t>
            </a:r>
            <a:endParaRPr lang="ca-ES" dirty="0"/>
          </a:p>
          <a:p>
            <a:r>
              <a:rPr lang="ca-ES" dirty="0" err="1"/>
              <a:t>Community</a:t>
            </a:r>
            <a:r>
              <a:rPr lang="ca-ES" dirty="0"/>
              <a:t> &amp; </a:t>
            </a:r>
            <a:r>
              <a:rPr lang="ca-ES" dirty="0" err="1"/>
              <a:t>Conferences</a:t>
            </a:r>
            <a:endParaRPr lang="ca-ES" dirty="0"/>
          </a:p>
          <a:p>
            <a:r>
              <a:rPr lang="ca-ES" dirty="0"/>
              <a:t>Data </a:t>
            </a:r>
            <a:r>
              <a:rPr lang="ca-ES" dirty="0" err="1"/>
              <a:t>mining</a:t>
            </a:r>
            <a:endParaRPr lang="ca-ES" dirty="0"/>
          </a:p>
          <a:p>
            <a:r>
              <a:rPr lang="ca-ES" dirty="0" err="1"/>
              <a:t>Forecasting</a:t>
            </a:r>
            <a:endParaRPr lang="ca-ES" dirty="0"/>
          </a:p>
          <a:p>
            <a:r>
              <a:rPr lang="ca-ES" dirty="0" err="1"/>
              <a:t>Numerical</a:t>
            </a:r>
            <a:r>
              <a:rPr lang="ca-ES" dirty="0"/>
              <a:t> </a:t>
            </a:r>
            <a:r>
              <a:rPr lang="ca-ES" dirty="0" err="1"/>
              <a:t>methods</a:t>
            </a:r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60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2828CB-A648-4E26-BE14-EF0B8CC9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Conference</a:t>
            </a:r>
            <a:r>
              <a:rPr lang="ca-ES" dirty="0"/>
              <a:t> </a:t>
            </a:r>
            <a:r>
              <a:rPr lang="ca-ES" dirty="0" err="1"/>
              <a:t>tracks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12B85D-FC32-4FD4-B3E6-BA5FF0FB0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ca-ES" dirty="0" err="1"/>
              <a:t>Programming</a:t>
            </a:r>
            <a:endParaRPr lang="ca-ES" dirty="0"/>
          </a:p>
          <a:p>
            <a:pPr lvl="1"/>
            <a:r>
              <a:rPr lang="ca-ES" dirty="0"/>
              <a:t>Open </a:t>
            </a:r>
            <a:r>
              <a:rPr lang="ca-ES" dirty="0" err="1"/>
              <a:t>Science</a:t>
            </a:r>
            <a:r>
              <a:rPr lang="ca-ES" dirty="0"/>
              <a:t>, </a:t>
            </a:r>
            <a:r>
              <a:rPr lang="ca-ES" dirty="0" err="1"/>
              <a:t>education</a:t>
            </a:r>
            <a:r>
              <a:rPr lang="ca-ES" dirty="0"/>
              <a:t> &amp; </a:t>
            </a:r>
            <a:r>
              <a:rPr lang="ca-ES" dirty="0" err="1"/>
              <a:t>community</a:t>
            </a:r>
            <a:endParaRPr lang="ca-ES" dirty="0"/>
          </a:p>
          <a:p>
            <a:pPr lvl="1"/>
            <a:r>
              <a:rPr lang="ca-ES" dirty="0" err="1"/>
              <a:t>Operation</a:t>
            </a:r>
            <a:r>
              <a:rPr lang="ca-ES" dirty="0"/>
              <a:t> &amp; Data </a:t>
            </a:r>
            <a:r>
              <a:rPr lang="ca-ES" dirty="0" err="1"/>
              <a:t>products</a:t>
            </a:r>
            <a:endParaRPr lang="ca-ES" dirty="0"/>
          </a:p>
          <a:p>
            <a:pPr lvl="1"/>
            <a:r>
              <a:rPr lang="ca-ES" dirty="0" err="1"/>
              <a:t>Spatial</a:t>
            </a:r>
            <a:r>
              <a:rPr lang="ca-ES" dirty="0"/>
              <a:t> &amp; </a:t>
            </a:r>
            <a:r>
              <a:rPr lang="ca-ES" dirty="0" err="1"/>
              <a:t>Time</a:t>
            </a:r>
            <a:r>
              <a:rPr lang="ca-ES" dirty="0"/>
              <a:t> series</a:t>
            </a:r>
          </a:p>
          <a:p>
            <a:pPr lvl="1"/>
            <a:r>
              <a:rPr lang="ca-ES" dirty="0"/>
              <a:t>Text </a:t>
            </a:r>
            <a:r>
              <a:rPr lang="ca-ES" dirty="0" err="1"/>
              <a:t>Mining</a:t>
            </a:r>
            <a:endParaRPr lang="ca-ES" dirty="0"/>
          </a:p>
          <a:p>
            <a:pPr lvl="1"/>
            <a:r>
              <a:rPr lang="ca-ES" b="1" dirty="0" err="1"/>
              <a:t>Workflows</a:t>
            </a:r>
            <a:r>
              <a:rPr lang="ca-ES" b="1" dirty="0"/>
              <a:t> &amp; </a:t>
            </a:r>
            <a:r>
              <a:rPr lang="ca-ES" b="1" dirty="0" err="1"/>
              <a:t>development</a:t>
            </a:r>
            <a:endParaRPr lang="ca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BEF8DA0-0AB2-4C6D-9E8C-BD998083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329499" cy="4351338"/>
          </a:xfrm>
        </p:spPr>
        <p:txBody>
          <a:bodyPr/>
          <a:lstStyle/>
          <a:p>
            <a:r>
              <a:rPr lang="ca-ES" dirty="0"/>
              <a:t>Big/</a:t>
            </a:r>
            <a:r>
              <a:rPr lang="ca-ES" dirty="0" err="1"/>
              <a:t>high-dim</a:t>
            </a:r>
            <a:r>
              <a:rPr lang="ca-ES" dirty="0"/>
              <a:t> data</a:t>
            </a:r>
          </a:p>
          <a:p>
            <a:r>
              <a:rPr lang="ca-ES" dirty="0" err="1"/>
              <a:t>Contribution</a:t>
            </a:r>
            <a:r>
              <a:rPr lang="ca-ES" dirty="0"/>
              <a:t> &amp; </a:t>
            </a:r>
            <a:r>
              <a:rPr lang="ca-ES" dirty="0" err="1"/>
              <a:t>collaboration</a:t>
            </a:r>
            <a:endParaRPr lang="ca-ES" dirty="0"/>
          </a:p>
          <a:p>
            <a:r>
              <a:rPr lang="ca-ES" dirty="0" err="1"/>
              <a:t>Methods</a:t>
            </a:r>
            <a:r>
              <a:rPr lang="ca-ES" dirty="0"/>
              <a:t> &amp; </a:t>
            </a:r>
            <a:r>
              <a:rPr lang="ca-ES" dirty="0" err="1"/>
              <a:t>collaboration</a:t>
            </a:r>
            <a:endParaRPr lang="ca-ES" dirty="0"/>
          </a:p>
          <a:p>
            <a:r>
              <a:rPr lang="ca-ES" dirty="0"/>
              <a:t>Performance</a:t>
            </a:r>
          </a:p>
          <a:p>
            <a:r>
              <a:rPr lang="ca-ES" dirty="0" err="1"/>
              <a:t>Shiny</a:t>
            </a:r>
            <a:r>
              <a:rPr lang="ca-ES" dirty="0"/>
              <a:t> &amp; Web</a:t>
            </a:r>
          </a:p>
          <a:p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don't</a:t>
            </a:r>
            <a:r>
              <a:rPr lang="ca-ES" dirty="0"/>
              <a:t> </a:t>
            </a:r>
            <a:r>
              <a:rPr lang="ca-ES" dirty="0" err="1"/>
              <a:t>forget</a:t>
            </a:r>
            <a:r>
              <a:rPr lang="ca-ES" dirty="0"/>
              <a:t> POSTERS</a:t>
            </a:r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98593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789</Words>
  <Application>Microsoft Macintosh PowerPoint</Application>
  <PresentationFormat>Presentación en pantalla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Helvetica Neue</vt:lpstr>
      <vt:lpstr>Wingdings</vt:lpstr>
      <vt:lpstr>Arial</vt:lpstr>
      <vt:lpstr>Tema de Office</vt:lpstr>
      <vt:lpstr>Lesssons learned from UseR! 2019</vt:lpstr>
      <vt:lpstr>Why this talk</vt:lpstr>
      <vt:lpstr>What is UseR!</vt:lpstr>
      <vt:lpstr>Recent UseR! meetings</vt:lpstr>
      <vt:lpstr>Types of activities</vt:lpstr>
      <vt:lpstr>UserR! materials are free </vt:lpstr>
      <vt:lpstr>Pre-conference Tutorials</vt:lpstr>
      <vt:lpstr>Conference tracks</vt:lpstr>
      <vt:lpstr>Conference tracks</vt:lpstr>
      <vt:lpstr>Selected talks (day 1)</vt:lpstr>
      <vt:lpstr>Selected talks (day 2)</vt:lpstr>
      <vt:lpstr>Selected talks (day 3)</vt:lpstr>
      <vt:lpstr>Some conclusions</vt:lpstr>
      <vt:lpstr>R for better science in less time by Julia Stewart Lowndes</vt:lpstr>
      <vt:lpstr>Presentación de PowerPoint</vt:lpstr>
      <vt:lpstr>Presentación de PowerPoint</vt:lpstr>
      <vt:lpstr>Open data science is a mindset</vt:lpstr>
      <vt:lpstr>Open data science is a mindset </vt:lpstr>
      <vt:lpstr>Teamwork starts with openness</vt:lpstr>
      <vt:lpstr>Thank you all!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Lesssons learned from UseR! 2019</dc:title>
  <dc:creator>Alex Sanchez Plal</dc:creator>
  <cp:lastModifiedBy>Usuario de Microsoft Office</cp:lastModifiedBy>
  <cp:revision>32</cp:revision>
  <dcterms:created xsi:type="dcterms:W3CDTF">2019-09-19T20:41:05Z</dcterms:created>
  <dcterms:modified xsi:type="dcterms:W3CDTF">2019-10-03T10:07:02Z</dcterms:modified>
</cp:coreProperties>
</file>