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0B12D-E85D-404F-9768-201A8AC0E086}" type="datetimeFigureOut">
              <a:rPr lang="ca-ES" smtClean="0"/>
              <a:t>19/10/2019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17307-258E-4FF5-B399-F334FE6742B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7664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67026" y="763064"/>
            <a:ext cx="5434873" cy="3771351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s-ES" dirty="0" err="1" smtClean="0">
                <a:solidFill>
                  <a:schemeClr val="tx1"/>
                </a:solidFill>
                <a:latin typeface="+mn-lt"/>
              </a:rPr>
              <a:t>sessions</a:t>
            </a:r>
            <a:r>
              <a:rPr lang="es-E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+mn-lt"/>
              </a:rPr>
              <a:t>breus</a:t>
            </a:r>
            <a:r>
              <a:rPr lang="es-E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+mn-lt"/>
              </a:rPr>
              <a:t>on</a:t>
            </a:r>
            <a:r>
              <a:rPr lang="es-E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+mn-lt"/>
              </a:rPr>
              <a:t>presentarem</a:t>
            </a:r>
            <a:r>
              <a:rPr lang="es-ES" dirty="0" smtClean="0">
                <a:solidFill>
                  <a:schemeClr val="tx1"/>
                </a:solidFill>
                <a:latin typeface="+mn-lt"/>
              </a:rPr>
              <a:t> un </a:t>
            </a:r>
            <a:r>
              <a:rPr lang="es-ES" dirty="0" err="1" smtClean="0">
                <a:solidFill>
                  <a:schemeClr val="tx1"/>
                </a:solidFill>
                <a:latin typeface="+mn-lt"/>
              </a:rPr>
              <a:t>concepte</a:t>
            </a:r>
            <a:r>
              <a:rPr lang="es-E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+mn-lt"/>
              </a:rPr>
              <a:t>estadístic</a:t>
            </a:r>
            <a:r>
              <a:rPr lang="es-ES" dirty="0" smtClean="0">
                <a:solidFill>
                  <a:schemeClr val="tx1"/>
                </a:solidFill>
                <a:latin typeface="+mn-lt"/>
              </a:rPr>
              <a:t> i </a:t>
            </a:r>
            <a:r>
              <a:rPr lang="es-ES" dirty="0" err="1" smtClean="0">
                <a:solidFill>
                  <a:schemeClr val="tx1"/>
                </a:solidFill>
                <a:latin typeface="+mn-lt"/>
              </a:rPr>
              <a:t>discutirem</a:t>
            </a:r>
            <a:r>
              <a:rPr lang="es-ES" dirty="0" smtClean="0">
                <a:solidFill>
                  <a:schemeClr val="tx1"/>
                </a:solidFill>
                <a:latin typeface="+mn-lt"/>
              </a:rPr>
              <a:t>, a base </a:t>
            </a:r>
            <a:r>
              <a:rPr lang="es-ES" dirty="0" err="1" smtClean="0">
                <a:solidFill>
                  <a:schemeClr val="tx1"/>
                </a:solidFill>
                <a:latin typeface="+mn-lt"/>
              </a:rPr>
              <a:t>d’exemples</a:t>
            </a:r>
            <a:r>
              <a:rPr lang="es-ES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s-ES" dirty="0" err="1" smtClean="0">
                <a:solidFill>
                  <a:schemeClr val="tx1"/>
                </a:solidFill>
                <a:latin typeface="+mn-lt"/>
              </a:rPr>
              <a:t>com</a:t>
            </a:r>
            <a:r>
              <a:rPr lang="es-ES" dirty="0" smtClean="0">
                <a:solidFill>
                  <a:schemeClr val="tx1"/>
                </a:solidFill>
                <a:latin typeface="+mn-lt"/>
              </a:rPr>
              <a:t> i </a:t>
            </a:r>
            <a:r>
              <a:rPr lang="es-ES" dirty="0" err="1" smtClean="0">
                <a:solidFill>
                  <a:schemeClr val="tx1"/>
                </a:solidFill>
                <a:latin typeface="+mn-lt"/>
              </a:rPr>
              <a:t>quan</a:t>
            </a:r>
            <a:r>
              <a:rPr lang="es-E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+mn-lt"/>
              </a:rPr>
              <a:t>fer</a:t>
            </a:r>
            <a:r>
              <a:rPr lang="es-ES" dirty="0" smtClean="0">
                <a:solidFill>
                  <a:schemeClr val="tx1"/>
                </a:solidFill>
                <a:latin typeface="+mn-lt"/>
              </a:rPr>
              <a:t>-lo servir i també </a:t>
            </a:r>
            <a:r>
              <a:rPr lang="es-ES" dirty="0" err="1" smtClean="0">
                <a:solidFill>
                  <a:schemeClr val="tx1"/>
                </a:solidFill>
                <a:latin typeface="+mn-lt"/>
              </a:rPr>
              <a:t>quan</a:t>
            </a:r>
            <a:r>
              <a:rPr lang="es-ES" dirty="0" smtClean="0">
                <a:solidFill>
                  <a:schemeClr val="tx1"/>
                </a:solidFill>
                <a:latin typeface="+mn-lt"/>
              </a:rPr>
              <a:t> no </a:t>
            </a:r>
            <a:r>
              <a:rPr lang="es-ES" dirty="0" err="1" smtClean="0">
                <a:solidFill>
                  <a:schemeClr val="tx1"/>
                </a:solidFill>
                <a:latin typeface="+mn-lt"/>
              </a:rPr>
              <a:t>és</a:t>
            </a:r>
            <a:r>
              <a:rPr lang="es-E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+mn-lt"/>
              </a:rPr>
              <a:t>convenient</a:t>
            </a:r>
            <a:r>
              <a:rPr lang="es-E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s-ES" dirty="0" err="1" smtClean="0">
                <a:solidFill>
                  <a:schemeClr val="tx1"/>
                </a:solidFill>
                <a:latin typeface="+mn-lt"/>
              </a:rPr>
              <a:t>fer-ho</a:t>
            </a:r>
            <a:endParaRPr lang="es-ES" dirty="0"/>
          </a:p>
        </p:txBody>
      </p:sp>
      <p:sp>
        <p:nvSpPr>
          <p:cNvPr id="17412" name="Marcador de número de diapositiva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5746" algn="l"/>
                <a:tab pos="912958" algn="l"/>
                <a:tab pos="1370169" algn="l"/>
                <a:tab pos="1827381" algn="l"/>
                <a:tab pos="2284592" algn="l"/>
                <a:tab pos="2741804" algn="l"/>
                <a:tab pos="3199015" algn="l"/>
              </a:tabLst>
              <a:defRPr>
                <a:solidFill>
                  <a:schemeClr val="tx1"/>
                </a:solidFill>
                <a:latin typeface="Arial" pitchFamily="34" charset="0"/>
                <a:ea typeface="Noto Sans CJK SC Regular"/>
                <a:cs typeface="Noto Sans CJK SC Regular"/>
              </a:defRPr>
            </a:lvl1pPr>
            <a:lvl2pPr>
              <a:tabLst>
                <a:tab pos="455746" algn="l"/>
                <a:tab pos="912958" algn="l"/>
                <a:tab pos="1370169" algn="l"/>
                <a:tab pos="1827381" algn="l"/>
                <a:tab pos="2284592" algn="l"/>
                <a:tab pos="2741804" algn="l"/>
                <a:tab pos="3199015" algn="l"/>
              </a:tabLst>
              <a:defRPr>
                <a:solidFill>
                  <a:schemeClr val="tx1"/>
                </a:solidFill>
                <a:latin typeface="Arial" pitchFamily="34" charset="0"/>
                <a:ea typeface="Noto Sans CJK SC Regular"/>
                <a:cs typeface="Noto Sans CJK SC Regular"/>
              </a:defRPr>
            </a:lvl2pPr>
            <a:lvl3pPr>
              <a:tabLst>
                <a:tab pos="455746" algn="l"/>
                <a:tab pos="912958" algn="l"/>
                <a:tab pos="1370169" algn="l"/>
                <a:tab pos="1827381" algn="l"/>
                <a:tab pos="2284592" algn="l"/>
                <a:tab pos="2741804" algn="l"/>
                <a:tab pos="3199015" algn="l"/>
              </a:tabLst>
              <a:defRPr>
                <a:solidFill>
                  <a:schemeClr val="tx1"/>
                </a:solidFill>
                <a:latin typeface="Arial" pitchFamily="34" charset="0"/>
                <a:ea typeface="Noto Sans CJK SC Regular"/>
                <a:cs typeface="Noto Sans CJK SC Regular"/>
              </a:defRPr>
            </a:lvl3pPr>
            <a:lvl4pPr>
              <a:tabLst>
                <a:tab pos="455746" algn="l"/>
                <a:tab pos="912958" algn="l"/>
                <a:tab pos="1370169" algn="l"/>
                <a:tab pos="1827381" algn="l"/>
                <a:tab pos="2284592" algn="l"/>
                <a:tab pos="2741804" algn="l"/>
                <a:tab pos="3199015" algn="l"/>
              </a:tabLst>
              <a:defRPr>
                <a:solidFill>
                  <a:schemeClr val="tx1"/>
                </a:solidFill>
                <a:latin typeface="Arial" pitchFamily="34" charset="0"/>
                <a:ea typeface="Noto Sans CJK SC Regular"/>
                <a:cs typeface="Noto Sans CJK SC Regular"/>
              </a:defRPr>
            </a:lvl4pPr>
            <a:lvl5pPr>
              <a:tabLst>
                <a:tab pos="455746" algn="l"/>
                <a:tab pos="912958" algn="l"/>
                <a:tab pos="1370169" algn="l"/>
                <a:tab pos="1827381" algn="l"/>
                <a:tab pos="2284592" algn="l"/>
                <a:tab pos="2741804" algn="l"/>
                <a:tab pos="3199015" algn="l"/>
              </a:tabLst>
              <a:defRPr>
                <a:solidFill>
                  <a:schemeClr val="tx1"/>
                </a:solidFill>
                <a:latin typeface="Arial" pitchFamily="34" charset="0"/>
                <a:ea typeface="Noto Sans CJK SC Regular"/>
                <a:cs typeface="Noto Sans CJK SC Regular"/>
              </a:defRPr>
            </a:lvl5pPr>
            <a:lvl6pPr marL="2321227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455746" algn="l"/>
                <a:tab pos="912958" algn="l"/>
                <a:tab pos="1370169" algn="l"/>
                <a:tab pos="1827381" algn="l"/>
                <a:tab pos="2284592" algn="l"/>
                <a:tab pos="2741804" algn="l"/>
                <a:tab pos="3199015" algn="l"/>
              </a:tabLst>
              <a:defRPr>
                <a:solidFill>
                  <a:schemeClr val="tx1"/>
                </a:solidFill>
                <a:latin typeface="Arial" pitchFamily="34" charset="0"/>
                <a:ea typeface="Noto Sans CJK SC Regular"/>
                <a:cs typeface="Noto Sans CJK SC Regular"/>
              </a:defRPr>
            </a:lvl6pPr>
            <a:lvl7pPr marL="2743269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455746" algn="l"/>
                <a:tab pos="912958" algn="l"/>
                <a:tab pos="1370169" algn="l"/>
                <a:tab pos="1827381" algn="l"/>
                <a:tab pos="2284592" algn="l"/>
                <a:tab pos="2741804" algn="l"/>
                <a:tab pos="3199015" algn="l"/>
              </a:tabLst>
              <a:defRPr>
                <a:solidFill>
                  <a:schemeClr val="tx1"/>
                </a:solidFill>
                <a:latin typeface="Arial" pitchFamily="34" charset="0"/>
                <a:ea typeface="Noto Sans CJK SC Regular"/>
                <a:cs typeface="Noto Sans CJK SC Regular"/>
              </a:defRPr>
            </a:lvl7pPr>
            <a:lvl8pPr marL="3165310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455746" algn="l"/>
                <a:tab pos="912958" algn="l"/>
                <a:tab pos="1370169" algn="l"/>
                <a:tab pos="1827381" algn="l"/>
                <a:tab pos="2284592" algn="l"/>
                <a:tab pos="2741804" algn="l"/>
                <a:tab pos="3199015" algn="l"/>
              </a:tabLst>
              <a:defRPr>
                <a:solidFill>
                  <a:schemeClr val="tx1"/>
                </a:solidFill>
                <a:latin typeface="Arial" pitchFamily="34" charset="0"/>
                <a:ea typeface="Noto Sans CJK SC Regular"/>
                <a:cs typeface="Noto Sans CJK SC Regular"/>
              </a:defRPr>
            </a:lvl8pPr>
            <a:lvl9pPr marL="3587351" indent="-211021" defTabSz="422041" eaLnBrk="0" fontAlgn="base" hangingPunct="0">
              <a:spcBef>
                <a:spcPct val="0"/>
              </a:spcBef>
              <a:spcAft>
                <a:spcPct val="0"/>
              </a:spcAft>
              <a:tabLst>
                <a:tab pos="455746" algn="l"/>
                <a:tab pos="912958" algn="l"/>
                <a:tab pos="1370169" algn="l"/>
                <a:tab pos="1827381" algn="l"/>
                <a:tab pos="2284592" algn="l"/>
                <a:tab pos="2741804" algn="l"/>
                <a:tab pos="3199015" algn="l"/>
              </a:tabLst>
              <a:defRPr>
                <a:solidFill>
                  <a:schemeClr val="tx1"/>
                </a:solidFill>
                <a:latin typeface="Arial" pitchFamily="34" charset="0"/>
                <a:ea typeface="Noto Sans CJK SC Regular"/>
                <a:cs typeface="Noto Sans CJK SC Regular"/>
              </a:defRPr>
            </a:lvl9pPr>
          </a:lstStyle>
          <a:p>
            <a:fld id="{12683579-98ED-4B1A-9190-F11C210952CB}" type="slidenum">
              <a:rPr lang="es-ES" altLang="es-ES">
                <a:solidFill>
                  <a:srgbClr val="000000"/>
                </a:solidFill>
                <a:latin typeface="Times New Roman" pitchFamily="18" charset="0"/>
              </a:rPr>
              <a:pPr/>
              <a:t>3</a:t>
            </a:fld>
            <a:endParaRPr lang="es-ES" altLang="es-E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9E15-05C6-4519-934B-101220EC5A9D}" type="datetimeFigureOut">
              <a:rPr lang="ca-ES" smtClean="0"/>
              <a:t>19/10/2019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5833-EED7-49FF-BCE6-9271EC895AB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3895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9E15-05C6-4519-934B-101220EC5A9D}" type="datetimeFigureOut">
              <a:rPr lang="ca-ES" smtClean="0"/>
              <a:t>19/10/2019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5833-EED7-49FF-BCE6-9271EC895AB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6618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9E15-05C6-4519-934B-101220EC5A9D}" type="datetimeFigureOut">
              <a:rPr lang="ca-ES" smtClean="0"/>
              <a:t>19/10/2019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5833-EED7-49FF-BCE6-9271EC895AB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86045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8 Título"/>
          <p:cNvSpPr>
            <a:spLocks noGrp="1"/>
          </p:cNvSpPr>
          <p:nvPr>
            <p:ph type="title"/>
          </p:nvPr>
        </p:nvSpPr>
        <p:spPr>
          <a:xfrm>
            <a:off x="185051" y="1484784"/>
            <a:ext cx="5317514" cy="432048"/>
          </a:xfrm>
          <a:prstGeom prst="rect">
            <a:avLst/>
          </a:prstGeom>
        </p:spPr>
        <p:txBody>
          <a:bodyPr/>
          <a:lstStyle>
            <a:lvl1pPr algn="l">
              <a:defRPr sz="1662" b="1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ca-ES" dirty="0"/>
          </a:p>
        </p:txBody>
      </p:sp>
      <p:sp>
        <p:nvSpPr>
          <p:cNvPr id="7" name="7 Marcador de texto"/>
          <p:cNvSpPr>
            <a:spLocks noGrp="1"/>
          </p:cNvSpPr>
          <p:nvPr>
            <p:ph type="body" sz="quarter" idx="13"/>
          </p:nvPr>
        </p:nvSpPr>
        <p:spPr>
          <a:xfrm>
            <a:off x="185051" y="2060848"/>
            <a:ext cx="5317514" cy="31683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77"/>
            </a:lvl1pPr>
            <a:lvl2pPr>
              <a:buFont typeface="Wingdings" pitchFamily="2" charset="2"/>
              <a:buChar char="§"/>
              <a:defRPr sz="1477"/>
            </a:lvl2pPr>
            <a:lvl3pPr marL="1160614" indent="-211021">
              <a:buFont typeface="Verdana" pitchFamily="34" charset="0"/>
              <a:buChar char="−"/>
              <a:defRPr sz="1292"/>
            </a:lvl3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</p:txBody>
      </p:sp>
      <p:sp>
        <p:nvSpPr>
          <p:cNvPr id="4" name="2 Marcador de número de diapositiva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A689226C-3176-4818-9C53-655F085B3D28}" type="slidenum">
              <a:rPr lang="ca-ES" altLang="x-none"/>
              <a:pPr/>
              <a:t>‹Nº›</a:t>
            </a:fld>
            <a:endParaRPr lang="ca-ES" altLang="x-none"/>
          </a:p>
        </p:txBody>
      </p:sp>
    </p:spTree>
    <p:extLst>
      <p:ext uri="{BB962C8B-B14F-4D97-AF65-F5344CB8AC3E}">
        <p14:creationId xmlns:p14="http://schemas.microsoft.com/office/powerpoint/2010/main" val="285868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9E15-05C6-4519-934B-101220EC5A9D}" type="datetimeFigureOut">
              <a:rPr lang="ca-ES" smtClean="0"/>
              <a:t>19/10/2019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5833-EED7-49FF-BCE6-9271EC895AB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873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9E15-05C6-4519-934B-101220EC5A9D}" type="datetimeFigureOut">
              <a:rPr lang="ca-ES" smtClean="0"/>
              <a:t>19/10/2019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5833-EED7-49FF-BCE6-9271EC895AB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4048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9E15-05C6-4519-934B-101220EC5A9D}" type="datetimeFigureOut">
              <a:rPr lang="ca-ES" smtClean="0"/>
              <a:t>19/10/2019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5833-EED7-49FF-BCE6-9271EC895AB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941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9E15-05C6-4519-934B-101220EC5A9D}" type="datetimeFigureOut">
              <a:rPr lang="ca-ES" smtClean="0"/>
              <a:t>19/10/2019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5833-EED7-49FF-BCE6-9271EC895AB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88250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9E15-05C6-4519-934B-101220EC5A9D}" type="datetimeFigureOut">
              <a:rPr lang="ca-ES" smtClean="0"/>
              <a:t>19/10/2019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5833-EED7-49FF-BCE6-9271EC895AB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7078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9E15-05C6-4519-934B-101220EC5A9D}" type="datetimeFigureOut">
              <a:rPr lang="ca-ES" smtClean="0"/>
              <a:t>19/10/2019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5833-EED7-49FF-BCE6-9271EC895AB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985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9E15-05C6-4519-934B-101220EC5A9D}" type="datetimeFigureOut">
              <a:rPr lang="ca-ES" smtClean="0"/>
              <a:t>19/10/2019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5833-EED7-49FF-BCE6-9271EC895AB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1470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9E15-05C6-4519-934B-101220EC5A9D}" type="datetimeFigureOut">
              <a:rPr lang="ca-ES" smtClean="0"/>
              <a:t>19/10/2019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5833-EED7-49FF-BCE6-9271EC895AB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0637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C9E15-05C6-4519-934B-101220EC5A9D}" type="datetimeFigureOut">
              <a:rPr lang="ca-ES" smtClean="0"/>
              <a:t>19/10/2019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5833-EED7-49FF-BCE6-9271EC895AB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2009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smtClean="0"/>
              <a:t>Imatges per la </a:t>
            </a:r>
            <a:r>
              <a:rPr lang="ca-ES" dirty="0" err="1" smtClean="0"/>
              <a:t>pindola</a:t>
            </a:r>
            <a:r>
              <a:rPr lang="ca-ES" dirty="0" smtClean="0"/>
              <a:t> sobre </a:t>
            </a:r>
            <a:r>
              <a:rPr lang="ca-ES" dirty="0" err="1" smtClean="0"/>
              <a:t>Correlacio</a:t>
            </a:r>
            <a:r>
              <a:rPr lang="ca-ES" dirty="0" smtClean="0"/>
              <a:t> i </a:t>
            </a:r>
            <a:r>
              <a:rPr lang="ca-ES" dirty="0" err="1" smtClean="0"/>
              <a:t>Associacio</a:t>
            </a:r>
            <a:endParaRPr lang="ca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6052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upo 3"/>
          <p:cNvGrpSpPr>
            <a:grpSpLocks/>
          </p:cNvGrpSpPr>
          <p:nvPr/>
        </p:nvGrpSpPr>
        <p:grpSpPr bwMode="auto">
          <a:xfrm>
            <a:off x="484188" y="619125"/>
            <a:ext cx="1627187" cy="5248275"/>
            <a:chOff x="143552" y="384405"/>
            <a:chExt cx="1763629" cy="5686843"/>
          </a:xfrm>
        </p:grpSpPr>
        <p:grpSp>
          <p:nvGrpSpPr>
            <p:cNvPr id="15369" name="Grupo 2"/>
            <p:cNvGrpSpPr>
              <a:grpSpLocks/>
            </p:cNvGrpSpPr>
            <p:nvPr/>
          </p:nvGrpSpPr>
          <p:grpSpPr bwMode="auto">
            <a:xfrm>
              <a:off x="143552" y="384405"/>
              <a:ext cx="1763629" cy="5686843"/>
              <a:chOff x="143552" y="384405"/>
              <a:chExt cx="1763629" cy="5686843"/>
            </a:xfrm>
          </p:grpSpPr>
          <p:grpSp>
            <p:nvGrpSpPr>
              <p:cNvPr id="15376" name="Grupo 18"/>
              <p:cNvGrpSpPr>
                <a:grpSpLocks/>
              </p:cNvGrpSpPr>
              <p:nvPr/>
            </p:nvGrpSpPr>
            <p:grpSpPr bwMode="auto">
              <a:xfrm>
                <a:off x="143552" y="986497"/>
                <a:ext cx="1763629" cy="5084751"/>
                <a:chOff x="1333503" y="1081746"/>
                <a:chExt cx="1763629" cy="5084751"/>
              </a:xfrm>
            </p:grpSpPr>
            <p:sp>
              <p:nvSpPr>
                <p:cNvPr id="8" name="Retraso 7"/>
                <p:cNvSpPr/>
                <p:nvPr/>
              </p:nvSpPr>
              <p:spPr>
                <a:xfrm rot="16200000">
                  <a:off x="1343197" y="1842646"/>
                  <a:ext cx="1744240" cy="1763629"/>
                </a:xfrm>
                <a:prstGeom prst="flowChartDelay">
                  <a:avLst/>
                </a:prstGeom>
                <a:solidFill>
                  <a:srgbClr val="942E80"/>
                </a:solidFill>
                <a:ln>
                  <a:solidFill>
                    <a:srgbClr val="942E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3305" tIns="31652" rIns="63305" bIns="31652" anchor="ctr"/>
                <a:lstStyle/>
                <a:p>
                  <a:pPr algn="ctr">
                    <a:defRPr/>
                  </a:pPr>
                  <a:endParaRPr lang="es-ES" sz="1246" dirty="0"/>
                </a:p>
              </p:txBody>
            </p:sp>
            <p:sp>
              <p:nvSpPr>
                <p:cNvPr id="9" name="Retraso 8"/>
                <p:cNvSpPr/>
                <p:nvPr/>
              </p:nvSpPr>
              <p:spPr>
                <a:xfrm rot="5400000">
                  <a:off x="1342337" y="3646232"/>
                  <a:ext cx="1745961" cy="1763629"/>
                </a:xfrm>
                <a:prstGeom prst="flowChartDelay">
                  <a:avLst/>
                </a:prstGeom>
                <a:noFill/>
                <a:ln>
                  <a:solidFill>
                    <a:srgbClr val="942E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3305" tIns="31652" rIns="63305" bIns="31652" anchor="ctr"/>
                <a:lstStyle/>
                <a:p>
                  <a:pPr algn="ctr">
                    <a:defRPr/>
                  </a:pPr>
                  <a:endParaRPr lang="es-ES" sz="1246" dirty="0"/>
                </a:p>
              </p:txBody>
            </p:sp>
            <p:pic>
              <p:nvPicPr>
                <p:cNvPr id="15391" name="Imagen 6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4409" y="4179869"/>
                  <a:ext cx="1081773" cy="506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392" name="Imagen 1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57929" y="2286951"/>
                  <a:ext cx="1514686" cy="1028844"/>
                </a:xfrm>
                <a:prstGeom prst="rect">
                  <a:avLst/>
                </a:prstGeom>
                <a:solidFill>
                  <a:srgbClr val="942E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cxnSp>
              <p:nvCxnSpPr>
                <p:cNvPr id="13" name="Conector recto 12"/>
                <p:cNvCxnSpPr/>
                <p:nvPr/>
              </p:nvCxnSpPr>
              <p:spPr>
                <a:xfrm flipH="1" flipV="1">
                  <a:off x="2214457" y="1081709"/>
                  <a:ext cx="0" cy="765471"/>
                </a:xfrm>
                <a:prstGeom prst="line">
                  <a:avLst/>
                </a:prstGeom>
                <a:ln w="38100">
                  <a:solidFill>
                    <a:srgbClr val="942E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14"/>
                <p:cNvCxnSpPr/>
                <p:nvPr/>
              </p:nvCxnSpPr>
              <p:spPr>
                <a:xfrm flipH="1" flipV="1">
                  <a:off x="2214457" y="5401027"/>
                  <a:ext cx="0" cy="765470"/>
                </a:xfrm>
                <a:prstGeom prst="line">
                  <a:avLst/>
                </a:prstGeom>
                <a:ln w="38100">
                  <a:solidFill>
                    <a:srgbClr val="942E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ector recto 16"/>
                <p:cNvCxnSpPr/>
                <p:nvPr/>
              </p:nvCxnSpPr>
              <p:spPr>
                <a:xfrm>
                  <a:off x="2047557" y="1081709"/>
                  <a:ext cx="323475" cy="0"/>
                </a:xfrm>
                <a:prstGeom prst="line">
                  <a:avLst/>
                </a:prstGeom>
                <a:ln w="28575">
                  <a:solidFill>
                    <a:srgbClr val="942E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ector recto 17"/>
                <p:cNvCxnSpPr/>
                <p:nvPr/>
              </p:nvCxnSpPr>
              <p:spPr>
                <a:xfrm>
                  <a:off x="2038955" y="6149295"/>
                  <a:ext cx="323475" cy="0"/>
                </a:xfrm>
                <a:prstGeom prst="line">
                  <a:avLst/>
                </a:prstGeom>
                <a:ln w="28575">
                  <a:solidFill>
                    <a:srgbClr val="942E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77" name="Grupo 19"/>
              <p:cNvGrpSpPr>
                <a:grpSpLocks/>
              </p:cNvGrpSpPr>
              <p:nvPr/>
            </p:nvGrpSpPr>
            <p:grpSpPr bwMode="auto">
              <a:xfrm>
                <a:off x="965697" y="820142"/>
                <a:ext cx="79746" cy="91306"/>
                <a:chOff x="3505195" y="4967955"/>
                <a:chExt cx="182033" cy="474130"/>
              </a:xfrm>
            </p:grpSpPr>
            <p:grpSp>
              <p:nvGrpSpPr>
                <p:cNvPr id="15384" name="Grupo 20"/>
                <p:cNvGrpSpPr>
                  <a:grpSpLocks/>
                </p:cNvGrpSpPr>
                <p:nvPr/>
              </p:nvGrpSpPr>
              <p:grpSpPr bwMode="auto">
                <a:xfrm>
                  <a:off x="3505195" y="4967955"/>
                  <a:ext cx="182033" cy="474130"/>
                  <a:chOff x="3437467" y="1752600"/>
                  <a:chExt cx="385233" cy="1015997"/>
                </a:xfrm>
              </p:grpSpPr>
              <p:sp>
                <p:nvSpPr>
                  <p:cNvPr id="24" name="Retraso 23"/>
                  <p:cNvSpPr/>
                  <p:nvPr/>
                </p:nvSpPr>
                <p:spPr>
                  <a:xfrm rot="16200000">
                    <a:off x="3381301" y="1804290"/>
                    <a:ext cx="497659" cy="382343"/>
                  </a:xfrm>
                  <a:prstGeom prst="flowChartDelay">
                    <a:avLst/>
                  </a:prstGeom>
                  <a:solidFill>
                    <a:srgbClr val="942E80"/>
                  </a:solidFill>
                  <a:ln>
                    <a:solidFill>
                      <a:srgbClr val="942E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63305" tIns="31652" rIns="63305" bIns="31652" anchor="ctr"/>
                  <a:lstStyle/>
                  <a:p>
                    <a:pPr algn="ctr">
                      <a:defRPr/>
                    </a:pPr>
                    <a:endParaRPr lang="es-ES" sz="1246" dirty="0"/>
                  </a:p>
                </p:txBody>
              </p:sp>
              <p:sp>
                <p:nvSpPr>
                  <p:cNvPr id="25" name="Retraso 24"/>
                  <p:cNvSpPr/>
                  <p:nvPr/>
                </p:nvSpPr>
                <p:spPr>
                  <a:xfrm rot="5400000">
                    <a:off x="3381301" y="2321084"/>
                    <a:ext cx="497659" cy="382343"/>
                  </a:xfrm>
                  <a:prstGeom prst="flowChartDelay">
                    <a:avLst/>
                  </a:prstGeom>
                  <a:noFill/>
                  <a:ln>
                    <a:solidFill>
                      <a:srgbClr val="942E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63305" tIns="31652" rIns="63305" bIns="31652" anchor="ctr"/>
                  <a:lstStyle/>
                  <a:p>
                    <a:pPr algn="ctr">
                      <a:defRPr/>
                    </a:pPr>
                    <a:endParaRPr lang="es-ES" sz="1246" dirty="0"/>
                  </a:p>
                </p:txBody>
              </p:sp>
            </p:grpSp>
            <p:pic>
              <p:nvPicPr>
                <p:cNvPr id="15385" name="Imagen 2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17096" y="5031678"/>
                  <a:ext cx="159497" cy="977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386" name="Imagen 2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40382" y="5278991"/>
                  <a:ext cx="111655" cy="67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5378" name="Grupo 25"/>
              <p:cNvGrpSpPr>
                <a:grpSpLocks/>
              </p:cNvGrpSpPr>
              <p:nvPr/>
            </p:nvGrpSpPr>
            <p:grpSpPr bwMode="auto">
              <a:xfrm>
                <a:off x="974736" y="384405"/>
                <a:ext cx="79746" cy="91306"/>
                <a:chOff x="3505195" y="4967955"/>
                <a:chExt cx="182033" cy="474130"/>
              </a:xfrm>
            </p:grpSpPr>
            <p:grpSp>
              <p:nvGrpSpPr>
                <p:cNvPr id="15379" name="Grupo 26"/>
                <p:cNvGrpSpPr>
                  <a:grpSpLocks/>
                </p:cNvGrpSpPr>
                <p:nvPr/>
              </p:nvGrpSpPr>
              <p:grpSpPr bwMode="auto">
                <a:xfrm>
                  <a:off x="3505195" y="4967955"/>
                  <a:ext cx="182033" cy="474130"/>
                  <a:chOff x="3437467" y="1752600"/>
                  <a:chExt cx="385233" cy="1015997"/>
                </a:xfrm>
              </p:grpSpPr>
              <p:sp>
                <p:nvSpPr>
                  <p:cNvPr id="30" name="Retraso 29"/>
                  <p:cNvSpPr/>
                  <p:nvPr/>
                </p:nvSpPr>
                <p:spPr>
                  <a:xfrm rot="16200000">
                    <a:off x="3379191" y="1810258"/>
                    <a:ext cx="497659" cy="382343"/>
                  </a:xfrm>
                  <a:prstGeom prst="flowChartDelay">
                    <a:avLst/>
                  </a:prstGeom>
                  <a:solidFill>
                    <a:srgbClr val="942E80"/>
                  </a:solidFill>
                  <a:ln>
                    <a:solidFill>
                      <a:srgbClr val="942E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63305" tIns="31652" rIns="63305" bIns="31652" anchor="ctr"/>
                  <a:lstStyle/>
                  <a:p>
                    <a:pPr algn="ctr">
                      <a:defRPr/>
                    </a:pPr>
                    <a:endParaRPr lang="es-ES" sz="1246" dirty="0"/>
                  </a:p>
                </p:txBody>
              </p:sp>
              <p:sp>
                <p:nvSpPr>
                  <p:cNvPr id="31" name="Retraso 30"/>
                  <p:cNvSpPr/>
                  <p:nvPr/>
                </p:nvSpPr>
                <p:spPr>
                  <a:xfrm rot="5400000">
                    <a:off x="3379191" y="2327065"/>
                    <a:ext cx="497659" cy="382343"/>
                  </a:xfrm>
                  <a:prstGeom prst="flowChartDelay">
                    <a:avLst/>
                  </a:prstGeom>
                  <a:noFill/>
                  <a:ln>
                    <a:solidFill>
                      <a:srgbClr val="942E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63305" tIns="31652" rIns="63305" bIns="31652" anchor="ctr"/>
                  <a:lstStyle/>
                  <a:p>
                    <a:pPr algn="ctr">
                      <a:defRPr/>
                    </a:pPr>
                    <a:endParaRPr lang="es-ES" sz="1246" dirty="0"/>
                  </a:p>
                </p:txBody>
              </p:sp>
            </p:grpSp>
            <p:pic>
              <p:nvPicPr>
                <p:cNvPr id="15380" name="Imagen 2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17096" y="5031678"/>
                  <a:ext cx="159497" cy="977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381" name="Imagen 2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40382" y="5278991"/>
                  <a:ext cx="111655" cy="67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5370" name="Grupo 31"/>
            <p:cNvGrpSpPr>
              <a:grpSpLocks/>
            </p:cNvGrpSpPr>
            <p:nvPr/>
          </p:nvGrpSpPr>
          <p:grpSpPr bwMode="auto">
            <a:xfrm>
              <a:off x="967219" y="606127"/>
              <a:ext cx="79746" cy="91306"/>
              <a:chOff x="3505195" y="4967955"/>
              <a:chExt cx="182033" cy="474130"/>
            </a:xfrm>
          </p:grpSpPr>
          <p:grpSp>
            <p:nvGrpSpPr>
              <p:cNvPr id="15371" name="Grupo 32"/>
              <p:cNvGrpSpPr>
                <a:grpSpLocks/>
              </p:cNvGrpSpPr>
              <p:nvPr/>
            </p:nvGrpSpPr>
            <p:grpSpPr bwMode="auto">
              <a:xfrm>
                <a:off x="3505195" y="4967955"/>
                <a:ext cx="182033" cy="474130"/>
                <a:chOff x="3437467" y="1752600"/>
                <a:chExt cx="385233" cy="1015997"/>
              </a:xfrm>
            </p:grpSpPr>
            <p:sp>
              <p:nvSpPr>
                <p:cNvPr id="36" name="Retraso 35"/>
                <p:cNvSpPr/>
                <p:nvPr/>
              </p:nvSpPr>
              <p:spPr>
                <a:xfrm rot="16200000">
                  <a:off x="3382254" y="1812248"/>
                  <a:ext cx="497659" cy="382343"/>
                </a:xfrm>
                <a:prstGeom prst="flowChartDelay">
                  <a:avLst/>
                </a:prstGeom>
                <a:solidFill>
                  <a:srgbClr val="942E80"/>
                </a:solidFill>
                <a:ln>
                  <a:solidFill>
                    <a:srgbClr val="942E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3305" tIns="31652" rIns="63305" bIns="31652" anchor="ctr"/>
                <a:lstStyle/>
                <a:p>
                  <a:pPr algn="ctr">
                    <a:defRPr/>
                  </a:pPr>
                  <a:endParaRPr lang="es-ES" sz="1246" dirty="0"/>
                </a:p>
              </p:txBody>
            </p:sp>
            <p:sp>
              <p:nvSpPr>
                <p:cNvPr id="37" name="Retraso 36"/>
                <p:cNvSpPr/>
                <p:nvPr/>
              </p:nvSpPr>
              <p:spPr>
                <a:xfrm rot="5400000">
                  <a:off x="3382254" y="2329042"/>
                  <a:ext cx="497659" cy="382343"/>
                </a:xfrm>
                <a:prstGeom prst="flowChartDelay">
                  <a:avLst/>
                </a:prstGeom>
                <a:noFill/>
                <a:ln>
                  <a:solidFill>
                    <a:srgbClr val="942E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3305" tIns="31652" rIns="63305" bIns="31652" anchor="ctr"/>
                <a:lstStyle/>
                <a:p>
                  <a:pPr algn="ctr">
                    <a:defRPr/>
                  </a:pPr>
                  <a:endParaRPr lang="es-ES" sz="1246" dirty="0"/>
                </a:p>
              </p:txBody>
            </p:sp>
          </p:grpSp>
          <p:pic>
            <p:nvPicPr>
              <p:cNvPr id="15372" name="Imagen 3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17096" y="5031678"/>
                <a:ext cx="159497" cy="97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373" name="Imagen 3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0382" y="5278991"/>
                <a:ext cx="111655" cy="67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8" name="CuadroTexto 37"/>
          <p:cNvSpPr txBox="1"/>
          <p:nvPr/>
        </p:nvSpPr>
        <p:spPr>
          <a:xfrm>
            <a:off x="1784350" y="390525"/>
            <a:ext cx="6824663" cy="604838"/>
          </a:xfrm>
          <a:prstGeom prst="rect">
            <a:avLst/>
          </a:prstGeom>
          <a:solidFill>
            <a:srgbClr val="993489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3323" dirty="0">
                <a:solidFill>
                  <a:schemeClr val="bg1"/>
                </a:solidFill>
                <a:latin typeface="GT Walsheim Pro Black" charset="0"/>
                <a:ea typeface="GT Walsheim Pro Black" charset="0"/>
                <a:cs typeface="GT Walsheim Pro Black" charset="0"/>
              </a:rPr>
              <a:t>Píndoles estadístiques UEB-VHIR</a:t>
            </a:r>
            <a:endParaRPr lang="es-ES" sz="3323" dirty="0">
              <a:solidFill>
                <a:schemeClr val="bg1"/>
              </a:solidFill>
              <a:latin typeface="+mj-lt"/>
              <a:ea typeface="Noto Sans CJK SC Regular" charset="0"/>
              <a:cs typeface="Noto Sans CJK SC Regular" charset="0"/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171700" y="5165179"/>
            <a:ext cx="6307138" cy="1000125"/>
          </a:xfrm>
          <a:prstGeom prst="rect">
            <a:avLst/>
          </a:prstGeom>
          <a:ln>
            <a:solidFill>
              <a:srgbClr val="993489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 sz="1477" dirty="0">
                <a:latin typeface="Domaine Text" charset="0"/>
                <a:ea typeface="Domaine Text" charset="0"/>
                <a:cs typeface="Domaine Text" charset="0"/>
              </a:rPr>
              <a:t>Les píndoles estadístiques son sessions divulgatives, organitzades per la Unitat d’Estadística i Bioinformàtica (UEB) del VHIR, on es presenten problemes i solucions estadístiques dirigides als professionals interessats del Campus Vall d’Hebron</a:t>
            </a:r>
            <a:endParaRPr lang="es-ES" sz="1477" dirty="0">
              <a:ea typeface="Noto Sans CJK SC Regular" charset="0"/>
              <a:cs typeface="Noto Sans CJK SC Regular" charset="0"/>
            </a:endParaRPr>
          </a:p>
        </p:txBody>
      </p:sp>
      <p:sp>
        <p:nvSpPr>
          <p:cNvPr id="15365" name="CuadroTexto 42"/>
          <p:cNvSpPr txBox="1">
            <a:spLocks noChangeArrowheads="1"/>
          </p:cNvSpPr>
          <p:nvPr/>
        </p:nvSpPr>
        <p:spPr bwMode="auto">
          <a:xfrm>
            <a:off x="2590800" y="3852863"/>
            <a:ext cx="5770563" cy="830997"/>
          </a:xfrm>
          <a:prstGeom prst="rect">
            <a:avLst/>
          </a:prstGeom>
          <a:solidFill>
            <a:srgbClr val="9934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2400" dirty="0" err="1" smtClean="0">
                <a:solidFill>
                  <a:srgbClr val="FFFFFF"/>
                </a:solidFill>
                <a:latin typeface="Calibri" pitchFamily="34" charset="0"/>
              </a:rPr>
              <a:t>Dilluns</a:t>
            </a:r>
            <a:r>
              <a:rPr lang="en-US" altLang="en-US" sz="2400" dirty="0" smtClean="0">
                <a:solidFill>
                  <a:srgbClr val="FFFFFF"/>
                </a:solidFill>
                <a:latin typeface="Calibri" pitchFamily="34" charset="0"/>
              </a:rPr>
              <a:t> 21 </a:t>
            </a:r>
            <a:r>
              <a:rPr lang="en-US" altLang="en-US" sz="2400" dirty="0" err="1" smtClean="0">
                <a:solidFill>
                  <a:srgbClr val="FFFFFF"/>
                </a:solidFill>
                <a:latin typeface="Calibri" pitchFamily="34" charset="0"/>
              </a:rPr>
              <a:t>d’Octubre</a:t>
            </a:r>
            <a:r>
              <a:rPr lang="en-US" altLang="en-US" sz="2400" dirty="0" smtClean="0">
                <a:solidFill>
                  <a:srgbClr val="FFFFFF"/>
                </a:solidFill>
                <a:latin typeface="Calibri" pitchFamily="34" charset="0"/>
              </a:rPr>
              <a:t> 2019 de </a:t>
            </a:r>
            <a:r>
              <a:rPr lang="en-US" altLang="en-US" sz="2400" dirty="0">
                <a:solidFill>
                  <a:srgbClr val="FFFFFF"/>
                </a:solidFill>
                <a:latin typeface="Calibri" pitchFamily="34" charset="0"/>
              </a:rPr>
              <a:t>12:30  a 13:30 </a:t>
            </a:r>
          </a:p>
          <a:p>
            <a:pPr algn="ctr" eaLnBrk="1" hangingPunct="1"/>
            <a:r>
              <a:rPr lang="en-US" altLang="en-US" sz="2400" dirty="0" err="1">
                <a:solidFill>
                  <a:srgbClr val="FFFFFF"/>
                </a:solidFill>
                <a:latin typeface="Calibri" pitchFamily="34" charset="0"/>
              </a:rPr>
              <a:t>Sala</a:t>
            </a:r>
            <a:r>
              <a:rPr lang="en-US" altLang="en-US" sz="2400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altLang="en-US" sz="2400" dirty="0" err="1">
                <a:solidFill>
                  <a:srgbClr val="FFFFFF"/>
                </a:solidFill>
                <a:latin typeface="Calibri" pitchFamily="34" charset="0"/>
              </a:rPr>
              <a:t>d’Actes</a:t>
            </a:r>
            <a:r>
              <a:rPr lang="en-US" altLang="en-US" sz="2400" dirty="0">
                <a:solidFill>
                  <a:srgbClr val="FFFFFF"/>
                </a:solidFill>
                <a:latin typeface="Calibri" pitchFamily="34" charset="0"/>
              </a:rPr>
              <a:t> de </a:t>
            </a:r>
            <a:r>
              <a:rPr lang="en-US" altLang="en-US" sz="2400" dirty="0" err="1">
                <a:solidFill>
                  <a:srgbClr val="FFFFFF"/>
                </a:solidFill>
                <a:latin typeface="Calibri" pitchFamily="34" charset="0"/>
              </a:rPr>
              <a:t>Traumatologia</a:t>
            </a:r>
            <a:r>
              <a:rPr lang="en-US" altLang="en-US" sz="2400" dirty="0">
                <a:solidFill>
                  <a:srgbClr val="FFFFFF"/>
                </a:solidFill>
                <a:latin typeface="Calibri" pitchFamily="34" charset="0"/>
              </a:rPr>
              <a:t> i </a:t>
            </a:r>
            <a:r>
              <a:rPr lang="en-US" altLang="en-US" sz="2400" dirty="0" err="1">
                <a:solidFill>
                  <a:srgbClr val="FFFFFF"/>
                </a:solidFill>
                <a:latin typeface="Calibri" pitchFamily="34" charset="0"/>
              </a:rPr>
              <a:t>Rehabilitació</a:t>
            </a:r>
            <a:endParaRPr lang="en-US" altLang="en-US" sz="24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366" name="Rectangle 32"/>
          <p:cNvSpPr>
            <a:spLocks noChangeArrowheads="1"/>
          </p:cNvSpPr>
          <p:nvPr/>
        </p:nvSpPr>
        <p:spPr bwMode="auto">
          <a:xfrm>
            <a:off x="2184400" y="1020763"/>
            <a:ext cx="6583363" cy="2229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3300" b="1" i="1" dirty="0" err="1" smtClean="0">
                <a:solidFill>
                  <a:srgbClr val="000000"/>
                </a:solidFill>
                <a:latin typeface="Calibri" pitchFamily="34" charset="0"/>
              </a:rPr>
              <a:t>Sobre</a:t>
            </a:r>
            <a:r>
              <a:rPr lang="en-US" altLang="en-US" sz="3300" b="1" i="1" dirty="0" smtClean="0">
                <a:solidFill>
                  <a:srgbClr val="000000"/>
                </a:solidFill>
                <a:latin typeface="Calibri" pitchFamily="34" charset="0"/>
              </a:rPr>
              <a:t> la </a:t>
            </a:r>
            <a:r>
              <a:rPr lang="en-US" altLang="en-US" sz="3300" b="1" i="1" dirty="0" err="1" smtClean="0">
                <a:solidFill>
                  <a:srgbClr val="000000"/>
                </a:solidFill>
                <a:latin typeface="Calibri" pitchFamily="34" charset="0"/>
              </a:rPr>
              <a:t>Correlacio</a:t>
            </a:r>
            <a:r>
              <a:rPr lang="en-US" altLang="en-US" sz="3300" b="1" i="1" dirty="0" smtClean="0">
                <a:solidFill>
                  <a:srgbClr val="000000"/>
                </a:solidFill>
                <a:latin typeface="Calibri" pitchFamily="34" charset="0"/>
              </a:rPr>
              <a:t> I </a:t>
            </a:r>
            <a:r>
              <a:rPr lang="en-US" altLang="en-US" sz="3300" b="1" i="1" dirty="0" err="1" smtClean="0">
                <a:solidFill>
                  <a:srgbClr val="000000"/>
                </a:solidFill>
                <a:latin typeface="Calibri" pitchFamily="34" charset="0"/>
              </a:rPr>
              <a:t>Associacio</a:t>
            </a:r>
            <a:endParaRPr lang="en-US" altLang="en-US" sz="3300" b="1" i="1" dirty="0">
              <a:solidFill>
                <a:srgbClr val="000000"/>
              </a:solidFill>
              <a:latin typeface="Calibri" pitchFamily="34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2600" b="1" i="1" dirty="0">
                <a:solidFill>
                  <a:srgbClr val="C00000"/>
                </a:solidFill>
                <a:latin typeface="Calibri" pitchFamily="34" charset="0"/>
              </a:rPr>
              <a:t>		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2600" b="1" i="1" dirty="0">
                <a:solidFill>
                  <a:srgbClr val="C00000"/>
                </a:solidFill>
                <a:latin typeface="Calibri" pitchFamily="34" charset="0"/>
              </a:rPr>
              <a:t>		</a:t>
            </a:r>
            <a:r>
              <a:rPr lang="en-US" altLang="en-US" sz="2600" b="1" i="1" dirty="0" smtClean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altLang="en-US" sz="2800" b="1" i="1" dirty="0" smtClean="0">
                <a:solidFill>
                  <a:srgbClr val="C00000"/>
                </a:solidFill>
                <a:latin typeface="Calibri" pitchFamily="34" charset="0"/>
              </a:rPr>
              <a:t>Alex Sanchez-</a:t>
            </a:r>
            <a:r>
              <a:rPr lang="en-US" altLang="en-US" sz="2800" b="1" i="1" dirty="0" err="1" smtClean="0">
                <a:solidFill>
                  <a:srgbClr val="C00000"/>
                </a:solidFill>
                <a:latin typeface="Calibri" pitchFamily="34" charset="0"/>
              </a:rPr>
              <a:t>Pla</a:t>
            </a:r>
            <a:r>
              <a:rPr lang="en-US" altLang="en-US" sz="2800" b="1" i="1" dirty="0" smtClean="0">
                <a:solidFill>
                  <a:srgbClr val="C00000"/>
                </a:solidFill>
                <a:latin typeface="Calibri" pitchFamily="34" charset="0"/>
              </a:rPr>
              <a:t/>
            </a:r>
            <a:br>
              <a:rPr lang="en-US" altLang="en-US" sz="2800" b="1" i="1" dirty="0" smtClean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altLang="en-US" sz="2600" b="1" i="1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altLang="en-US" sz="2600" b="1" i="1" dirty="0" err="1" smtClean="0">
                <a:solidFill>
                  <a:srgbClr val="C00000"/>
                </a:solidFill>
                <a:latin typeface="Calibri" pitchFamily="34" charset="0"/>
              </a:rPr>
              <a:t>Unitat</a:t>
            </a:r>
            <a:r>
              <a:rPr lang="en-US" altLang="en-US" sz="2600" b="1" i="1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en-US" sz="2600" b="1" i="1" dirty="0" err="1">
                <a:solidFill>
                  <a:srgbClr val="C00000"/>
                </a:solidFill>
                <a:latin typeface="Calibri" pitchFamily="34" charset="0"/>
              </a:rPr>
              <a:t>d’Estadística</a:t>
            </a:r>
            <a:r>
              <a:rPr lang="en-US" altLang="en-US" sz="2600" b="1" i="1" dirty="0">
                <a:solidFill>
                  <a:srgbClr val="C00000"/>
                </a:solidFill>
                <a:latin typeface="Calibri" pitchFamily="34" charset="0"/>
              </a:rPr>
              <a:t> i </a:t>
            </a:r>
            <a:r>
              <a:rPr lang="en-US" altLang="en-US" sz="2600" b="1" i="1" dirty="0" err="1" smtClean="0">
                <a:solidFill>
                  <a:srgbClr val="C00000"/>
                </a:solidFill>
                <a:latin typeface="Calibri" pitchFamily="34" charset="0"/>
              </a:rPr>
              <a:t>Bioinformàtica</a:t>
            </a:r>
            <a:r>
              <a:rPr lang="en-US" altLang="en-US" sz="2600" b="1" i="1" dirty="0" smtClean="0">
                <a:solidFill>
                  <a:srgbClr val="C00000"/>
                </a:solidFill>
                <a:latin typeface="Calibri" pitchFamily="34" charset="0"/>
              </a:rPr>
              <a:t> (VHIR)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2600" b="1" i="1" dirty="0">
                <a:solidFill>
                  <a:srgbClr val="C00000"/>
                </a:solidFill>
                <a:latin typeface="Calibri" pitchFamily="34" charset="0"/>
              </a:rPr>
              <a:t>	</a:t>
            </a:r>
            <a:r>
              <a:rPr lang="en-US" altLang="en-US" sz="2600" b="1" i="1" dirty="0" smtClean="0">
                <a:solidFill>
                  <a:srgbClr val="C00000"/>
                </a:solidFill>
                <a:latin typeface="Calibri" pitchFamily="34" charset="0"/>
              </a:rPr>
              <a:t>Dept. de </a:t>
            </a:r>
            <a:r>
              <a:rPr lang="en-US" altLang="en-US" sz="2600" b="1" i="1" dirty="0" err="1" smtClean="0">
                <a:solidFill>
                  <a:srgbClr val="C00000"/>
                </a:solidFill>
                <a:latin typeface="Calibri" pitchFamily="34" charset="0"/>
              </a:rPr>
              <a:t>Genetica</a:t>
            </a:r>
            <a:r>
              <a:rPr lang="en-US" altLang="en-US" sz="2600" b="1" i="1" dirty="0" smtClean="0">
                <a:solidFill>
                  <a:srgbClr val="C00000"/>
                </a:solidFill>
                <a:latin typeface="Calibri" pitchFamily="34" charset="0"/>
              </a:rPr>
              <a:t>, Micro I </a:t>
            </a:r>
            <a:r>
              <a:rPr lang="en-US" altLang="en-US" sz="2600" b="1" i="1" dirty="0" err="1" smtClean="0">
                <a:solidFill>
                  <a:srgbClr val="C00000"/>
                </a:solidFill>
                <a:latin typeface="Calibri" pitchFamily="34" charset="0"/>
              </a:rPr>
              <a:t>Estadistca</a:t>
            </a:r>
            <a:r>
              <a:rPr lang="en-US" altLang="en-US" sz="2600" b="1" i="1" dirty="0" smtClean="0">
                <a:solidFill>
                  <a:srgbClr val="C00000"/>
                </a:solidFill>
                <a:latin typeface="Calibri" pitchFamily="34" charset="0"/>
              </a:rPr>
              <a:t> (UB)</a:t>
            </a:r>
            <a:endParaRPr lang="en-US" altLang="en-US" sz="2600" b="1" i="1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1536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6323013"/>
            <a:ext cx="79692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6276575"/>
            <a:ext cx="1789337" cy="536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14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692150"/>
            <a:ext cx="9144000" cy="497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3641725" y="5788025"/>
            <a:ext cx="3057525" cy="431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ES" sz="2215" dirty="0">
                <a:solidFill>
                  <a:srgbClr val="993489"/>
                </a:solidFill>
                <a:ea typeface="Noto Sans CJK SC Regular" charset="0"/>
                <a:cs typeface="Noto Sans CJK SC Regular" charset="0"/>
              </a:rPr>
              <a:t>ueb.vhir.org</a:t>
            </a:r>
          </a:p>
        </p:txBody>
      </p:sp>
    </p:spTree>
    <p:extLst>
      <p:ext uri="{BB962C8B-B14F-4D97-AF65-F5344CB8AC3E}">
        <p14:creationId xmlns:p14="http://schemas.microsoft.com/office/powerpoint/2010/main" val="38238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Marcador de posición de imagen 4" descr="Wind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908050"/>
            <a:ext cx="812323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44550" y="115888"/>
            <a:ext cx="7886700" cy="966787"/>
          </a:xfrm>
        </p:spPr>
        <p:txBody>
          <a:bodyPr lIns="0" tIns="94996" rIns="0" bIns="0"/>
          <a:lstStyle/>
          <a:p>
            <a:pPr algn="ctr" eaLnBrk="1" hangingPunct="1">
              <a:lnSpc>
                <a:spcPts val="27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</a:tabLst>
            </a:pPr>
            <a:r>
              <a:rPr lang="en-US" altLang="en-US" sz="3200" smtClean="0"/>
              <a:t>Confusion in use of effect measures</a:t>
            </a:r>
          </a:p>
        </p:txBody>
      </p:sp>
    </p:spTree>
    <p:extLst>
      <p:ext uri="{BB962C8B-B14F-4D97-AF65-F5344CB8AC3E}">
        <p14:creationId xmlns:p14="http://schemas.microsoft.com/office/powerpoint/2010/main" val="159565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ca-ES" dirty="0" err="1" smtClean="0"/>
              <a:t>Correlation</a:t>
            </a:r>
            <a:r>
              <a:rPr lang="ca-ES" dirty="0" smtClean="0"/>
              <a:t> </a:t>
            </a:r>
            <a:r>
              <a:rPr lang="ca-ES" dirty="0" err="1" smtClean="0"/>
              <a:t>everywhere</a:t>
            </a:r>
            <a:endParaRPr lang="ca-E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79629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2841625"/>
            <a:ext cx="82200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123728" y="3573016"/>
            <a:ext cx="67743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Could there be a correlation between a country's level of chocolate consumption and its total number of Nobel laureates per capita?</a:t>
            </a:r>
            <a:r>
              <a:rPr lang="en-US" i="1" dirty="0" smtClean="0"/>
              <a:t> </a:t>
            </a:r>
            <a:endParaRPr lang="ca-ES" i="1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98" y="4509120"/>
            <a:ext cx="8193360" cy="1418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6427812"/>
            <a:ext cx="822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181396" y="6120035"/>
            <a:ext cx="87062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Exploitation of Gene Expression and Cancer Biomarkers in Paving the Path to Era of Personalized Medicine </a:t>
            </a:r>
            <a:endParaRPr lang="ca-ES" sz="1400" dirty="0"/>
          </a:p>
        </p:txBody>
      </p:sp>
    </p:spTree>
    <p:extLst>
      <p:ext uri="{BB962C8B-B14F-4D97-AF65-F5344CB8AC3E}">
        <p14:creationId xmlns:p14="http://schemas.microsoft.com/office/powerpoint/2010/main" val="14623661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139</Words>
  <Application>Microsoft Office PowerPoint</Application>
  <PresentationFormat>Presentación en pantalla (4:3)</PresentationFormat>
  <Paragraphs>16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Imatges per la pindola sobre Correlacio i Associacio</vt:lpstr>
      <vt:lpstr>Presentación de PowerPoint</vt:lpstr>
      <vt:lpstr>Presentación de PowerPoint</vt:lpstr>
      <vt:lpstr>Confusion in use of effect measures</vt:lpstr>
      <vt:lpstr>Correlation everywhere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Imatges per la pindola sobre Correlacio i Associacio</dc:title>
  <dc:creator>alex</dc:creator>
  <cp:lastModifiedBy>alex</cp:lastModifiedBy>
  <cp:revision>9</cp:revision>
  <dcterms:created xsi:type="dcterms:W3CDTF">2019-10-19T11:03:15Z</dcterms:created>
  <dcterms:modified xsi:type="dcterms:W3CDTF">2019-10-19T12:25:26Z</dcterms:modified>
</cp:coreProperties>
</file>