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60" r:id="rId5"/>
    <p:sldId id="263" r:id="rId6"/>
    <p:sldId id="269" r:id="rId7"/>
    <p:sldId id="270" r:id="rId8"/>
    <p:sldId id="271" r:id="rId9"/>
    <p:sldId id="272" r:id="rId10"/>
    <p:sldId id="262" r:id="rId11"/>
    <p:sldId id="261" r:id="rId12"/>
    <p:sldId id="257" r:id="rId13"/>
    <p:sldId id="273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C87FE1-9C43-4D3E-B1AD-C1753B57422C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9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7120" y="763200"/>
            <a:ext cx="5434200" cy="3770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</a:rPr>
              <a:t>sessions breus on presentarem un concepte estadístic i discutirem, a base d’exemples, com i quan fer-lo servir i també quan no és convenient fer-ho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C92102-F9E9-401C-B888-23EF23BE182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Noto Sans CJK SC Regular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47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Imatges per la pindola sobre Multiple Testing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484200" y="811584"/>
            <a:ext cx="1627200" cy="5247720"/>
            <a:chOff x="484200" y="619560"/>
            <a:chExt cx="1627200" cy="5247720"/>
          </a:xfrm>
        </p:grpSpPr>
        <p:grpSp>
          <p:nvGrpSpPr>
            <p:cNvPr id="161" name="Group 2"/>
            <p:cNvGrpSpPr/>
            <p:nvPr/>
          </p:nvGrpSpPr>
          <p:grpSpPr>
            <a:xfrm>
              <a:off x="484200" y="619560"/>
              <a:ext cx="1627200" cy="5247720"/>
              <a:chOff x="484200" y="619560"/>
              <a:chExt cx="1627200" cy="5247720"/>
            </a:xfrm>
          </p:grpSpPr>
          <p:grpSp>
            <p:nvGrpSpPr>
              <p:cNvPr id="162" name="Group 3"/>
              <p:cNvGrpSpPr/>
              <p:nvPr/>
            </p:nvGrpSpPr>
            <p:grpSpPr>
              <a:xfrm>
                <a:off x="484200" y="1174680"/>
                <a:ext cx="1627200" cy="4692600"/>
                <a:chOff x="484200" y="1174680"/>
                <a:chExt cx="1627200" cy="4692600"/>
              </a:xfrm>
            </p:grpSpPr>
            <p:sp>
              <p:nvSpPr>
                <p:cNvPr id="163" name="CustomShape 4"/>
                <p:cNvSpPr/>
                <p:nvPr/>
              </p:nvSpPr>
              <p:spPr>
                <a:xfrm rot="16200000">
                  <a:off x="492840" y="1877760"/>
                  <a:ext cx="1608840" cy="1626480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5"/>
                <p:cNvSpPr/>
                <p:nvPr/>
              </p:nvSpPr>
              <p:spPr>
                <a:xfrm rot="5400000">
                  <a:off x="492840" y="3541680"/>
                  <a:ext cx="1610640" cy="1626480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pic>
              <p:nvPicPr>
                <p:cNvPr id="165" name="Imagen 6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98840" y="4034160"/>
                  <a:ext cx="997200" cy="4669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6" name="Imagen 10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599040" y="2287080"/>
                  <a:ext cx="1396800" cy="948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67" name="Line 6"/>
                <p:cNvSpPr/>
                <p:nvPr/>
              </p:nvSpPr>
              <p:spPr>
                <a:xfrm flipV="1">
                  <a:off x="1296720" y="1174680"/>
                  <a:ext cx="360" cy="706320"/>
                </a:xfrm>
                <a:prstGeom prst="line">
                  <a:avLst/>
                </a:prstGeom>
                <a:ln w="3816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Line 7"/>
                <p:cNvSpPr/>
                <p:nvPr/>
              </p:nvSpPr>
              <p:spPr>
                <a:xfrm flipV="1">
                  <a:off x="1296720" y="5160960"/>
                  <a:ext cx="360" cy="706320"/>
                </a:xfrm>
                <a:prstGeom prst="line">
                  <a:avLst/>
                </a:prstGeom>
                <a:ln w="3816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Line 8"/>
                <p:cNvSpPr/>
                <p:nvPr/>
              </p:nvSpPr>
              <p:spPr>
                <a:xfrm>
                  <a:off x="1142640" y="1174680"/>
                  <a:ext cx="298800" cy="360"/>
                </a:xfrm>
                <a:prstGeom prst="line">
                  <a:avLst/>
                </a:prstGeom>
                <a:ln w="2844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Line 9"/>
                <p:cNvSpPr/>
                <p:nvPr/>
              </p:nvSpPr>
              <p:spPr>
                <a:xfrm>
                  <a:off x="1134720" y="5851440"/>
                  <a:ext cx="298440" cy="360"/>
                </a:xfrm>
                <a:prstGeom prst="line">
                  <a:avLst/>
                </a:prstGeom>
                <a:ln w="2844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71" name="Group 10"/>
              <p:cNvGrpSpPr/>
              <p:nvPr/>
            </p:nvGrpSpPr>
            <p:grpSpPr>
              <a:xfrm>
                <a:off x="1243080" y="1021320"/>
                <a:ext cx="73080" cy="83160"/>
                <a:chOff x="1243080" y="1021320"/>
                <a:chExt cx="73080" cy="83160"/>
              </a:xfrm>
            </p:grpSpPr>
            <p:grpSp>
              <p:nvGrpSpPr>
                <p:cNvPr id="172" name="Group 11"/>
                <p:cNvGrpSpPr/>
                <p:nvPr/>
              </p:nvGrpSpPr>
              <p:grpSpPr>
                <a:xfrm>
                  <a:off x="1243080" y="1021320"/>
                  <a:ext cx="73080" cy="83160"/>
                  <a:chOff x="1243080" y="1021320"/>
                  <a:chExt cx="73080" cy="83160"/>
                </a:xfrm>
              </p:grpSpPr>
              <p:sp>
                <p:nvSpPr>
                  <p:cNvPr id="173" name="CustomShape 12"/>
                  <p:cNvSpPr/>
                  <p:nvPr/>
                </p:nvSpPr>
                <p:spPr>
                  <a:xfrm rot="16200000">
                    <a:off x="1258920" y="1005480"/>
                    <a:ext cx="40680" cy="72360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4" name="CustomShape 13"/>
                  <p:cNvSpPr/>
                  <p:nvPr/>
                </p:nvSpPr>
                <p:spPr>
                  <a:xfrm rot="5400000">
                    <a:off x="1259640" y="1047960"/>
                    <a:ext cx="40680" cy="72360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pic>
              <p:nvPicPr>
                <p:cNvPr id="175" name="Imagen 21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247400" y="1032480"/>
                  <a:ext cx="63720" cy="165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76" name="Imagen 22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1257120" y="1076400"/>
                  <a:ext cx="44280" cy="111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77" name="Group 14"/>
              <p:cNvGrpSpPr/>
              <p:nvPr/>
            </p:nvGrpSpPr>
            <p:grpSpPr>
              <a:xfrm>
                <a:off x="1251000" y="619560"/>
                <a:ext cx="73080" cy="83160"/>
                <a:chOff x="1251000" y="619560"/>
                <a:chExt cx="73080" cy="83160"/>
              </a:xfrm>
            </p:grpSpPr>
            <p:grpSp>
              <p:nvGrpSpPr>
                <p:cNvPr id="178" name="Group 15"/>
                <p:cNvGrpSpPr/>
                <p:nvPr/>
              </p:nvGrpSpPr>
              <p:grpSpPr>
                <a:xfrm>
                  <a:off x="1251000" y="619560"/>
                  <a:ext cx="73080" cy="83160"/>
                  <a:chOff x="1251000" y="619560"/>
                  <a:chExt cx="73080" cy="83160"/>
                </a:xfrm>
              </p:grpSpPr>
              <p:sp>
                <p:nvSpPr>
                  <p:cNvPr id="179" name="CustomShape 16"/>
                  <p:cNvSpPr/>
                  <p:nvPr/>
                </p:nvSpPr>
                <p:spPr>
                  <a:xfrm rot="16200000">
                    <a:off x="1266840" y="603720"/>
                    <a:ext cx="40680" cy="72360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0" name="CustomShape 17"/>
                  <p:cNvSpPr/>
                  <p:nvPr/>
                </p:nvSpPr>
                <p:spPr>
                  <a:xfrm rot="5400000">
                    <a:off x="1267560" y="646200"/>
                    <a:ext cx="40680" cy="72360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pic>
              <p:nvPicPr>
                <p:cNvPr id="181" name="Imagen 27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256040" y="630360"/>
                  <a:ext cx="63720" cy="165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82" name="Imagen 28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1265400" y="674280"/>
                  <a:ext cx="44280" cy="111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183" name="Group 18"/>
            <p:cNvGrpSpPr/>
            <p:nvPr/>
          </p:nvGrpSpPr>
          <p:grpSpPr>
            <a:xfrm>
              <a:off x="1244520" y="824400"/>
              <a:ext cx="73080" cy="83160"/>
              <a:chOff x="1244520" y="824400"/>
              <a:chExt cx="73080" cy="83160"/>
            </a:xfrm>
          </p:grpSpPr>
          <p:grpSp>
            <p:nvGrpSpPr>
              <p:cNvPr id="184" name="Group 19"/>
              <p:cNvGrpSpPr/>
              <p:nvPr/>
            </p:nvGrpSpPr>
            <p:grpSpPr>
              <a:xfrm>
                <a:off x="1244520" y="824400"/>
                <a:ext cx="73080" cy="83160"/>
                <a:chOff x="1244520" y="824400"/>
                <a:chExt cx="73080" cy="83160"/>
              </a:xfrm>
            </p:grpSpPr>
            <p:sp>
              <p:nvSpPr>
                <p:cNvPr id="185" name="CustomShape 20"/>
                <p:cNvSpPr/>
                <p:nvPr/>
              </p:nvSpPr>
              <p:spPr>
                <a:xfrm rot="16200000">
                  <a:off x="1260360" y="808560"/>
                  <a:ext cx="40680" cy="72360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CustomShape 21"/>
                <p:cNvSpPr/>
                <p:nvPr/>
              </p:nvSpPr>
              <p:spPr>
                <a:xfrm rot="5400000">
                  <a:off x="1261080" y="851040"/>
                  <a:ext cx="40680" cy="72360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pic>
            <p:nvPicPr>
              <p:cNvPr id="187" name="Imagen 33"/>
              <p:cNvPicPr/>
              <p:nvPr/>
            </p:nvPicPr>
            <p:blipFill>
              <a:blip r:embed="rId4"/>
              <a:stretch/>
            </p:blipFill>
            <p:spPr>
              <a:xfrm>
                <a:off x="1248840" y="835200"/>
                <a:ext cx="63720" cy="16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8" name="Imagen 34"/>
              <p:cNvPicPr/>
              <p:nvPr/>
            </p:nvPicPr>
            <p:blipFill>
              <a:blip r:embed="rId5"/>
              <a:stretch/>
            </p:blipFill>
            <p:spPr>
              <a:xfrm>
                <a:off x="1258200" y="879120"/>
                <a:ext cx="44280" cy="1116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89" name="CustomShape 22"/>
          <p:cNvSpPr/>
          <p:nvPr/>
        </p:nvSpPr>
        <p:spPr>
          <a:xfrm>
            <a:off x="2058120" y="619200"/>
            <a:ext cx="6823800" cy="784080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30" b="0" strike="noStrike" spc="-1">
                <a:solidFill>
                  <a:srgbClr val="FFFFFF"/>
                </a:solidFill>
                <a:latin typeface="GT Walsheim Pro Black"/>
                <a:ea typeface="GT Walsheim Pro Black"/>
              </a:rPr>
              <a:t>Píndoles estadístiques UEB-VHIR</a:t>
            </a:r>
            <a:endParaRPr lang="en-US" sz="3330" b="0" strike="noStrike" spc="-1">
              <a:latin typeface="Arial"/>
            </a:endParaRPr>
          </a:p>
        </p:txBody>
      </p:sp>
      <p:sp>
        <p:nvSpPr>
          <p:cNvPr id="190" name="CustomShape 23"/>
          <p:cNvSpPr/>
          <p:nvPr/>
        </p:nvSpPr>
        <p:spPr>
          <a:xfrm>
            <a:off x="2385360" y="5165280"/>
            <a:ext cx="6306480" cy="988560"/>
          </a:xfrm>
          <a:prstGeom prst="rect">
            <a:avLst/>
          </a:prstGeom>
          <a:noFill/>
          <a:ln>
            <a:solidFill>
              <a:srgbClr val="9934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80" b="0" strike="noStrike" spc="-1">
                <a:solidFill>
                  <a:srgbClr val="000000"/>
                </a:solidFill>
                <a:latin typeface="Domaine Text"/>
                <a:ea typeface="Domaine Text"/>
              </a:rPr>
              <a:t>Les píndoles estadístiques son sessions divulgatives, organitzades per la Unitat d’Estadística i Bioinformàtica (UEB) del VHIR, on es presenten problemes i solucions estadístiques dirigides als professionals interessats del Campus Vall d’Hebron</a:t>
            </a:r>
            <a:endParaRPr lang="en-US" sz="1480" b="0" strike="noStrike" spc="-1">
              <a:latin typeface="Arial"/>
            </a:endParaRPr>
          </a:p>
        </p:txBody>
      </p:sp>
      <p:sp>
        <p:nvSpPr>
          <p:cNvPr id="191" name="CustomShape 24"/>
          <p:cNvSpPr/>
          <p:nvPr/>
        </p:nvSpPr>
        <p:spPr>
          <a:xfrm>
            <a:off x="2590920" y="3998160"/>
            <a:ext cx="5769720" cy="821520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Dilluns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16 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Desembre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de 12:30  a 13:30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d’Actes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Traumatologia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Rehabilitació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92" name="CustomShape 25"/>
          <p:cNvSpPr/>
          <p:nvPr/>
        </p:nvSpPr>
        <p:spPr>
          <a:xfrm>
            <a:off x="2184480" y="1515240"/>
            <a:ext cx="6582600" cy="21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Comparacions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multiples I Multiple testing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Perque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b="1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Quan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Com?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		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Alex Sanchez-Pla</a:t>
            </a:r>
            <a:r>
              <a:rPr dirty="0"/>
              <a:t/>
            </a:r>
            <a:br>
              <a:rPr dirty="0"/>
            </a:b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Unitat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d’Estadística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Bioinformàtica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(VHIR)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	Dept. de 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Genetica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, Micro I </a:t>
            </a:r>
            <a:r>
              <a:rPr lang="en-US" sz="2000" b="1" i="1" strike="noStrike" spc="-1" dirty="0" err="1">
                <a:solidFill>
                  <a:srgbClr val="C00000"/>
                </a:solidFill>
                <a:latin typeface="Calibri"/>
                <a:ea typeface="DejaVu Sans"/>
              </a:rPr>
              <a:t>Estadistca</a:t>
            </a:r>
            <a:r>
              <a:rPr lang="en-US" sz="2000" b="1" i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(UB)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93" name="Picture 7"/>
          <p:cNvPicPr/>
          <p:nvPr/>
        </p:nvPicPr>
        <p:blipFill>
          <a:blip r:embed="rId6"/>
          <a:stretch/>
        </p:blipFill>
        <p:spPr>
          <a:xfrm>
            <a:off x="8085600" y="6414120"/>
            <a:ext cx="677160" cy="373320"/>
          </a:xfrm>
          <a:prstGeom prst="rect">
            <a:avLst/>
          </a:prstGeom>
          <a:ln>
            <a:noFill/>
          </a:ln>
        </p:spPr>
      </p:pic>
      <p:pic>
        <p:nvPicPr>
          <p:cNvPr id="194" name="Picture 3"/>
          <p:cNvPicPr/>
          <p:nvPr/>
        </p:nvPicPr>
        <p:blipFill>
          <a:blip r:embed="rId7"/>
          <a:stretch/>
        </p:blipFill>
        <p:spPr>
          <a:xfrm>
            <a:off x="5869440" y="6404400"/>
            <a:ext cx="1521000" cy="408240"/>
          </a:xfrm>
          <a:prstGeom prst="rect">
            <a:avLst/>
          </a:prstGeom>
          <a:ln>
            <a:noFill/>
          </a:ln>
        </p:spPr>
      </p:pic>
      <p:pic>
        <p:nvPicPr>
          <p:cNvPr id="195" name="Picture 4"/>
          <p:cNvPicPr/>
          <p:nvPr/>
        </p:nvPicPr>
        <p:blipFill>
          <a:blip r:embed="rId8"/>
          <a:stretch/>
        </p:blipFill>
        <p:spPr>
          <a:xfrm>
            <a:off x="304920" y="6301440"/>
            <a:ext cx="1018800" cy="430200"/>
          </a:xfrm>
          <a:prstGeom prst="rect">
            <a:avLst/>
          </a:prstGeom>
          <a:ln>
            <a:noFill/>
          </a:ln>
        </p:spPr>
      </p:pic>
      <p:pic>
        <p:nvPicPr>
          <p:cNvPr id="196" name="Picture 5"/>
          <p:cNvPicPr/>
          <p:nvPr/>
        </p:nvPicPr>
        <p:blipFill>
          <a:blip r:embed="rId9"/>
          <a:stretch/>
        </p:blipFill>
        <p:spPr>
          <a:xfrm>
            <a:off x="2369160" y="6406200"/>
            <a:ext cx="1490040" cy="33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68577"/>
              </p:ext>
            </p:extLst>
          </p:nvPr>
        </p:nvGraphicFramePr>
        <p:xfrm>
          <a:off x="919941" y="1602567"/>
          <a:ext cx="7304118" cy="3980373"/>
        </p:xfrm>
        <a:graphic>
          <a:graphicData uri="http://schemas.openxmlformats.org/drawingml/2006/table">
            <a:tbl>
              <a:tblPr/>
              <a:tblGrid>
                <a:gridCol w="2434706"/>
                <a:gridCol w="2434706"/>
                <a:gridCol w="2434706"/>
              </a:tblGrid>
              <a:tr h="811569"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Liberation Sans"/>
                        </a:rPr>
                        <a:t>Frantic paresis association with </a:t>
                      </a:r>
                      <a:r>
                        <a:rPr lang="en-US" sz="1600" b="1">
                          <a:effectLst/>
                          <a:latin typeface="Liberation Sans"/>
                        </a:rPr>
                        <a:t>distinct </a:t>
                      </a:r>
                      <a:r>
                        <a:rPr lang="en-US" sz="1600" b="1" smtClean="0">
                          <a:effectLst/>
                          <a:latin typeface="Liberation Sans"/>
                        </a:rPr>
                        <a:t>outcomes</a:t>
                      </a:r>
                      <a:endParaRPr lang="ca-ES" sz="1600" dirty="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a-ES" sz="1600" dirty="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a-ES" sz="1600" dirty="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 i="1">
                          <a:effectLst/>
                          <a:latin typeface="Liberation Sans"/>
                        </a:rPr>
                        <a:t>Categorical outcome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 i="1">
                          <a:effectLst/>
                          <a:latin typeface="Liberation Sans"/>
                        </a:rPr>
                        <a:t>Odds-Ratio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 i="1">
                          <a:effectLst/>
                          <a:latin typeface="Liberation Sans"/>
                        </a:rPr>
                        <a:t>P-value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Tracheobronchitis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2.80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0.0121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Neumonia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1.60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0.335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Tracheostomy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5.10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1.8E-07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ICU-Mortality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0.48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0.222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 i="1">
                          <a:effectLst/>
                          <a:latin typeface="Liberation Sans"/>
                        </a:rPr>
                        <a:t>Numeric Outcome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 i="1">
                          <a:effectLst/>
                          <a:latin typeface="Liberation Sans"/>
                        </a:rPr>
                        <a:t>Mean difference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 i="1">
                          <a:effectLst/>
                          <a:latin typeface="Liberation Sans"/>
                        </a:rPr>
                        <a:t>P-value</a:t>
                      </a:r>
                      <a:endParaRPr lang="ca-ES" sz="1600">
                        <a:effectLst/>
                        <a:latin typeface="Liberation Sans"/>
                      </a:endParaRP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098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Mechanic Ventilation Days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19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8E-06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ICU days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22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>
                          <a:effectLst/>
                          <a:latin typeface="Liberation Sans"/>
                        </a:rPr>
                        <a:t>3.9E-06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l"/>
                      <a:r>
                        <a:rPr lang="ca-ES" sz="1600">
                          <a:effectLst/>
                          <a:latin typeface="Liberation Sans"/>
                        </a:rPr>
                        <a:t>Hospital days</a:t>
                      </a:r>
                    </a:p>
                  </a:txBody>
                  <a:tcPr marL="81157" marR="81157" marT="40578" marB="405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600"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a-ES" sz="1600" dirty="0">
                          <a:effectLst/>
                          <a:latin typeface="Liberation Sans"/>
                        </a:rPr>
                        <a:t>0.00035</a:t>
                      </a:r>
                    </a:p>
                  </a:txBody>
                  <a:tcPr marL="81157" marR="81157" marT="40578" marB="4057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1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n 196"/>
          <p:cNvPicPr/>
          <p:nvPr/>
        </p:nvPicPr>
        <p:blipFill>
          <a:blip r:embed="rId2"/>
          <a:stretch/>
        </p:blipFill>
        <p:spPr>
          <a:xfrm>
            <a:off x="1285560" y="707760"/>
            <a:ext cx="6590880" cy="544788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3840480" y="5486400"/>
            <a:ext cx="640080" cy="91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6072480" y="5486400"/>
            <a:ext cx="640080" cy="91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n 6"/>
          <p:cNvPicPr/>
          <p:nvPr/>
        </p:nvPicPr>
        <p:blipFill>
          <a:blip r:embed="rId3"/>
          <a:stretch/>
        </p:blipFill>
        <p:spPr>
          <a:xfrm>
            <a:off x="11160" y="692280"/>
            <a:ext cx="9143280" cy="497592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3641760" y="5788080"/>
            <a:ext cx="3056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20" b="0" strike="noStrike" spc="-1">
                <a:solidFill>
                  <a:srgbClr val="993489"/>
                </a:solidFill>
                <a:latin typeface="Calibri"/>
                <a:ea typeface="Noto Sans CJK SC Regular"/>
              </a:rPr>
              <a:t>ueb.vhir.org</a:t>
            </a:r>
            <a:endParaRPr lang="en-US" sz="222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" y="79438"/>
            <a:ext cx="5343525" cy="3114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96" y="3299460"/>
            <a:ext cx="1566291" cy="28478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825" y="3299460"/>
            <a:ext cx="1523574" cy="28478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679" y="3299460"/>
            <a:ext cx="1521620" cy="28478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395" y="3299459"/>
            <a:ext cx="1564861" cy="287596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243" y="6147262"/>
            <a:ext cx="710738" cy="7107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938" y="6122878"/>
            <a:ext cx="710738" cy="7107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851" y="6122878"/>
            <a:ext cx="710738" cy="710738"/>
          </a:xfrm>
          <a:prstGeom prst="rect">
            <a:avLst/>
          </a:prstGeom>
        </p:spPr>
      </p:pic>
      <p:pic>
        <p:nvPicPr>
          <p:cNvPr id="1028" name="Picture 4" descr="Resultado de imagen de emoji eurek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08" y="6034816"/>
            <a:ext cx="704289" cy="6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3259" y="4416942"/>
            <a:ext cx="1060704" cy="6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" y="79438"/>
            <a:ext cx="7340894" cy="42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62367" y="8892"/>
            <a:ext cx="2160000" cy="5400000"/>
            <a:chOff x="1331825" y="2709796"/>
            <a:chExt cx="1523574" cy="414820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825" y="3299460"/>
              <a:ext cx="1523574" cy="28478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243" y="6147262"/>
              <a:ext cx="710738" cy="71073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56" y="2709796"/>
              <a:ext cx="589664" cy="589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484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62367" y="8892"/>
            <a:ext cx="2160000" cy="5400000"/>
            <a:chOff x="1331825" y="2709796"/>
            <a:chExt cx="1523574" cy="414820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825" y="3299460"/>
              <a:ext cx="1523574" cy="28478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243" y="6147262"/>
              <a:ext cx="710738" cy="71073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56" y="2709796"/>
              <a:ext cx="589664" cy="589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2322367" y="580620"/>
            <a:ext cx="2160000" cy="5400000"/>
            <a:chOff x="3023996" y="2834388"/>
            <a:chExt cx="1566291" cy="399922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996" y="3299460"/>
              <a:ext cx="1566291" cy="284780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938" y="6122878"/>
              <a:ext cx="710738" cy="71073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46" y="2834388"/>
              <a:ext cx="663053" cy="465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62367" y="8892"/>
            <a:ext cx="2160000" cy="5400000"/>
            <a:chOff x="1331825" y="2709796"/>
            <a:chExt cx="1523574" cy="414820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825" y="3299460"/>
              <a:ext cx="1523574" cy="28478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243" y="6147262"/>
              <a:ext cx="710738" cy="71073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56" y="2709796"/>
              <a:ext cx="589664" cy="589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2322367" y="580620"/>
            <a:ext cx="2160000" cy="5400000"/>
            <a:chOff x="3023996" y="2834388"/>
            <a:chExt cx="1566291" cy="399922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996" y="3299460"/>
              <a:ext cx="1566291" cy="284780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938" y="6122878"/>
              <a:ext cx="710738" cy="71073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46" y="2834388"/>
              <a:ext cx="663053" cy="465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4482367" y="880810"/>
            <a:ext cx="2160000" cy="5400000"/>
            <a:chOff x="4674679" y="2725414"/>
            <a:chExt cx="1521620" cy="410820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4679" y="3299460"/>
              <a:ext cx="1521620" cy="284780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851" y="6122878"/>
              <a:ext cx="710738" cy="710738"/>
            </a:xfrm>
            <a:prstGeom prst="rect">
              <a:avLst/>
            </a:prstGeom>
          </p:spPr>
        </p:pic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8" y="2725414"/>
              <a:ext cx="609703" cy="609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8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8719" y="4416942"/>
            <a:ext cx="1060704" cy="664808"/>
          </a:xfrm>
          <a:prstGeom prst="rect">
            <a:avLst/>
          </a:prstGeom>
        </p:spPr>
      </p:pic>
      <p:grpSp>
        <p:nvGrpSpPr>
          <p:cNvPr id="3" name="2 Grupo"/>
          <p:cNvGrpSpPr/>
          <p:nvPr/>
        </p:nvGrpSpPr>
        <p:grpSpPr>
          <a:xfrm>
            <a:off x="162367" y="8892"/>
            <a:ext cx="2160000" cy="5400000"/>
            <a:chOff x="1331825" y="2709796"/>
            <a:chExt cx="1523574" cy="414820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825" y="3299460"/>
              <a:ext cx="1523574" cy="28478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8243" y="6147262"/>
              <a:ext cx="710738" cy="71073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56" y="2709796"/>
              <a:ext cx="589664" cy="589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2322367" y="580620"/>
            <a:ext cx="2160000" cy="5400000"/>
            <a:chOff x="3023996" y="2834388"/>
            <a:chExt cx="1566291" cy="399922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3996" y="3299460"/>
              <a:ext cx="1566291" cy="284780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1938" y="6122878"/>
              <a:ext cx="710738" cy="71073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46" y="2834388"/>
              <a:ext cx="663053" cy="465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4482367" y="880810"/>
            <a:ext cx="2160000" cy="5400000"/>
            <a:chOff x="4674679" y="2725414"/>
            <a:chExt cx="1521620" cy="410820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679" y="3299460"/>
              <a:ext cx="1521620" cy="284780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8851" y="6122878"/>
              <a:ext cx="710738" cy="710738"/>
            </a:xfrm>
            <a:prstGeom prst="rect">
              <a:avLst/>
            </a:prstGeom>
          </p:spPr>
        </p:pic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8" y="2725414"/>
              <a:ext cx="609703" cy="609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8 Grupo"/>
          <p:cNvGrpSpPr>
            <a:grpSpLocks noChangeAspect="1"/>
          </p:cNvGrpSpPr>
          <p:nvPr/>
        </p:nvGrpSpPr>
        <p:grpSpPr>
          <a:xfrm>
            <a:off x="7046575" y="1458000"/>
            <a:ext cx="2097425" cy="5400000"/>
            <a:chOff x="7341395" y="2682946"/>
            <a:chExt cx="1564861" cy="4028868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41395" y="3299459"/>
              <a:ext cx="1564861" cy="2875961"/>
            </a:xfrm>
            <a:prstGeom prst="rect">
              <a:avLst/>
            </a:prstGeom>
          </p:spPr>
        </p:pic>
        <p:pic>
          <p:nvPicPr>
            <p:cNvPr id="1028" name="Picture 4" descr="Resultado de imagen de emoji eurek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408" y="6034816"/>
              <a:ext cx="704289" cy="67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706" y="2682946"/>
              <a:ext cx="620238" cy="616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80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886578"/>
            <a:ext cx="3922775" cy="45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547687"/>
            <a:ext cx="53149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138</Words>
  <Application>Microsoft Office PowerPoint</Application>
  <PresentationFormat>Presentación en pantalla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Imatges per la pindola sobre Multiple Testing</dc:title>
  <dc:subject/>
  <dc:creator>alex</dc:creator>
  <dc:description/>
  <cp:lastModifiedBy>alex</cp:lastModifiedBy>
  <cp:revision>28</cp:revision>
  <dcterms:created xsi:type="dcterms:W3CDTF">2019-10-19T11:03:15Z</dcterms:created>
  <dcterms:modified xsi:type="dcterms:W3CDTF">2019-12-15T20:51:42Z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