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a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E62821-3DB3-4481-A468-0AD59167A695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7120" y="763200"/>
            <a:ext cx="5434560" cy="3771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</a:rPr>
              <a:t>sessions breus on presentarem un concepte estadístic i discutirem, a base d’exemples, com i quan fer-lo servir i també quan no és convenient fer-ho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1285D6-253E-4A8D-9864-BB7C52207D7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Noto Sans CJK SC Regular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1B1ABDA-49A9-41FA-ABC1-B6A09B32637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E4E622-C1FC-4E85-A0C0-9211700C3AD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ca-ES" sz="32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ca-ES" sz="28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ca-ES" sz="24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952C668-ABDD-48E6-B782-8D205B4EEB3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30289A-A289-4765-A1CD-CD3E861112A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5040" y="1484640"/>
            <a:ext cx="5317200" cy="43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ca-ES" sz="1660" b="1" strike="noStrike" spc="-1">
                <a:solidFill>
                  <a:srgbClr val="4A452A"/>
                </a:solidFill>
                <a:latin typeface="Calibri"/>
              </a:rPr>
              <a:t>Haga clic para modificar el estilo de título del patrón</a:t>
            </a:r>
            <a:endParaRPr lang="ca-ES" sz="1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85040" y="2061000"/>
            <a:ext cx="5317200" cy="316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lang="ca-ES" sz="148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ca-ES" sz="148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60640" lvl="2" indent="-210600">
              <a:lnSpc>
                <a:spcPct val="100000"/>
              </a:lnSpc>
              <a:spcBef>
                <a:spcPts val="258"/>
              </a:spcBef>
              <a:buClr>
                <a:srgbClr val="000000"/>
              </a:buClr>
              <a:buFont typeface="Verdana"/>
              <a:buChar char="−"/>
            </a:pPr>
            <a:r>
              <a:rPr lang="ca-ES" sz="129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230F58-E489-42A2-8DB6-DA60CFA1D2F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1B4DCE7-E97D-4111-AE13-3B49A84F10B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10/21/2019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457154-1335-45E8-BFD7-EDECE38A54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latin typeface="Calibri"/>
              </a:rPr>
              <a:t>Imatges per la pindola sobre Correlacio i Associacio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"/>
          <p:cNvGrpSpPr/>
          <p:nvPr/>
        </p:nvGrpSpPr>
        <p:grpSpPr>
          <a:xfrm>
            <a:off x="484200" y="619200"/>
            <a:ext cx="1627200" cy="5248080"/>
            <a:chOff x="484200" y="619200"/>
            <a:chExt cx="1627200" cy="5248080"/>
          </a:xfrm>
        </p:grpSpPr>
        <p:grpSp>
          <p:nvGrpSpPr>
            <p:cNvPr id="171" name="Group 2"/>
            <p:cNvGrpSpPr/>
            <p:nvPr/>
          </p:nvGrpSpPr>
          <p:grpSpPr>
            <a:xfrm>
              <a:off x="484200" y="619200"/>
              <a:ext cx="1627200" cy="5248080"/>
              <a:chOff x="484200" y="619200"/>
              <a:chExt cx="1627200" cy="5248080"/>
            </a:xfrm>
          </p:grpSpPr>
          <p:grpSp>
            <p:nvGrpSpPr>
              <p:cNvPr id="172" name="Group 3"/>
              <p:cNvGrpSpPr/>
              <p:nvPr/>
            </p:nvGrpSpPr>
            <p:grpSpPr>
              <a:xfrm>
                <a:off x="484200" y="1174680"/>
                <a:ext cx="1627200" cy="4692600"/>
                <a:chOff x="484200" y="1174680"/>
                <a:chExt cx="1627200" cy="4692600"/>
              </a:xfrm>
            </p:grpSpPr>
            <p:sp>
              <p:nvSpPr>
                <p:cNvPr id="173" name="CustomShape 4"/>
                <p:cNvSpPr/>
                <p:nvPr/>
              </p:nvSpPr>
              <p:spPr>
                <a:xfrm rot="16200000">
                  <a:off x="492840" y="1877400"/>
                  <a:ext cx="1609200" cy="1626840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4" name="CustomShape 5"/>
                <p:cNvSpPr/>
                <p:nvPr/>
              </p:nvSpPr>
              <p:spPr>
                <a:xfrm rot="5400000">
                  <a:off x="492480" y="3541680"/>
                  <a:ext cx="1611000" cy="1626840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pic>
              <p:nvPicPr>
                <p:cNvPr id="175" name="Imagen 6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98840" y="4034160"/>
                  <a:ext cx="997560" cy="46728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76" name="Imagen 10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599040" y="2287080"/>
                  <a:ext cx="1397160" cy="94896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77" name="Line 6"/>
                <p:cNvSpPr/>
                <p:nvPr/>
              </p:nvSpPr>
              <p:spPr>
                <a:xfrm flipV="1">
                  <a:off x="1296720" y="1174680"/>
                  <a:ext cx="360" cy="706320"/>
                </a:xfrm>
                <a:prstGeom prst="line">
                  <a:avLst/>
                </a:prstGeom>
                <a:ln w="3816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8" name="Line 7"/>
                <p:cNvSpPr/>
                <p:nvPr/>
              </p:nvSpPr>
              <p:spPr>
                <a:xfrm flipV="1">
                  <a:off x="1296720" y="5160960"/>
                  <a:ext cx="360" cy="706320"/>
                </a:xfrm>
                <a:prstGeom prst="line">
                  <a:avLst/>
                </a:prstGeom>
                <a:ln w="3816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9" name="Line 8"/>
                <p:cNvSpPr/>
                <p:nvPr/>
              </p:nvSpPr>
              <p:spPr>
                <a:xfrm>
                  <a:off x="1142640" y="1174680"/>
                  <a:ext cx="298800" cy="360"/>
                </a:xfrm>
                <a:prstGeom prst="line">
                  <a:avLst/>
                </a:prstGeom>
                <a:ln w="2844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0" name="Line 9"/>
                <p:cNvSpPr/>
                <p:nvPr/>
              </p:nvSpPr>
              <p:spPr>
                <a:xfrm>
                  <a:off x="1134720" y="5851440"/>
                  <a:ext cx="298440" cy="360"/>
                </a:xfrm>
                <a:prstGeom prst="line">
                  <a:avLst/>
                </a:prstGeom>
                <a:ln w="28440">
                  <a:solidFill>
                    <a:srgbClr val="942E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81" name="Group 10"/>
              <p:cNvGrpSpPr/>
              <p:nvPr/>
            </p:nvGrpSpPr>
            <p:grpSpPr>
              <a:xfrm>
                <a:off x="1243080" y="1020960"/>
                <a:ext cx="73080" cy="83880"/>
                <a:chOff x="1243080" y="1020960"/>
                <a:chExt cx="73080" cy="83880"/>
              </a:xfrm>
            </p:grpSpPr>
            <p:grpSp>
              <p:nvGrpSpPr>
                <p:cNvPr id="182" name="Group 11"/>
                <p:cNvGrpSpPr/>
                <p:nvPr/>
              </p:nvGrpSpPr>
              <p:grpSpPr>
                <a:xfrm>
                  <a:off x="1243080" y="1020960"/>
                  <a:ext cx="73080" cy="83880"/>
                  <a:chOff x="1243080" y="1020960"/>
                  <a:chExt cx="73080" cy="83880"/>
                </a:xfrm>
              </p:grpSpPr>
              <p:sp>
                <p:nvSpPr>
                  <p:cNvPr id="183" name="CustomShape 12"/>
                  <p:cNvSpPr/>
                  <p:nvPr/>
                </p:nvSpPr>
                <p:spPr>
                  <a:xfrm rot="16200000">
                    <a:off x="1258920" y="1005120"/>
                    <a:ext cx="41040" cy="72720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4" name="CustomShape 13"/>
                  <p:cNvSpPr/>
                  <p:nvPr/>
                </p:nvSpPr>
                <p:spPr>
                  <a:xfrm rot="5400000">
                    <a:off x="1259280" y="1047960"/>
                    <a:ext cx="41040" cy="72720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pic>
              <p:nvPicPr>
                <p:cNvPr id="185" name="Imagen 21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247400" y="1032480"/>
                  <a:ext cx="64080" cy="169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86" name="Imagen 22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1257120" y="1076400"/>
                  <a:ext cx="44640" cy="1152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87" name="Group 14"/>
              <p:cNvGrpSpPr/>
              <p:nvPr/>
            </p:nvGrpSpPr>
            <p:grpSpPr>
              <a:xfrm>
                <a:off x="1251000" y="619200"/>
                <a:ext cx="73080" cy="83880"/>
                <a:chOff x="1251000" y="619200"/>
                <a:chExt cx="73080" cy="83880"/>
              </a:xfrm>
            </p:grpSpPr>
            <p:grpSp>
              <p:nvGrpSpPr>
                <p:cNvPr id="188" name="Group 15"/>
                <p:cNvGrpSpPr/>
                <p:nvPr/>
              </p:nvGrpSpPr>
              <p:grpSpPr>
                <a:xfrm>
                  <a:off x="1251000" y="619200"/>
                  <a:ext cx="73080" cy="83880"/>
                  <a:chOff x="1251000" y="619200"/>
                  <a:chExt cx="73080" cy="83880"/>
                </a:xfrm>
              </p:grpSpPr>
              <p:sp>
                <p:nvSpPr>
                  <p:cNvPr id="189" name="CustomShape 16"/>
                  <p:cNvSpPr/>
                  <p:nvPr/>
                </p:nvSpPr>
                <p:spPr>
                  <a:xfrm rot="16200000">
                    <a:off x="1266840" y="603360"/>
                    <a:ext cx="41040" cy="72720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0" name="CustomShape 17"/>
                  <p:cNvSpPr/>
                  <p:nvPr/>
                </p:nvSpPr>
                <p:spPr>
                  <a:xfrm rot="5400000">
                    <a:off x="1267200" y="646200"/>
                    <a:ext cx="41040" cy="72720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pic>
              <p:nvPicPr>
                <p:cNvPr id="191" name="Imagen 27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256040" y="630360"/>
                  <a:ext cx="64080" cy="169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92" name="Imagen 28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1265400" y="674280"/>
                  <a:ext cx="44640" cy="1152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193" name="Group 18"/>
            <p:cNvGrpSpPr/>
            <p:nvPr/>
          </p:nvGrpSpPr>
          <p:grpSpPr>
            <a:xfrm>
              <a:off x="1244520" y="824040"/>
              <a:ext cx="73080" cy="83880"/>
              <a:chOff x="1244520" y="824040"/>
              <a:chExt cx="73080" cy="83880"/>
            </a:xfrm>
          </p:grpSpPr>
          <p:grpSp>
            <p:nvGrpSpPr>
              <p:cNvPr id="194" name="Group 19"/>
              <p:cNvGrpSpPr/>
              <p:nvPr/>
            </p:nvGrpSpPr>
            <p:grpSpPr>
              <a:xfrm>
                <a:off x="1244520" y="824040"/>
                <a:ext cx="73080" cy="83880"/>
                <a:chOff x="1244520" y="824040"/>
                <a:chExt cx="73080" cy="83880"/>
              </a:xfrm>
            </p:grpSpPr>
            <p:sp>
              <p:nvSpPr>
                <p:cNvPr id="195" name="CustomShape 20"/>
                <p:cNvSpPr/>
                <p:nvPr/>
              </p:nvSpPr>
              <p:spPr>
                <a:xfrm rot="16200000">
                  <a:off x="1260360" y="808200"/>
                  <a:ext cx="41040" cy="72720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6" name="CustomShape 21"/>
                <p:cNvSpPr/>
                <p:nvPr/>
              </p:nvSpPr>
              <p:spPr>
                <a:xfrm rot="5400000">
                  <a:off x="1260720" y="851040"/>
                  <a:ext cx="41040" cy="72720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pic>
            <p:nvPicPr>
              <p:cNvPr id="197" name="Imagen 33"/>
              <p:cNvPicPr/>
              <p:nvPr/>
            </p:nvPicPr>
            <p:blipFill>
              <a:blip r:embed="rId4"/>
              <a:stretch/>
            </p:blipFill>
            <p:spPr>
              <a:xfrm>
                <a:off x="1248840" y="835200"/>
                <a:ext cx="64080" cy="16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8" name="Imagen 34"/>
              <p:cNvPicPr/>
              <p:nvPr/>
            </p:nvPicPr>
            <p:blipFill>
              <a:blip r:embed="rId5"/>
              <a:stretch/>
            </p:blipFill>
            <p:spPr>
              <a:xfrm>
                <a:off x="1258200" y="879120"/>
                <a:ext cx="44640" cy="115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99" name="CustomShape 22"/>
          <p:cNvSpPr/>
          <p:nvPr/>
        </p:nvSpPr>
        <p:spPr>
          <a:xfrm>
            <a:off x="1784520" y="390600"/>
            <a:ext cx="6824160" cy="1102680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30" b="0" strike="noStrike" spc="-1">
                <a:solidFill>
                  <a:srgbClr val="FFFFFF"/>
                </a:solidFill>
                <a:latin typeface="GT Walsheim Pro Black"/>
                <a:ea typeface="GT Walsheim Pro Black"/>
              </a:rPr>
              <a:t>Píndoles estadístiques UEB-VHIR</a:t>
            </a:r>
            <a:endParaRPr lang="en-US" sz="3330" b="0" strike="noStrike" spc="-1">
              <a:latin typeface="Arial"/>
            </a:endParaRPr>
          </a:p>
        </p:txBody>
      </p:sp>
      <p:sp>
        <p:nvSpPr>
          <p:cNvPr id="200" name="CustomShape 23"/>
          <p:cNvSpPr/>
          <p:nvPr/>
        </p:nvSpPr>
        <p:spPr>
          <a:xfrm>
            <a:off x="2171880" y="5165280"/>
            <a:ext cx="6306840" cy="988920"/>
          </a:xfrm>
          <a:prstGeom prst="rect">
            <a:avLst/>
          </a:prstGeom>
          <a:noFill/>
          <a:ln>
            <a:solidFill>
              <a:srgbClr val="99348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80" b="0" strike="noStrike" spc="-1">
                <a:solidFill>
                  <a:srgbClr val="000000"/>
                </a:solidFill>
                <a:latin typeface="Domaine Text"/>
                <a:ea typeface="Domaine Text"/>
              </a:rPr>
              <a:t>Les píndoles estadístiques son sessions divulgatives, organitzades per la Unitat d’Estadística i Bioinformàtica (UEB) del VHIR, on es presenten problemes i solucions estadístiques dirigides als professionals interessats del Campus Vall d’Hebron</a:t>
            </a:r>
            <a:endParaRPr lang="en-US" sz="1480" b="0" strike="noStrike" spc="-1">
              <a:latin typeface="Arial"/>
            </a:endParaRPr>
          </a:p>
        </p:txBody>
      </p:sp>
      <p:sp>
        <p:nvSpPr>
          <p:cNvPr id="201" name="CustomShape 24"/>
          <p:cNvSpPr/>
          <p:nvPr/>
        </p:nvSpPr>
        <p:spPr>
          <a:xfrm>
            <a:off x="2590920" y="3852720"/>
            <a:ext cx="5770080" cy="821880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Dilluns 21 d’Octubre 2019 de 12:30  a 13:30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Sala d’Actes de Traumatologia i Rehabilitació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25"/>
          <p:cNvSpPr/>
          <p:nvPr/>
        </p:nvSpPr>
        <p:spPr>
          <a:xfrm>
            <a:off x="2184480" y="1020600"/>
            <a:ext cx="6582960" cy="22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00" b="1" i="1" strike="noStrike" spc="-1">
                <a:solidFill>
                  <a:srgbClr val="000000"/>
                </a:solidFill>
                <a:latin typeface="Calibri"/>
              </a:rPr>
              <a:t>Sobre la Correlacio I Associacio</a:t>
            </a:r>
            <a:endParaRPr lang="en-US" sz="3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C00000"/>
                </a:solidFill>
                <a:latin typeface="Calibri"/>
              </a:rPr>
              <a:t>		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C00000"/>
                </a:solidFill>
                <a:latin typeface="Calibri"/>
              </a:rPr>
              <a:t>			</a:t>
            </a:r>
            <a:r>
              <a:rPr lang="en-US" sz="2800" b="1" i="1" strike="noStrike" spc="-1">
                <a:solidFill>
                  <a:srgbClr val="C00000"/>
                </a:solidFill>
                <a:latin typeface="Calibri"/>
              </a:rPr>
              <a:t>Alex Sanchez-Pla</a:t>
            </a:r>
            <a:br/>
            <a:r>
              <a:rPr lang="en-US" sz="2600" b="1" i="1" strike="noStrike" spc="-1">
                <a:solidFill>
                  <a:srgbClr val="C00000"/>
                </a:solidFill>
                <a:latin typeface="Calibri"/>
              </a:rPr>
              <a:t>	Unitat d’Estadística i Bioinformàtica (VHIR)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C00000"/>
                </a:solidFill>
                <a:latin typeface="Calibri"/>
              </a:rPr>
              <a:t>	Dept. de Genetica, Micro I Estadistca (UB)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203" name="Picture 7"/>
          <p:cNvPicPr/>
          <p:nvPr/>
        </p:nvPicPr>
        <p:blipFill>
          <a:blip r:embed="rId6"/>
          <a:stretch/>
        </p:blipFill>
        <p:spPr>
          <a:xfrm>
            <a:off x="103320" y="6323040"/>
            <a:ext cx="796680" cy="490320"/>
          </a:xfrm>
          <a:prstGeom prst="rect">
            <a:avLst/>
          </a:prstGeom>
          <a:ln>
            <a:noFill/>
          </a:ln>
        </p:spPr>
      </p:pic>
      <p:pic>
        <p:nvPicPr>
          <p:cNvPr id="204" name="Picture 3"/>
          <p:cNvPicPr/>
          <p:nvPr/>
        </p:nvPicPr>
        <p:blipFill>
          <a:blip r:embed="rId7"/>
          <a:stretch/>
        </p:blipFill>
        <p:spPr>
          <a:xfrm>
            <a:off x="1135080" y="6276600"/>
            <a:ext cx="1788840" cy="53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n 6"/>
          <p:cNvPicPr/>
          <p:nvPr/>
        </p:nvPicPr>
        <p:blipFill>
          <a:blip r:embed="rId3"/>
          <a:stretch/>
        </p:blipFill>
        <p:spPr>
          <a:xfrm>
            <a:off x="11160" y="692280"/>
            <a:ext cx="9143640" cy="49762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3641760" y="5788080"/>
            <a:ext cx="305712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20" b="0" strike="noStrike" spc="-1">
                <a:solidFill>
                  <a:srgbClr val="993489"/>
                </a:solidFill>
                <a:latin typeface="Calibri"/>
                <a:ea typeface="Noto Sans CJK SC Regular"/>
              </a:rPr>
              <a:t>ueb.vhir.org</a:t>
            </a:r>
            <a:endParaRPr lang="en-US" sz="222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Marcador de posición de imagen 4"/>
          <p:cNvPicPr/>
          <p:nvPr/>
        </p:nvPicPr>
        <p:blipFill>
          <a:blip r:embed="rId2"/>
          <a:stretch/>
        </p:blipFill>
        <p:spPr>
          <a:xfrm>
            <a:off x="727200" y="907920"/>
            <a:ext cx="8123040" cy="540036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844560" y="115920"/>
            <a:ext cx="7886520" cy="966600"/>
          </a:xfrm>
          <a:prstGeom prst="rect">
            <a:avLst/>
          </a:prstGeom>
          <a:noFill/>
          <a:ln>
            <a:noFill/>
          </a:ln>
        </p:spPr>
        <p:txBody>
          <a:bodyPr lIns="0" tIns="95040" rIns="0" bIns="0" anchor="ctr"/>
          <a:lstStyle/>
          <a:p>
            <a:pPr algn="ctr">
              <a:lnSpc>
                <a:spcPts val="2701"/>
              </a:lnSpc>
            </a:pPr>
            <a:r>
              <a:rPr lang="ca-ES" sz="3200" b="0" strike="noStrike" spc="-1">
                <a:solidFill>
                  <a:srgbClr val="000000"/>
                </a:solidFill>
                <a:latin typeface="Calibri"/>
              </a:rPr>
              <a:t>Confusion in use of effect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latin typeface="Calibri"/>
              </a:rPr>
              <a:t>Correlation everywhere</a:t>
            </a:r>
          </a:p>
        </p:txBody>
      </p:sp>
      <p:pic>
        <p:nvPicPr>
          <p:cNvPr id="210" name="Picture 3"/>
          <p:cNvPicPr/>
          <p:nvPr/>
        </p:nvPicPr>
        <p:blipFill>
          <a:blip r:embed="rId2"/>
          <a:stretch/>
        </p:blipFill>
        <p:spPr>
          <a:xfrm>
            <a:off x="323640" y="1484640"/>
            <a:ext cx="7962480" cy="1047240"/>
          </a:xfrm>
          <a:prstGeom prst="rect">
            <a:avLst/>
          </a:prstGeom>
          <a:ln>
            <a:noFill/>
          </a:ln>
        </p:spPr>
      </p:pic>
      <p:pic>
        <p:nvPicPr>
          <p:cNvPr id="211" name="Picture 4"/>
          <p:cNvPicPr/>
          <p:nvPr/>
        </p:nvPicPr>
        <p:blipFill>
          <a:blip r:embed="rId3"/>
          <a:stretch/>
        </p:blipFill>
        <p:spPr>
          <a:xfrm>
            <a:off x="461880" y="2841480"/>
            <a:ext cx="8219880" cy="118080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2123640" y="3573000"/>
            <a:ext cx="6774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Could there be a correlation between a country's level of chocolate consumption and its total number of Nobel laureates per capita?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3" name="Picture 5"/>
          <p:cNvPicPr/>
          <p:nvPr/>
        </p:nvPicPr>
        <p:blipFill>
          <a:blip r:embed="rId4"/>
          <a:stretch/>
        </p:blipFill>
        <p:spPr>
          <a:xfrm>
            <a:off x="208440" y="4509000"/>
            <a:ext cx="8192880" cy="1417680"/>
          </a:xfrm>
          <a:prstGeom prst="rect">
            <a:avLst/>
          </a:prstGeom>
          <a:ln>
            <a:noFill/>
          </a:ln>
        </p:spPr>
      </p:pic>
      <p:pic>
        <p:nvPicPr>
          <p:cNvPr id="214" name="Picture 7"/>
          <p:cNvPicPr/>
          <p:nvPr/>
        </p:nvPicPr>
        <p:blipFill>
          <a:blip r:embed="rId5"/>
          <a:stretch/>
        </p:blipFill>
        <p:spPr>
          <a:xfrm>
            <a:off x="452520" y="6427800"/>
            <a:ext cx="8229240" cy="3805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81440" y="6120000"/>
            <a:ext cx="8705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Exploitation of Gene Expression and Cancer Biomarkers in Paving the Path to Era of Personalized Medicine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B686E36-0AED-420A-B861-1E6BCA59AD4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0288" y="505986"/>
            <a:ext cx="7390099" cy="1087144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8CC11F5-2D6B-4382-8B5E-EDA679490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863445"/>
            <a:ext cx="7390098" cy="4630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143</Words>
  <Application>Microsoft Office PowerPoint</Application>
  <PresentationFormat>Presentación en pantalla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Calibri</vt:lpstr>
      <vt:lpstr>Domaine Text</vt:lpstr>
      <vt:lpstr>GT Walsheim Pro Black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Imatges per la pindola sobre Correlacio i Associacio</dc:title>
  <dc:subject/>
  <dc:creator>alex</dc:creator>
  <dc:description/>
  <cp:lastModifiedBy>Alex Sanchez Plal</cp:lastModifiedBy>
  <cp:revision>12</cp:revision>
  <dcterms:created xsi:type="dcterms:W3CDTF">2019-10-19T11:03:15Z</dcterms:created>
  <dcterms:modified xsi:type="dcterms:W3CDTF">2019-10-21T10:15:44Z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