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15"/>
  </p:notesMasterIdLst>
  <p:sldIdLst>
    <p:sldId id="256" r:id="rId2"/>
    <p:sldId id="257" r:id="rId3"/>
    <p:sldId id="272" r:id="rId4"/>
    <p:sldId id="273" r:id="rId5"/>
    <p:sldId id="258" r:id="rId6"/>
    <p:sldId id="260" r:id="rId7"/>
    <p:sldId id="261" r:id="rId8"/>
    <p:sldId id="262" r:id="rId9"/>
    <p:sldId id="264" r:id="rId10"/>
    <p:sldId id="268" r:id="rId11"/>
    <p:sldId id="269" r:id="rId12"/>
    <p:sldId id="270" r:id="rId13"/>
    <p:sldId id="266" r:id="rId1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07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BB05D-7768-4069-8A55-69D5CAFF67C7}" type="datetimeFigureOut">
              <a:rPr lang="pt-BR" smtClean="0"/>
              <a:pPr/>
              <a:t>01/09/2017</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28714-5C74-4587-B447-7C29EA5243E8}" type="slidenum">
              <a:rPr lang="pt-BR" smtClean="0"/>
              <a:pPr/>
              <a:t>‹nº›</a:t>
            </a:fld>
            <a:endParaRPr lang="pt-BR"/>
          </a:p>
        </p:txBody>
      </p:sp>
    </p:spTree>
    <p:extLst>
      <p:ext uri="{BB962C8B-B14F-4D97-AF65-F5344CB8AC3E}">
        <p14:creationId xmlns="" xmlns:p14="http://schemas.microsoft.com/office/powerpoint/2010/main" val="380628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dirty="0"/>
          </a:p>
        </p:txBody>
      </p:sp>
      <p:sp>
        <p:nvSpPr>
          <p:cNvPr id="4" name="Espaço Reservado para Número de Slide 3"/>
          <p:cNvSpPr>
            <a:spLocks noGrp="1"/>
          </p:cNvSpPr>
          <p:nvPr>
            <p:ph type="sldNum" sz="quarter" idx="10"/>
          </p:nvPr>
        </p:nvSpPr>
        <p:spPr/>
        <p:txBody>
          <a:bodyPr/>
          <a:lstStyle/>
          <a:p>
            <a:fld id="{F2B28714-5C74-4587-B447-7C29EA5243E8}" type="slidenum">
              <a:rPr lang="pt-BR" smtClean="0"/>
              <a:pPr/>
              <a:t>11</a:t>
            </a:fld>
            <a:endParaRPr lang="pt-BR"/>
          </a:p>
        </p:txBody>
      </p:sp>
    </p:spTree>
    <p:extLst>
      <p:ext uri="{BB962C8B-B14F-4D97-AF65-F5344CB8AC3E}">
        <p14:creationId xmlns="" xmlns:p14="http://schemas.microsoft.com/office/powerpoint/2010/main" val="144698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dirty="0"/>
          </a:p>
        </p:txBody>
      </p:sp>
      <p:sp>
        <p:nvSpPr>
          <p:cNvPr id="4" name="Espaço Reservado para Número de Slide 3"/>
          <p:cNvSpPr>
            <a:spLocks noGrp="1"/>
          </p:cNvSpPr>
          <p:nvPr>
            <p:ph type="sldNum" sz="quarter" idx="10"/>
          </p:nvPr>
        </p:nvSpPr>
        <p:spPr/>
        <p:txBody>
          <a:bodyPr/>
          <a:lstStyle/>
          <a:p>
            <a:fld id="{F2B28714-5C74-4587-B447-7C29EA5243E8}" type="slidenum">
              <a:rPr lang="pt-BR" smtClean="0"/>
              <a:pPr/>
              <a:t>12</a:t>
            </a:fld>
            <a:endParaRPr lang="pt-BR"/>
          </a:p>
        </p:txBody>
      </p:sp>
    </p:spTree>
    <p:extLst>
      <p:ext uri="{BB962C8B-B14F-4D97-AF65-F5344CB8AC3E}">
        <p14:creationId xmlns="" xmlns:p14="http://schemas.microsoft.com/office/powerpoint/2010/main" val="58383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03627CA4-F586-42BB-B7FB-5CECC6819BDE}" type="datetimeFigureOut">
              <a:rPr lang="pt-BR" smtClean="0"/>
              <a:pPr/>
              <a:t>01/09/2017</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89552CD9-1D0A-48E7-B4E4-32EE56B28AC2}"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03627CA4-F586-42BB-B7FB-5CECC6819BDE}" type="datetimeFigureOut">
              <a:rPr lang="pt-BR" smtClean="0"/>
              <a:pPr/>
              <a:t>01/09/2017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552CD9-1D0A-48E7-B4E4-32EE56B28AC2}"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03627CA4-F586-42BB-B7FB-5CECC6819BDE}" type="datetimeFigureOut">
              <a:rPr lang="pt-BR" smtClean="0"/>
              <a:pPr/>
              <a:t>01/09/2017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552CD9-1D0A-48E7-B4E4-32EE56B28AC2}"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03627CA4-F586-42BB-B7FB-5CECC6819BDE}" type="datetimeFigureOut">
              <a:rPr lang="pt-BR" smtClean="0"/>
              <a:pPr/>
              <a:t>01/09/2017</a:t>
            </a:fld>
            <a:endParaRPr lang="pt-BR"/>
          </a:p>
        </p:txBody>
      </p:sp>
      <p:sp>
        <p:nvSpPr>
          <p:cNvPr id="9" name="Espaço Reservado para Número de Slide 8"/>
          <p:cNvSpPr>
            <a:spLocks noGrp="1"/>
          </p:cNvSpPr>
          <p:nvPr>
            <p:ph type="sldNum" sz="quarter" idx="15"/>
          </p:nvPr>
        </p:nvSpPr>
        <p:spPr/>
        <p:txBody>
          <a:bodyPr rtlCol="0"/>
          <a:lstStyle/>
          <a:p>
            <a:fld id="{89552CD9-1D0A-48E7-B4E4-32EE56B28AC2}"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03627CA4-F586-42BB-B7FB-5CECC6819BDE}" type="datetimeFigureOut">
              <a:rPr lang="pt-BR" smtClean="0"/>
              <a:pPr/>
              <a:t>01/09/2017</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89552CD9-1D0A-48E7-B4E4-32EE56B28AC2}"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03627CA4-F586-42BB-B7FB-5CECC6819BDE}" type="datetimeFigureOut">
              <a:rPr lang="pt-BR" smtClean="0"/>
              <a:pPr/>
              <a:t>01/09/2017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9552CD9-1D0A-48E7-B4E4-32EE56B28AC2}"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03627CA4-F586-42BB-B7FB-5CECC6819BDE}" type="datetimeFigureOut">
              <a:rPr lang="pt-BR" smtClean="0"/>
              <a:pPr/>
              <a:t>01/09/2017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9552CD9-1D0A-48E7-B4E4-32EE56B28AC2}"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03627CA4-F586-42BB-B7FB-5CECC6819BDE}" type="datetimeFigureOut">
              <a:rPr lang="pt-BR" smtClean="0"/>
              <a:pPr/>
              <a:t>01/09/2017</a:t>
            </a:fld>
            <a:endParaRPr lang="pt-BR"/>
          </a:p>
        </p:txBody>
      </p:sp>
      <p:sp>
        <p:nvSpPr>
          <p:cNvPr id="7" name="Espaço Reservado para Número de Slide 6"/>
          <p:cNvSpPr>
            <a:spLocks noGrp="1"/>
          </p:cNvSpPr>
          <p:nvPr>
            <p:ph type="sldNum" sz="quarter" idx="11"/>
          </p:nvPr>
        </p:nvSpPr>
        <p:spPr/>
        <p:txBody>
          <a:bodyPr rtlCol="0"/>
          <a:lstStyle/>
          <a:p>
            <a:fld id="{89552CD9-1D0A-48E7-B4E4-32EE56B28AC2}"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3627CA4-F586-42BB-B7FB-5CECC6819BDE}" type="datetimeFigureOut">
              <a:rPr lang="pt-BR" smtClean="0"/>
              <a:pPr/>
              <a:t>01/09/2017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9552CD9-1D0A-48E7-B4E4-32EE56B28AC2}"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03627CA4-F586-42BB-B7FB-5CECC6819BDE}" type="datetimeFigureOut">
              <a:rPr lang="pt-BR" smtClean="0"/>
              <a:pPr/>
              <a:t>01/09/2017</a:t>
            </a:fld>
            <a:endParaRPr lang="pt-BR"/>
          </a:p>
        </p:txBody>
      </p:sp>
      <p:sp>
        <p:nvSpPr>
          <p:cNvPr id="22" name="Espaço Reservado para Número de Slide 21"/>
          <p:cNvSpPr>
            <a:spLocks noGrp="1"/>
          </p:cNvSpPr>
          <p:nvPr>
            <p:ph type="sldNum" sz="quarter" idx="15"/>
          </p:nvPr>
        </p:nvSpPr>
        <p:spPr/>
        <p:txBody>
          <a:bodyPr rtlCol="0"/>
          <a:lstStyle/>
          <a:p>
            <a:fld id="{89552CD9-1D0A-48E7-B4E4-32EE56B28AC2}"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03627CA4-F586-42BB-B7FB-5CECC6819BDE}" type="datetimeFigureOut">
              <a:rPr lang="pt-BR" smtClean="0"/>
              <a:pPr/>
              <a:t>01/09/2017</a:t>
            </a:fld>
            <a:endParaRPr lang="pt-BR"/>
          </a:p>
        </p:txBody>
      </p:sp>
      <p:sp>
        <p:nvSpPr>
          <p:cNvPr id="18" name="Espaço Reservado para Número de Slide 17"/>
          <p:cNvSpPr>
            <a:spLocks noGrp="1"/>
          </p:cNvSpPr>
          <p:nvPr>
            <p:ph type="sldNum" sz="quarter" idx="11"/>
          </p:nvPr>
        </p:nvSpPr>
        <p:spPr/>
        <p:txBody>
          <a:bodyPr rtlCol="0"/>
          <a:lstStyle/>
          <a:p>
            <a:fld id="{89552CD9-1D0A-48E7-B4E4-32EE56B28AC2}"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3627CA4-F586-42BB-B7FB-5CECC6819BDE}" type="datetimeFigureOut">
              <a:rPr lang="pt-BR" smtClean="0"/>
              <a:pPr/>
              <a:t>01/09/2017</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9552CD9-1D0A-48E7-B4E4-32EE56B28AC2}"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0"/>
            <a:ext cx="9144000" cy="5332229"/>
          </a:xfrm>
          <a:prstGeom prst="rect">
            <a:avLst/>
          </a:prstGeom>
          <a:noFill/>
          <a:ln>
            <a:solidFill>
              <a:schemeClr val="accent3"/>
            </a:solidFill>
          </a:ln>
        </p:spPr>
        <p:txBody>
          <a:bodyPr wrap="square" rtlCol="0">
            <a:spAutoFit/>
          </a:bodyPr>
          <a:lstStyle/>
          <a:p>
            <a:pPr algn="ctr">
              <a:lnSpc>
                <a:spcPct val="150000"/>
              </a:lnSpc>
            </a:pPr>
            <a:endParaRPr lang="pt-BR" sz="3100" b="1" dirty="0" smtClean="0"/>
          </a:p>
          <a:p>
            <a:pPr algn="ctr">
              <a:lnSpc>
                <a:spcPct val="150000"/>
              </a:lnSpc>
            </a:pPr>
            <a:r>
              <a:rPr lang="pt-BR" sz="2800" b="1" dirty="0" smtClean="0">
                <a:latin typeface="Arial" pitchFamily="34" charset="0"/>
                <a:cs typeface="Arial" pitchFamily="34" charset="0"/>
              </a:rPr>
              <a:t>A CONTRIBUIÇÃO DA PSICOMOTRICIDADE PARA O PROCESSO EDUCATIVO DE CRIANÇAS DA EDUCAÇÃO INFANTIL.</a:t>
            </a:r>
          </a:p>
          <a:p>
            <a:pPr algn="ctr">
              <a:lnSpc>
                <a:spcPct val="150000"/>
              </a:lnSpc>
            </a:pPr>
            <a:endParaRPr lang="pt-BR" sz="2800" b="1" dirty="0" smtClean="0">
              <a:latin typeface="Arial" pitchFamily="34" charset="0"/>
              <a:cs typeface="Arial" pitchFamily="34" charset="0"/>
            </a:endParaRPr>
          </a:p>
          <a:p>
            <a:pPr algn="ctr">
              <a:lnSpc>
                <a:spcPct val="150000"/>
              </a:lnSpc>
            </a:pPr>
            <a:r>
              <a:rPr lang="pt-BR" sz="2800" b="1" dirty="0" smtClean="0">
                <a:latin typeface="Arial" pitchFamily="34" charset="0"/>
                <a:cs typeface="Arial" pitchFamily="34" charset="0"/>
              </a:rPr>
              <a:t>GRADUAÇÃO EM PEDAGOGIA</a:t>
            </a:r>
          </a:p>
          <a:p>
            <a:pPr algn="ctr">
              <a:lnSpc>
                <a:spcPct val="150000"/>
              </a:lnSpc>
            </a:pPr>
            <a:endParaRPr lang="pt-BR" sz="2800" b="1" dirty="0" smtClean="0">
              <a:latin typeface="Arial" pitchFamily="34" charset="0"/>
              <a:cs typeface="Arial" pitchFamily="34" charset="0"/>
            </a:endParaRPr>
          </a:p>
          <a:p>
            <a:pPr algn="ctr">
              <a:lnSpc>
                <a:spcPct val="150000"/>
              </a:lnSpc>
            </a:pPr>
            <a:endParaRPr lang="pt-BR" sz="2800" b="1" dirty="0" smtClean="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107504" y="302359"/>
            <a:ext cx="9144000" cy="7201972"/>
          </a:xfrm>
          <a:prstGeom prst="rect">
            <a:avLst/>
          </a:prstGeom>
          <a:noFill/>
        </p:spPr>
        <p:txBody>
          <a:bodyPr wrap="square" rtlCol="0">
            <a:spAutoFit/>
          </a:bodyPr>
          <a:lstStyle/>
          <a:p>
            <a:pPr algn="just">
              <a:lnSpc>
                <a:spcPct val="150000"/>
              </a:lnSpc>
            </a:pPr>
            <a:r>
              <a:rPr lang="pt-BR" sz="2800" b="1" dirty="0" smtClean="0">
                <a:latin typeface="Arial" pitchFamily="34" charset="0"/>
                <a:cs typeface="Arial" pitchFamily="34" charset="0"/>
              </a:rPr>
              <a:t>METODOLOGIA</a:t>
            </a:r>
          </a:p>
          <a:p>
            <a:pPr algn="just">
              <a:lnSpc>
                <a:spcPct val="150000"/>
              </a:lnSpc>
            </a:pPr>
            <a:r>
              <a:rPr lang="pt-BR" sz="2800" dirty="0" smtClean="0">
                <a:latin typeface="Arial" pitchFamily="34" charset="0"/>
                <a:cs typeface="Arial" pitchFamily="34" charset="0"/>
              </a:rPr>
              <a:t>Esse estudo foi realizado através de uma revisão bibliográfica que teve o intuito de verificar como a educação motora pode contribuir para o processo de aprendizagem de crianças em idade escolar. Procurou-se, através de um levantamento bibliográfico, averiguar se a </a:t>
            </a:r>
            <a:r>
              <a:rPr lang="pt-BR" sz="2800" dirty="0" err="1" smtClean="0">
                <a:latin typeface="Arial" pitchFamily="34" charset="0"/>
                <a:cs typeface="Arial" pitchFamily="34" charset="0"/>
              </a:rPr>
              <a:t>psicomotricidade</a:t>
            </a:r>
            <a:r>
              <a:rPr lang="pt-BR" sz="2800" dirty="0" smtClean="0">
                <a:latin typeface="Arial" pitchFamily="34" charset="0"/>
                <a:cs typeface="Arial" pitchFamily="34" charset="0"/>
              </a:rPr>
              <a:t> pode ou não interferir no desenvolvimento dos alunos que frequentam a educação infantil, facilitando a aprendizagem e até mesmo, amenizando as dificuldades de aprendizagem.</a:t>
            </a:r>
          </a:p>
          <a:p>
            <a:pPr algn="just">
              <a:lnSpc>
                <a:spcPct val="150000"/>
              </a:lnSpc>
            </a:pPr>
            <a:endParaRPr lang="pt-BR" sz="2800" dirty="0" smtClean="0">
              <a:latin typeface="Arial" pitchFamily="34" charset="0"/>
              <a:cs typeface="Arial" pitchFamily="34" charset="0"/>
            </a:endParaRPr>
          </a:p>
        </p:txBody>
      </p:sp>
    </p:spTree>
    <p:extLst>
      <p:ext uri="{BB962C8B-B14F-4D97-AF65-F5344CB8AC3E}">
        <p14:creationId xmlns="" xmlns:p14="http://schemas.microsoft.com/office/powerpoint/2010/main" val="229323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107504" y="302359"/>
            <a:ext cx="8893652" cy="5262979"/>
          </a:xfrm>
          <a:prstGeom prst="rect">
            <a:avLst/>
          </a:prstGeom>
          <a:noFill/>
        </p:spPr>
        <p:txBody>
          <a:bodyPr wrap="square" rtlCol="0">
            <a:spAutoFit/>
          </a:bodyPr>
          <a:lstStyle/>
          <a:p>
            <a:pPr algn="just">
              <a:lnSpc>
                <a:spcPct val="150000"/>
              </a:lnSpc>
            </a:pPr>
            <a:r>
              <a:rPr lang="pt-BR" sz="2800" b="1" dirty="0" smtClean="0">
                <a:latin typeface="Arial" pitchFamily="34" charset="0"/>
                <a:cs typeface="Arial" pitchFamily="34" charset="0"/>
              </a:rPr>
              <a:t>CONSIDERAÇÕES FINAIS</a:t>
            </a:r>
          </a:p>
          <a:p>
            <a:pPr algn="just">
              <a:lnSpc>
                <a:spcPct val="150000"/>
              </a:lnSpc>
            </a:pPr>
            <a:r>
              <a:rPr lang="pt-BR" sz="2800" dirty="0" smtClean="0">
                <a:latin typeface="Arial" pitchFamily="34" charset="0"/>
                <a:cs typeface="Arial" pitchFamily="34" charset="0"/>
              </a:rPr>
              <a:t>Ao pesquisar a </a:t>
            </a:r>
            <a:r>
              <a:rPr lang="pt-BR" sz="2800" dirty="0" err="1" smtClean="0">
                <a:latin typeface="Arial" pitchFamily="34" charset="0"/>
                <a:cs typeface="Arial" pitchFamily="34" charset="0"/>
              </a:rPr>
              <a:t>psicomotricidade</a:t>
            </a:r>
            <a:r>
              <a:rPr lang="pt-BR" sz="2800" dirty="0" smtClean="0">
                <a:latin typeface="Arial" pitchFamily="34" charset="0"/>
                <a:cs typeface="Arial" pitchFamily="34" charset="0"/>
              </a:rPr>
              <a:t> e os elementos que a compõem foi possível entender a importância dessa ciência como auxílio na aprendizagem de alunos da Educação Infantil. Conclui-se a partir desse estudo que a aprendizagem embasada na </a:t>
            </a:r>
            <a:r>
              <a:rPr lang="pt-BR" sz="2800" dirty="0" err="1" smtClean="0">
                <a:latin typeface="Arial" pitchFamily="34" charset="0"/>
                <a:cs typeface="Arial" pitchFamily="34" charset="0"/>
              </a:rPr>
              <a:t>psicomotricidade</a:t>
            </a:r>
            <a:r>
              <a:rPr lang="pt-BR" sz="2800" dirty="0" smtClean="0">
                <a:latin typeface="Arial" pitchFamily="34" charset="0"/>
                <a:cs typeface="Arial" pitchFamily="34" charset="0"/>
              </a:rPr>
              <a:t> desenvolve a motricidade nos alunos, contribuindo para o desenvolvimento integral dos alunos.</a:t>
            </a:r>
            <a:endParaRPr lang="pt-BR" sz="2800" dirty="0">
              <a:latin typeface="Arial" pitchFamily="34" charset="0"/>
              <a:cs typeface="Arial" pitchFamily="34" charset="0"/>
            </a:endParaRPr>
          </a:p>
        </p:txBody>
      </p:sp>
    </p:spTree>
    <p:extLst>
      <p:ext uri="{BB962C8B-B14F-4D97-AF65-F5344CB8AC3E}">
        <p14:creationId xmlns="" xmlns:p14="http://schemas.microsoft.com/office/powerpoint/2010/main" val="230581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107504" y="302359"/>
            <a:ext cx="9036496" cy="6032421"/>
          </a:xfrm>
          <a:prstGeom prst="rect">
            <a:avLst/>
          </a:prstGeom>
          <a:noFill/>
        </p:spPr>
        <p:txBody>
          <a:bodyPr wrap="square" rtlCol="0">
            <a:spAutoFit/>
          </a:bodyPr>
          <a:lstStyle/>
          <a:p>
            <a:pPr algn="just">
              <a:lnSpc>
                <a:spcPct val="150000"/>
              </a:lnSpc>
            </a:pPr>
            <a:r>
              <a:rPr lang="pt-BR" sz="2800" b="1" dirty="0" smtClean="0">
                <a:latin typeface="Arial" pitchFamily="34" charset="0"/>
                <a:cs typeface="Arial" pitchFamily="34" charset="0"/>
              </a:rPr>
              <a:t>REFERÊNCIAS BIBLIOGRÁFICAS</a:t>
            </a:r>
          </a:p>
          <a:p>
            <a:pPr algn="just">
              <a:lnSpc>
                <a:spcPct val="150000"/>
              </a:lnSpc>
            </a:pPr>
            <a:endParaRPr lang="pt-BR" sz="2800" b="1" dirty="0" smtClean="0">
              <a:latin typeface="Arial" pitchFamily="34" charset="0"/>
              <a:cs typeface="Arial" pitchFamily="34" charset="0"/>
            </a:endParaRPr>
          </a:p>
          <a:p>
            <a:pPr algn="just"/>
            <a:r>
              <a:rPr lang="pt-BR" sz="2000" dirty="0" smtClean="0">
                <a:latin typeface="Arial" pitchFamily="34" charset="0"/>
                <a:cs typeface="Arial" pitchFamily="34" charset="0"/>
              </a:rPr>
              <a:t>ALVES</a:t>
            </a:r>
            <a:r>
              <a:rPr lang="pt-BR" sz="2000" dirty="0">
                <a:latin typeface="Arial" pitchFamily="34" charset="0"/>
                <a:cs typeface="Arial" pitchFamily="34" charset="0"/>
              </a:rPr>
              <a:t>, T. B. Psicomotricidade: manual prático. Porto União: </a:t>
            </a:r>
            <a:r>
              <a:rPr lang="pt-BR" sz="2000" dirty="0" err="1">
                <a:latin typeface="Arial" pitchFamily="34" charset="0"/>
                <a:cs typeface="Arial" pitchFamily="34" charset="0"/>
              </a:rPr>
              <a:t>Uniporto</a:t>
            </a:r>
            <a:r>
              <a:rPr lang="pt-BR" sz="2000" dirty="0">
                <a:latin typeface="Arial" pitchFamily="34" charset="0"/>
                <a:cs typeface="Arial" pitchFamily="34" charset="0"/>
              </a:rPr>
              <a:t>, 1981. </a:t>
            </a:r>
            <a:endParaRPr lang="pt-BR" sz="2000" dirty="0" smtClean="0">
              <a:latin typeface="Arial" pitchFamily="34" charset="0"/>
              <a:cs typeface="Arial" pitchFamily="34" charset="0"/>
            </a:endParaRPr>
          </a:p>
          <a:p>
            <a:pPr algn="just"/>
            <a:endParaRPr lang="pt-BR" sz="2000" dirty="0" smtClean="0">
              <a:latin typeface="Arial" pitchFamily="34" charset="0"/>
              <a:cs typeface="Arial" pitchFamily="34" charset="0"/>
            </a:endParaRPr>
          </a:p>
          <a:p>
            <a:pPr algn="just"/>
            <a:endParaRPr lang="pt-BR" sz="2000" dirty="0" smtClean="0">
              <a:latin typeface="Arial" pitchFamily="34" charset="0"/>
              <a:cs typeface="Arial" pitchFamily="34" charset="0"/>
            </a:endParaRPr>
          </a:p>
          <a:p>
            <a:pPr algn="just"/>
            <a:r>
              <a:rPr lang="pt-BR" sz="2000" dirty="0" smtClean="0">
                <a:latin typeface="Arial" pitchFamily="34" charset="0"/>
                <a:cs typeface="Arial" pitchFamily="34" charset="0"/>
              </a:rPr>
              <a:t>BECKER, Fernando. Da ação a operação: o caminho da aprendizagem em Jean Piaget e Paulo Freire. </a:t>
            </a:r>
            <a:r>
              <a:rPr lang="pt-BR" sz="2000" dirty="0" err="1" smtClean="0">
                <a:latin typeface="Arial" pitchFamily="34" charset="0"/>
                <a:cs typeface="Arial" pitchFamily="34" charset="0"/>
              </a:rPr>
              <a:t>DP&amp;A</a:t>
            </a:r>
            <a:r>
              <a:rPr lang="pt-BR" sz="2000" dirty="0" smtClean="0">
                <a:latin typeface="Arial" pitchFamily="34" charset="0"/>
                <a:cs typeface="Arial" pitchFamily="34" charset="0"/>
              </a:rPr>
              <a:t>, 1997. </a:t>
            </a:r>
          </a:p>
          <a:p>
            <a:pPr algn="just"/>
            <a:endParaRPr lang="pt-BR" sz="2000" dirty="0" smtClean="0">
              <a:latin typeface="Arial" pitchFamily="34" charset="0"/>
              <a:cs typeface="Arial" pitchFamily="34" charset="0"/>
            </a:endParaRPr>
          </a:p>
          <a:p>
            <a:pPr algn="just"/>
            <a:endParaRPr lang="pt-BR" sz="2000" dirty="0" smtClean="0">
              <a:latin typeface="Arial" pitchFamily="34" charset="0"/>
              <a:cs typeface="Arial" pitchFamily="34" charset="0"/>
            </a:endParaRPr>
          </a:p>
          <a:p>
            <a:pPr algn="just"/>
            <a:r>
              <a:rPr lang="pt-BR" sz="2000" dirty="0" smtClean="0">
                <a:latin typeface="Arial" pitchFamily="34" charset="0"/>
                <a:cs typeface="Arial" pitchFamily="34" charset="0"/>
              </a:rPr>
              <a:t>BESSA</a:t>
            </a:r>
            <a:r>
              <a:rPr lang="pt-BR" sz="2000" dirty="0">
                <a:latin typeface="Arial" pitchFamily="34" charset="0"/>
                <a:cs typeface="Arial" pitchFamily="34" charset="0"/>
              </a:rPr>
              <a:t>, V. H. Teorias da aprendizagem. Curitiba: IESDE Brasil S.A. 2008</a:t>
            </a:r>
            <a:r>
              <a:rPr lang="pt-BR" sz="2000" dirty="0" smtClean="0">
                <a:latin typeface="Arial" pitchFamily="34" charset="0"/>
                <a:cs typeface="Arial" pitchFamily="34" charset="0"/>
              </a:rPr>
              <a:t>.</a:t>
            </a:r>
          </a:p>
          <a:p>
            <a:pPr algn="just"/>
            <a:r>
              <a:rPr lang="pt-BR" sz="2000" dirty="0" smtClean="0">
                <a:latin typeface="Arial" pitchFamily="34" charset="0"/>
                <a:cs typeface="Arial" pitchFamily="34" charset="0"/>
              </a:rPr>
              <a:t>COSTE. J. C. A </a:t>
            </a:r>
            <a:r>
              <a:rPr lang="pt-BR" sz="2000" dirty="0" err="1" smtClean="0">
                <a:latin typeface="Arial" pitchFamily="34" charset="0"/>
                <a:cs typeface="Arial" pitchFamily="34" charset="0"/>
              </a:rPr>
              <a:t>Psicomotricidade</a:t>
            </a:r>
            <a:r>
              <a:rPr lang="pt-BR" sz="2000" dirty="0" smtClean="0">
                <a:latin typeface="Arial" pitchFamily="34" charset="0"/>
                <a:cs typeface="Arial" pitchFamily="34" charset="0"/>
              </a:rPr>
              <a:t>. 2. ed. Rio de janeiro: </a:t>
            </a:r>
            <a:r>
              <a:rPr lang="pt-BR" sz="2000" dirty="0" err="1" smtClean="0">
                <a:latin typeface="Arial" pitchFamily="34" charset="0"/>
                <a:cs typeface="Arial" pitchFamily="34" charset="0"/>
              </a:rPr>
              <a:t>Zahar</a:t>
            </a:r>
            <a:r>
              <a:rPr lang="pt-BR" sz="2000" dirty="0" smtClean="0">
                <a:latin typeface="Arial" pitchFamily="34" charset="0"/>
                <a:cs typeface="Arial" pitchFamily="34" charset="0"/>
              </a:rPr>
              <a:t>, 1981.</a:t>
            </a:r>
          </a:p>
          <a:p>
            <a:pPr algn="just"/>
            <a:endParaRPr lang="pt-BR" sz="2000" dirty="0" smtClean="0">
              <a:latin typeface="Arial" pitchFamily="34" charset="0"/>
              <a:cs typeface="Arial" pitchFamily="34" charset="0"/>
            </a:endParaRPr>
          </a:p>
          <a:p>
            <a:pPr algn="just"/>
            <a:endParaRPr lang="pt-BR" sz="2000" dirty="0" smtClean="0">
              <a:latin typeface="Arial" pitchFamily="34" charset="0"/>
              <a:cs typeface="Arial" pitchFamily="34" charset="0"/>
            </a:endParaRPr>
          </a:p>
          <a:p>
            <a:pPr algn="just"/>
            <a:r>
              <a:rPr lang="pt-BR" sz="2000" dirty="0" smtClean="0">
                <a:latin typeface="Arial" pitchFamily="34" charset="0"/>
                <a:cs typeface="Arial" pitchFamily="34" charset="0"/>
              </a:rPr>
              <a:t>DALLA VALLE, L. L. Metodologia da alfabetização. 2. ed. rev. atual. e </a:t>
            </a:r>
            <a:r>
              <a:rPr lang="pt-BR" sz="2000" dirty="0" err="1" smtClean="0">
                <a:latin typeface="Arial" pitchFamily="34" charset="0"/>
                <a:cs typeface="Arial" pitchFamily="34" charset="0"/>
              </a:rPr>
              <a:t>ampl</a:t>
            </a:r>
            <a:r>
              <a:rPr lang="pt-BR" sz="2000" dirty="0" smtClean="0">
                <a:latin typeface="Arial" pitchFamily="34" charset="0"/>
                <a:cs typeface="Arial" pitchFamily="34" charset="0"/>
              </a:rPr>
              <a:t>. – Curitiba: </a:t>
            </a:r>
            <a:r>
              <a:rPr lang="pt-BR" sz="2000" dirty="0" err="1" smtClean="0">
                <a:latin typeface="Arial" pitchFamily="34" charset="0"/>
                <a:cs typeface="Arial" pitchFamily="34" charset="0"/>
              </a:rPr>
              <a:t>Ibpex</a:t>
            </a:r>
            <a:r>
              <a:rPr lang="pt-BR" sz="2000" dirty="0" smtClean="0">
                <a:latin typeface="Arial" pitchFamily="34" charset="0"/>
                <a:cs typeface="Arial" pitchFamily="34" charset="0"/>
              </a:rPr>
              <a:t>, 2011.</a:t>
            </a:r>
            <a:endParaRPr lang="pt-BR" sz="2800" dirty="0" smtClean="0">
              <a:latin typeface="Arial" pitchFamily="34" charset="0"/>
              <a:cs typeface="Arial" pitchFamily="34" charset="0"/>
            </a:endParaRPr>
          </a:p>
          <a:p>
            <a:pPr algn="just">
              <a:lnSpc>
                <a:spcPct val="150000"/>
              </a:lnSpc>
            </a:pPr>
            <a:endParaRPr lang="pt-BR" sz="2800" dirty="0">
              <a:latin typeface="Arial" pitchFamily="34" charset="0"/>
              <a:cs typeface="Arial" pitchFamily="34" charset="0"/>
            </a:endParaRPr>
          </a:p>
        </p:txBody>
      </p:sp>
    </p:spTree>
    <p:extLst>
      <p:ext uri="{BB962C8B-B14F-4D97-AF65-F5344CB8AC3E}">
        <p14:creationId xmlns="" xmlns:p14="http://schemas.microsoft.com/office/powerpoint/2010/main" val="1182263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0"/>
            <a:ext cx="9144000" cy="6340197"/>
          </a:xfrm>
          <a:prstGeom prst="rect">
            <a:avLst/>
          </a:prstGeom>
          <a:noFill/>
        </p:spPr>
        <p:txBody>
          <a:bodyPr wrap="square" rtlCol="0">
            <a:spAutoFit/>
          </a:bodyPr>
          <a:lstStyle/>
          <a:p>
            <a:pPr algn="just">
              <a:lnSpc>
                <a:spcPct val="150000"/>
              </a:lnSpc>
            </a:pPr>
            <a:endParaRPr lang="pt-BR" sz="2800" dirty="0" smtClean="0">
              <a:latin typeface="Arial" pitchFamily="34" charset="0"/>
              <a:cs typeface="Arial" pitchFamily="34" charset="0"/>
            </a:endParaRPr>
          </a:p>
          <a:p>
            <a:pPr algn="just"/>
            <a:r>
              <a:rPr lang="pt-BR" sz="2000" dirty="0" smtClean="0">
                <a:latin typeface="Arial" pitchFamily="34" charset="0"/>
                <a:cs typeface="Arial" pitchFamily="34" charset="0"/>
              </a:rPr>
              <a:t>FONSECA, V. </a:t>
            </a:r>
            <a:r>
              <a:rPr lang="pt-BR" sz="2000" dirty="0" err="1" smtClean="0">
                <a:latin typeface="Arial" pitchFamily="34" charset="0"/>
                <a:cs typeface="Arial" pitchFamily="34" charset="0"/>
              </a:rPr>
              <a:t>da.</a:t>
            </a:r>
            <a:r>
              <a:rPr lang="pt-BR" sz="2000" dirty="0" smtClean="0">
                <a:latin typeface="Arial" pitchFamily="34" charset="0"/>
                <a:cs typeface="Arial" pitchFamily="34" charset="0"/>
              </a:rPr>
              <a:t>  </a:t>
            </a:r>
            <a:r>
              <a:rPr lang="pt-BR" sz="2000" dirty="0" err="1" smtClean="0">
                <a:latin typeface="Arial" pitchFamily="34" charset="0"/>
                <a:cs typeface="Arial" pitchFamily="34" charset="0"/>
              </a:rPr>
              <a:t>Psicomotricidade</a:t>
            </a:r>
            <a:r>
              <a:rPr lang="pt-BR" sz="2000" dirty="0" smtClean="0">
                <a:latin typeface="Arial" pitchFamily="34" charset="0"/>
                <a:cs typeface="Arial" pitchFamily="34" charset="0"/>
              </a:rPr>
              <a:t>. 4. ed. São Paulo: Martins Fonte, 1995.</a:t>
            </a:r>
          </a:p>
          <a:p>
            <a:pPr algn="just"/>
            <a:endParaRPr lang="pt-BR" sz="2000" dirty="0" smtClean="0">
              <a:latin typeface="Arial" pitchFamily="34" charset="0"/>
              <a:cs typeface="Arial" pitchFamily="34" charset="0"/>
            </a:endParaRPr>
          </a:p>
          <a:p>
            <a:pPr algn="just"/>
            <a:endParaRPr lang="pt-BR" sz="2000" dirty="0" smtClean="0">
              <a:latin typeface="Arial" pitchFamily="34" charset="0"/>
              <a:cs typeface="Arial" pitchFamily="34" charset="0"/>
            </a:endParaRPr>
          </a:p>
          <a:p>
            <a:pPr algn="just"/>
            <a:r>
              <a:rPr lang="pt-BR" sz="2000" dirty="0" smtClean="0">
                <a:latin typeface="Arial" pitchFamily="34" charset="0"/>
                <a:cs typeface="Arial" pitchFamily="34" charset="0"/>
              </a:rPr>
              <a:t>GALVÃO</a:t>
            </a:r>
            <a:r>
              <a:rPr lang="pt-BR" sz="2000" dirty="0">
                <a:latin typeface="Arial" pitchFamily="34" charset="0"/>
                <a:cs typeface="Arial" pitchFamily="34" charset="0"/>
              </a:rPr>
              <a:t>, I. Henri </a:t>
            </a:r>
            <a:r>
              <a:rPr lang="pt-BR" sz="2000" dirty="0" err="1">
                <a:latin typeface="Arial" pitchFamily="34" charset="0"/>
                <a:cs typeface="Arial" pitchFamily="34" charset="0"/>
              </a:rPr>
              <a:t>Wallon</a:t>
            </a:r>
            <a:r>
              <a:rPr lang="pt-BR" sz="2000" dirty="0">
                <a:latin typeface="Arial" pitchFamily="34" charset="0"/>
                <a:cs typeface="Arial" pitchFamily="34" charset="0"/>
              </a:rPr>
              <a:t>: uma concepção dialética do desenvolvimento infantil. Petrópolis: Vozes, 2003</a:t>
            </a:r>
            <a:r>
              <a:rPr lang="pt-BR" sz="2000" dirty="0" smtClean="0">
                <a:latin typeface="Arial" pitchFamily="34" charset="0"/>
                <a:cs typeface="Arial" pitchFamily="34" charset="0"/>
              </a:rPr>
              <a:t>.</a:t>
            </a:r>
          </a:p>
          <a:p>
            <a:pPr algn="just"/>
            <a:endParaRPr lang="pt-BR" sz="2000" dirty="0" smtClean="0">
              <a:latin typeface="Arial" pitchFamily="34" charset="0"/>
              <a:cs typeface="Arial" pitchFamily="34" charset="0"/>
            </a:endParaRPr>
          </a:p>
          <a:p>
            <a:pPr algn="just"/>
            <a:endParaRPr lang="pt-BR" sz="2000" dirty="0" smtClean="0">
              <a:latin typeface="Arial" pitchFamily="34" charset="0"/>
              <a:cs typeface="Arial" pitchFamily="34" charset="0"/>
            </a:endParaRPr>
          </a:p>
          <a:p>
            <a:pPr algn="just"/>
            <a:r>
              <a:rPr lang="pt-BR" sz="2000" dirty="0" smtClean="0">
                <a:latin typeface="Arial" pitchFamily="34" charset="0"/>
                <a:cs typeface="Arial" pitchFamily="34" charset="0"/>
              </a:rPr>
              <a:t>GONÇALVES, N. L. G. Metodologia do ensino da educação física. Curitiba: </a:t>
            </a:r>
            <a:r>
              <a:rPr lang="pt-BR" sz="2000" dirty="0" err="1" smtClean="0">
                <a:latin typeface="Arial" pitchFamily="34" charset="0"/>
                <a:cs typeface="Arial" pitchFamily="34" charset="0"/>
              </a:rPr>
              <a:t>Ibpex</a:t>
            </a:r>
            <a:r>
              <a:rPr lang="pt-BR" sz="2000" dirty="0" smtClean="0">
                <a:latin typeface="Arial" pitchFamily="34" charset="0"/>
                <a:cs typeface="Arial" pitchFamily="34" charset="0"/>
              </a:rPr>
              <a:t>, 2006.</a:t>
            </a:r>
          </a:p>
          <a:p>
            <a:pPr algn="just"/>
            <a:endParaRPr lang="pt-BR" sz="2000" dirty="0" smtClean="0">
              <a:latin typeface="Arial" pitchFamily="34" charset="0"/>
              <a:cs typeface="Arial" pitchFamily="34" charset="0"/>
            </a:endParaRPr>
          </a:p>
          <a:p>
            <a:pPr algn="just"/>
            <a:endParaRPr lang="pt-BR" sz="2000" dirty="0" smtClean="0">
              <a:latin typeface="Arial" pitchFamily="34" charset="0"/>
              <a:cs typeface="Arial" pitchFamily="34" charset="0"/>
            </a:endParaRPr>
          </a:p>
          <a:p>
            <a:pPr algn="just"/>
            <a:r>
              <a:rPr lang="pt-BR" sz="2000" dirty="0" smtClean="0">
                <a:latin typeface="Arial" pitchFamily="34" charset="0"/>
                <a:cs typeface="Arial" pitchFamily="34" charset="0"/>
              </a:rPr>
              <a:t>KRAMER, S. A política do pré-escolar no Brasil: a arte do disfarce. São Paulo: Cortez, 1992.</a:t>
            </a:r>
          </a:p>
          <a:p>
            <a:pPr algn="just"/>
            <a:endParaRPr lang="pt-BR" sz="2000" dirty="0" smtClean="0">
              <a:latin typeface="Arial" pitchFamily="34" charset="0"/>
              <a:cs typeface="Arial" pitchFamily="34" charset="0"/>
            </a:endParaRPr>
          </a:p>
          <a:p>
            <a:pPr algn="just"/>
            <a:endParaRPr lang="pt-BR" sz="2000" dirty="0" smtClean="0">
              <a:latin typeface="Arial" pitchFamily="34" charset="0"/>
              <a:cs typeface="Arial" pitchFamily="34" charset="0"/>
            </a:endParaRPr>
          </a:p>
          <a:p>
            <a:pPr algn="just"/>
            <a:r>
              <a:rPr lang="pt-BR" sz="2000" dirty="0" smtClean="0">
                <a:latin typeface="Arial" pitchFamily="34" charset="0"/>
                <a:cs typeface="Arial" pitchFamily="34" charset="0"/>
              </a:rPr>
              <a:t>OLIVEIRA, Z. de. Educação Infantil: métodos e funcionamentos. São Paulo: Cortez, 2002 (Coleção Docência em formação).</a:t>
            </a:r>
            <a:endParaRPr lang="pt-BR" sz="2400" dirty="0" smtClean="0">
              <a:latin typeface="Arial" pitchFamily="34" charset="0"/>
              <a:cs typeface="Arial" pitchFamily="34" charset="0"/>
            </a:endParaRPr>
          </a:p>
          <a:p>
            <a:pPr algn="just"/>
            <a:endParaRPr lang="pt-BR" sz="2400" dirty="0" smtClean="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357166"/>
            <a:ext cx="9144000" cy="5909310"/>
          </a:xfrm>
          <a:prstGeom prst="rect">
            <a:avLst/>
          </a:prstGeom>
          <a:noFill/>
        </p:spPr>
        <p:txBody>
          <a:bodyPr wrap="square" rtlCol="0">
            <a:spAutoFit/>
          </a:bodyPr>
          <a:lstStyle/>
          <a:p>
            <a:pPr algn="ctr">
              <a:lnSpc>
                <a:spcPct val="150000"/>
              </a:lnSpc>
            </a:pPr>
            <a:endParaRPr lang="pt-BR" sz="2800" b="1" dirty="0" smtClean="0">
              <a:solidFill>
                <a:schemeClr val="bg1"/>
              </a:solidFill>
              <a:latin typeface="Arial" pitchFamily="34" charset="0"/>
              <a:cs typeface="Arial" pitchFamily="34" charset="0"/>
            </a:endParaRPr>
          </a:p>
          <a:p>
            <a:pPr algn="ctr">
              <a:lnSpc>
                <a:spcPct val="150000"/>
              </a:lnSpc>
            </a:pPr>
            <a:r>
              <a:rPr lang="pt-BR" sz="2800" b="1" dirty="0" smtClean="0">
                <a:latin typeface="Arial" pitchFamily="34" charset="0"/>
                <a:cs typeface="Arial" pitchFamily="34" charset="0"/>
              </a:rPr>
              <a:t>A CONTRIBUIÇÃO DA PSICOMOTRICIDADE PARA O PROCESSO EDUCATIVO DE CRIANÇAS DA EDUCAÇÃO INFANTIL.</a:t>
            </a:r>
          </a:p>
          <a:p>
            <a:pPr algn="ctr">
              <a:lnSpc>
                <a:spcPct val="150000"/>
              </a:lnSpc>
            </a:pPr>
            <a:endParaRPr lang="pt-BR" sz="2800" b="1" dirty="0" smtClean="0">
              <a:latin typeface="Arial" pitchFamily="34" charset="0"/>
              <a:cs typeface="Arial" pitchFamily="34" charset="0"/>
            </a:endParaRPr>
          </a:p>
          <a:p>
            <a:pPr algn="ctr">
              <a:lnSpc>
                <a:spcPct val="150000"/>
              </a:lnSpc>
            </a:pPr>
            <a:r>
              <a:rPr lang="pt-BR" sz="2800" b="1" dirty="0" smtClean="0">
                <a:latin typeface="Arial" pitchFamily="34" charset="0"/>
                <a:cs typeface="Arial" pitchFamily="34" charset="0"/>
              </a:rPr>
              <a:t>DELIMITAÇÃO DO TEMA: </a:t>
            </a:r>
          </a:p>
          <a:p>
            <a:pPr algn="just">
              <a:lnSpc>
                <a:spcPct val="150000"/>
              </a:lnSpc>
            </a:pPr>
            <a:r>
              <a:rPr lang="pt-BR" sz="2800" dirty="0" smtClean="0">
                <a:latin typeface="Arial" panose="020B0604020202020204" pitchFamily="34" charset="0"/>
                <a:cs typeface="Arial" panose="020B0604020202020204" pitchFamily="34" charset="0"/>
              </a:rPr>
              <a:t>A relevância da </a:t>
            </a:r>
            <a:r>
              <a:rPr lang="pt-BR" sz="2800" dirty="0" err="1" smtClean="0">
                <a:latin typeface="Arial" panose="020B0604020202020204" pitchFamily="34" charset="0"/>
                <a:cs typeface="Arial" panose="020B0604020202020204" pitchFamily="34" charset="0"/>
              </a:rPr>
              <a:t>psicomotricidade</a:t>
            </a:r>
            <a:r>
              <a:rPr lang="pt-BR" sz="2800" dirty="0" smtClean="0">
                <a:latin typeface="Arial" panose="020B0604020202020204" pitchFamily="34" charset="0"/>
                <a:cs typeface="Arial" panose="020B0604020202020204" pitchFamily="34" charset="0"/>
              </a:rPr>
              <a:t> no desenvolvimento de alunos da educação infantil.</a:t>
            </a:r>
          </a:p>
          <a:p>
            <a:pPr algn="just">
              <a:lnSpc>
                <a:spcPct val="150000"/>
              </a:lnSpc>
            </a:pPr>
            <a:endParaRPr lang="pt-BR" sz="2800" dirty="0" smtClean="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357166"/>
            <a:ext cx="9144000" cy="5909310"/>
          </a:xfrm>
          <a:prstGeom prst="rect">
            <a:avLst/>
          </a:prstGeom>
          <a:noFill/>
        </p:spPr>
        <p:txBody>
          <a:bodyPr wrap="square" rtlCol="0">
            <a:spAutoFit/>
          </a:bodyPr>
          <a:lstStyle/>
          <a:p>
            <a:pPr algn="ctr">
              <a:lnSpc>
                <a:spcPct val="150000"/>
              </a:lnSpc>
            </a:pPr>
            <a:endParaRPr lang="pt-BR" sz="2800" b="1" dirty="0" smtClean="0">
              <a:solidFill>
                <a:schemeClr val="bg1"/>
              </a:solidFill>
              <a:latin typeface="Arial" panose="020B0604020202020204" pitchFamily="34" charset="0"/>
              <a:cs typeface="Arial" panose="020B0604020202020204" pitchFamily="34" charset="0"/>
            </a:endParaRPr>
          </a:p>
          <a:p>
            <a:pPr algn="ctr">
              <a:lnSpc>
                <a:spcPct val="150000"/>
              </a:lnSpc>
            </a:pPr>
            <a:r>
              <a:rPr lang="pt-BR" sz="2800" b="1" dirty="0" smtClean="0">
                <a:latin typeface="Arial" panose="020B0604020202020204" pitchFamily="34" charset="0"/>
                <a:cs typeface="Arial" panose="020B0604020202020204" pitchFamily="34" charset="0"/>
              </a:rPr>
              <a:t>PROBLEMA: </a:t>
            </a:r>
          </a:p>
          <a:p>
            <a:pPr algn="just">
              <a:lnSpc>
                <a:spcPct val="150000"/>
              </a:lnSpc>
            </a:pPr>
            <a:r>
              <a:rPr lang="pt-BR" sz="2800" dirty="0" smtClean="0">
                <a:latin typeface="Arial" panose="020B0604020202020204" pitchFamily="34" charset="0"/>
                <a:cs typeface="Arial" panose="020B0604020202020204" pitchFamily="34" charset="0"/>
              </a:rPr>
              <a:t>A </a:t>
            </a:r>
            <a:r>
              <a:rPr lang="pt-BR" sz="2800" dirty="0" err="1" smtClean="0">
                <a:latin typeface="Arial" panose="020B0604020202020204" pitchFamily="34" charset="0"/>
                <a:cs typeface="Arial" panose="020B0604020202020204" pitchFamily="34" charset="0"/>
              </a:rPr>
              <a:t>psicomotricidade</a:t>
            </a:r>
            <a:r>
              <a:rPr lang="pt-BR" sz="2800" dirty="0" smtClean="0">
                <a:latin typeface="Arial" panose="020B0604020202020204" pitchFamily="34" charset="0"/>
                <a:cs typeface="Arial" panose="020B0604020202020204" pitchFamily="34" charset="0"/>
              </a:rPr>
              <a:t> está presente em todas as atividades que envolvem o movimento. Na educação infantil ela é trabalhada com o objetivo de aperfeiçoar o equilíbrio e o desenvolvimento motor e intelectual da criança. Como a </a:t>
            </a:r>
            <a:r>
              <a:rPr lang="pt-BR" sz="2800" dirty="0" err="1" smtClean="0">
                <a:latin typeface="Arial" panose="020B0604020202020204" pitchFamily="34" charset="0"/>
                <a:cs typeface="Arial" panose="020B0604020202020204" pitchFamily="34" charset="0"/>
              </a:rPr>
              <a:t>psicomotricidade</a:t>
            </a:r>
            <a:r>
              <a:rPr lang="pt-BR" sz="2800" dirty="0" smtClean="0">
                <a:latin typeface="Arial" panose="020B0604020202020204" pitchFamily="34" charset="0"/>
                <a:cs typeface="Arial" panose="020B0604020202020204" pitchFamily="34" charset="0"/>
              </a:rPr>
              <a:t> pode contribuir para o desenvolvimento de crianças da educação infantil?</a:t>
            </a:r>
          </a:p>
          <a:p>
            <a:pPr algn="just">
              <a:lnSpc>
                <a:spcPct val="150000"/>
              </a:lnSpc>
            </a:pPr>
            <a:endParaRPr lang="pt-BR" sz="2800" dirty="0" smtClean="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357166"/>
            <a:ext cx="9144000" cy="6555641"/>
          </a:xfrm>
          <a:prstGeom prst="rect">
            <a:avLst/>
          </a:prstGeom>
          <a:noFill/>
        </p:spPr>
        <p:txBody>
          <a:bodyPr wrap="square" rtlCol="0">
            <a:spAutoFit/>
          </a:bodyPr>
          <a:lstStyle/>
          <a:p>
            <a:pPr algn="ctr">
              <a:lnSpc>
                <a:spcPct val="150000"/>
              </a:lnSpc>
            </a:pPr>
            <a:endParaRPr lang="pt-BR" sz="2800" b="1" dirty="0" smtClean="0">
              <a:solidFill>
                <a:schemeClr val="bg1"/>
              </a:solidFill>
              <a:latin typeface="Arial" panose="020B0604020202020204" pitchFamily="34" charset="0"/>
              <a:cs typeface="Arial" panose="020B0604020202020204" pitchFamily="34" charset="0"/>
            </a:endParaRPr>
          </a:p>
          <a:p>
            <a:pPr algn="ctr">
              <a:lnSpc>
                <a:spcPct val="150000"/>
              </a:lnSpc>
            </a:pPr>
            <a:r>
              <a:rPr lang="pt-BR" sz="2800" b="1" dirty="0" smtClean="0">
                <a:latin typeface="Arial" panose="020B0604020202020204" pitchFamily="34" charset="0"/>
                <a:cs typeface="Arial" panose="020B0604020202020204" pitchFamily="34" charset="0"/>
              </a:rPr>
              <a:t>JUSTIFICATIVA</a:t>
            </a:r>
            <a:r>
              <a:rPr lang="pt-BR" sz="2800" b="1" dirty="0" smtClean="0">
                <a:solidFill>
                  <a:schemeClr val="bg1"/>
                </a:solidFill>
                <a:latin typeface="Arial" panose="020B0604020202020204" pitchFamily="34" charset="0"/>
                <a:cs typeface="Arial" panose="020B0604020202020204" pitchFamily="34" charset="0"/>
              </a:rPr>
              <a:t>: </a:t>
            </a:r>
          </a:p>
          <a:p>
            <a:pPr algn="just">
              <a:lnSpc>
                <a:spcPct val="150000"/>
              </a:lnSpc>
            </a:pPr>
            <a:r>
              <a:rPr lang="pt-BR" sz="2800" dirty="0" smtClean="0">
                <a:latin typeface="Arial" panose="020B0604020202020204" pitchFamily="34" charset="0"/>
                <a:cs typeface="Arial" panose="020B0604020202020204" pitchFamily="34" charset="0"/>
              </a:rPr>
              <a:t>A relevância desse estudo justifica-se pelo fato de que considerou-se oportuno investigar esse tema, pois quanto mais pesquisas educacionais forem realizadas, maiores serão as chances que os profissionais da educação terão de obter sucesso em suas práticas pedagógicas, principalmente na Educação Infantil que é uma fase na qual as crianças se encontram em pleno processo de desenvolvimento de suas potencialidades.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0"/>
            <a:ext cx="9144000" cy="6070893"/>
          </a:xfrm>
          <a:prstGeom prst="rect">
            <a:avLst/>
          </a:prstGeom>
          <a:noFill/>
        </p:spPr>
        <p:txBody>
          <a:bodyPr wrap="square" rtlCol="0">
            <a:spAutoFit/>
          </a:bodyPr>
          <a:lstStyle/>
          <a:p>
            <a:pPr algn="just">
              <a:lnSpc>
                <a:spcPct val="150000"/>
              </a:lnSpc>
            </a:pPr>
            <a:r>
              <a:rPr lang="pt-BR" sz="3100" dirty="0" smtClean="0">
                <a:latin typeface="Arial" pitchFamily="34" charset="0"/>
                <a:cs typeface="Arial" pitchFamily="34" charset="0"/>
              </a:rPr>
              <a:t> </a:t>
            </a:r>
          </a:p>
          <a:p>
            <a:pPr algn="ctr">
              <a:lnSpc>
                <a:spcPct val="150000"/>
              </a:lnSpc>
            </a:pPr>
            <a:r>
              <a:rPr lang="pt-BR" sz="3200" b="1" dirty="0" smtClean="0">
                <a:latin typeface="Arial" pitchFamily="34" charset="0"/>
                <a:cs typeface="Arial" pitchFamily="34" charset="0"/>
              </a:rPr>
              <a:t>OBJETIVOS:</a:t>
            </a:r>
            <a:endParaRPr lang="pt-BR" sz="3100" dirty="0" smtClean="0">
              <a:latin typeface="Arial" pitchFamily="34" charset="0"/>
              <a:cs typeface="Arial" pitchFamily="34" charset="0"/>
            </a:endParaRPr>
          </a:p>
          <a:p>
            <a:pPr algn="just">
              <a:lnSpc>
                <a:spcPct val="150000"/>
              </a:lnSpc>
            </a:pPr>
            <a:r>
              <a:rPr lang="pt-BR" sz="2800" dirty="0" smtClean="0">
                <a:latin typeface="Arial" pitchFamily="34" charset="0"/>
                <a:cs typeface="Arial" pitchFamily="34" charset="0"/>
              </a:rPr>
              <a:t>●Apresentar reflexões a relação que existe entre a educação motora e a aprendizagem durante a fase da Educação Infantil.</a:t>
            </a:r>
          </a:p>
          <a:p>
            <a:pPr algn="just">
              <a:lnSpc>
                <a:spcPct val="150000"/>
              </a:lnSpc>
            </a:pPr>
            <a:r>
              <a:rPr lang="pt-BR" sz="2800" dirty="0" smtClean="0">
                <a:latin typeface="Arial" pitchFamily="34" charset="0"/>
                <a:cs typeface="Arial" pitchFamily="34" charset="0"/>
              </a:rPr>
              <a:t> ● Definir </a:t>
            </a:r>
            <a:r>
              <a:rPr lang="pt-BR" sz="2800" dirty="0">
                <a:latin typeface="Arial" pitchFamily="34" charset="0"/>
                <a:cs typeface="Arial" pitchFamily="34" charset="0"/>
              </a:rPr>
              <a:t>a </a:t>
            </a:r>
            <a:r>
              <a:rPr lang="pt-BR" sz="2800" dirty="0" err="1" smtClean="0">
                <a:latin typeface="Arial" pitchFamily="34" charset="0"/>
                <a:cs typeface="Arial" pitchFamily="34" charset="0"/>
              </a:rPr>
              <a:t>psicomotricidade</a:t>
            </a:r>
            <a:r>
              <a:rPr lang="pt-BR" sz="2800" dirty="0" smtClean="0">
                <a:latin typeface="Arial" pitchFamily="34" charset="0"/>
                <a:cs typeface="Arial" pitchFamily="34" charset="0"/>
              </a:rPr>
              <a:t> e a educação motora.</a:t>
            </a:r>
            <a:endParaRPr lang="pt-BR" sz="2800" dirty="0">
              <a:latin typeface="Arial" pitchFamily="34" charset="0"/>
              <a:cs typeface="Arial" pitchFamily="34" charset="0"/>
            </a:endParaRPr>
          </a:p>
          <a:p>
            <a:pPr algn="just">
              <a:lnSpc>
                <a:spcPct val="150000"/>
              </a:lnSpc>
            </a:pPr>
            <a:r>
              <a:rPr lang="pt-BR" sz="2800" dirty="0" smtClean="0">
                <a:latin typeface="Arial" pitchFamily="34" charset="0"/>
                <a:cs typeface="Arial" pitchFamily="34" charset="0"/>
              </a:rPr>
              <a:t>●Compreender </a:t>
            </a:r>
            <a:r>
              <a:rPr lang="pt-BR" sz="2800" dirty="0">
                <a:latin typeface="Arial" pitchFamily="34" charset="0"/>
                <a:cs typeface="Arial" pitchFamily="34" charset="0"/>
              </a:rPr>
              <a:t>como a psicomotricidade pode ser empregada com alunos que frequentam a Educação Infantil</a:t>
            </a:r>
            <a:r>
              <a:rPr lang="pt-BR" sz="2800" dirty="0" smtClean="0">
                <a:latin typeface="Arial" pitchFamily="34" charset="0"/>
                <a:cs typeface="Arial" pitchFamily="34" charset="0"/>
              </a:rPr>
              <a:t>.</a:t>
            </a:r>
            <a:endParaRPr lang="pt-BR"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0"/>
            <a:ext cx="9144000" cy="9140964"/>
          </a:xfrm>
          <a:prstGeom prst="rect">
            <a:avLst/>
          </a:prstGeom>
          <a:noFill/>
        </p:spPr>
        <p:txBody>
          <a:bodyPr wrap="square" rtlCol="0">
            <a:spAutoFit/>
          </a:bodyPr>
          <a:lstStyle/>
          <a:p>
            <a:pPr algn="just">
              <a:lnSpc>
                <a:spcPct val="150000"/>
              </a:lnSpc>
            </a:pPr>
            <a:endParaRPr lang="pt-BR" sz="2800" b="1" dirty="0" smtClean="0">
              <a:latin typeface="Arial" pitchFamily="34" charset="0"/>
              <a:cs typeface="Arial" pitchFamily="34" charset="0"/>
            </a:endParaRPr>
          </a:p>
          <a:p>
            <a:pPr algn="just">
              <a:lnSpc>
                <a:spcPct val="150000"/>
              </a:lnSpc>
            </a:pPr>
            <a:r>
              <a:rPr lang="pt-BR" sz="2800" b="1" dirty="0" smtClean="0">
                <a:latin typeface="Arial" pitchFamily="34" charset="0"/>
                <a:cs typeface="Arial" pitchFamily="34" charset="0"/>
              </a:rPr>
              <a:t>A PSICOMOTRICIDADE - </a:t>
            </a:r>
            <a:r>
              <a:rPr lang="pt-BR" sz="2800" dirty="0" smtClean="0">
                <a:latin typeface="Arial" pitchFamily="34" charset="0"/>
                <a:cs typeface="Arial" pitchFamily="34" charset="0"/>
              </a:rPr>
              <a:t>é </a:t>
            </a:r>
            <a:r>
              <a:rPr lang="pt-BR" sz="2800" dirty="0">
                <a:latin typeface="Arial" pitchFamily="34" charset="0"/>
                <a:cs typeface="Arial" pitchFamily="34" charset="0"/>
              </a:rPr>
              <a:t>a uma ciência que estuda o ser humano e o seu corpo em movimento, estuda também a dependência recíproca que existe entre a atividade mental e motora realizada pelo ser humano</a:t>
            </a:r>
            <a:r>
              <a:rPr lang="pt-BR" sz="2800" dirty="0" smtClean="0">
                <a:latin typeface="Arial" pitchFamily="34" charset="0"/>
                <a:cs typeface="Arial" pitchFamily="34" charset="0"/>
              </a:rPr>
              <a:t>. Inicialmente era usada como recurso pedagógico nas escolas especializadas com o objetivo de corrigir distúrbios/problemas de desenvolvimento das crianças excepcionais.</a:t>
            </a:r>
          </a:p>
          <a:p>
            <a:pPr algn="just">
              <a:lnSpc>
                <a:spcPct val="150000"/>
              </a:lnSpc>
            </a:pPr>
            <a:endParaRPr lang="pt-BR" sz="2800" dirty="0" smtClean="0">
              <a:latin typeface="Arial" pitchFamily="34" charset="0"/>
              <a:cs typeface="Arial" pitchFamily="34" charset="0"/>
            </a:endParaRPr>
          </a:p>
          <a:p>
            <a:pPr algn="just">
              <a:lnSpc>
                <a:spcPct val="150000"/>
              </a:lnSpc>
            </a:pPr>
            <a:endParaRPr lang="pt-BR" sz="2800" dirty="0" smtClean="0">
              <a:latin typeface="Arial" pitchFamily="34" charset="0"/>
              <a:cs typeface="Arial" pitchFamily="34" charset="0"/>
            </a:endParaRPr>
          </a:p>
          <a:p>
            <a:pPr algn="just">
              <a:lnSpc>
                <a:spcPct val="150000"/>
              </a:lnSpc>
            </a:pPr>
            <a:endParaRPr lang="pt-BR" sz="2800" dirty="0" smtClean="0">
              <a:latin typeface="Arial" pitchFamily="34" charset="0"/>
              <a:cs typeface="Arial" pitchFamily="34" charset="0"/>
            </a:endParaRPr>
          </a:p>
          <a:p>
            <a:pPr algn="just">
              <a:lnSpc>
                <a:spcPct val="150000"/>
              </a:lnSpc>
            </a:pPr>
            <a:endParaRPr lang="pt-BR" sz="2800" dirty="0" smtClean="0">
              <a:solidFill>
                <a:schemeClr val="bg1"/>
              </a:solidFill>
              <a:latin typeface="Arial" pitchFamily="34" charset="0"/>
              <a:cs typeface="Arial" pitchFamily="34" charset="0"/>
            </a:endParaRPr>
          </a:p>
          <a:p>
            <a:pPr algn="just">
              <a:lnSpc>
                <a:spcPct val="150000"/>
              </a:lnSpc>
            </a:pPr>
            <a:endParaRPr lang="pt-BR" sz="2800" dirty="0" smtClean="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0"/>
            <a:ext cx="9144000" cy="4616648"/>
          </a:xfrm>
          <a:prstGeom prst="rect">
            <a:avLst/>
          </a:prstGeom>
          <a:noFill/>
        </p:spPr>
        <p:txBody>
          <a:bodyPr wrap="square" rtlCol="0">
            <a:spAutoFit/>
          </a:bodyPr>
          <a:lstStyle/>
          <a:p>
            <a:pPr algn="just">
              <a:lnSpc>
                <a:spcPct val="150000"/>
              </a:lnSpc>
            </a:pPr>
            <a:endParaRPr lang="pt-BR" sz="2800" dirty="0" smtClean="0">
              <a:latin typeface="Arial" pitchFamily="34" charset="0"/>
              <a:cs typeface="Arial" pitchFamily="34" charset="0"/>
            </a:endParaRPr>
          </a:p>
          <a:p>
            <a:pPr algn="just">
              <a:lnSpc>
                <a:spcPct val="150000"/>
              </a:lnSpc>
            </a:pPr>
            <a:r>
              <a:rPr lang="pt-BR" sz="2800" b="1" dirty="0" smtClean="0">
                <a:latin typeface="Arial" pitchFamily="34" charset="0"/>
                <a:cs typeface="Arial" pitchFamily="34" charset="0"/>
              </a:rPr>
              <a:t>OS ELEMENTOS DA PSICOMOTRICIDADE:</a:t>
            </a:r>
            <a:endParaRPr lang="pt-BR" sz="2800" b="1" dirty="0">
              <a:latin typeface="Arial" pitchFamily="34" charset="0"/>
              <a:cs typeface="Arial" pitchFamily="34" charset="0"/>
            </a:endParaRPr>
          </a:p>
          <a:p>
            <a:pPr algn="just">
              <a:lnSpc>
                <a:spcPct val="150000"/>
              </a:lnSpc>
            </a:pPr>
            <a:r>
              <a:rPr lang="pt-BR" sz="2800" b="1" dirty="0" smtClean="0">
                <a:latin typeface="Arial" pitchFamily="34" charset="0"/>
                <a:cs typeface="Arial" pitchFamily="34" charset="0"/>
              </a:rPr>
              <a:t>● </a:t>
            </a:r>
            <a:r>
              <a:rPr lang="pt-BR" sz="2800" dirty="0" smtClean="0">
                <a:latin typeface="Arial" pitchFamily="34" charset="0"/>
                <a:cs typeface="Arial" pitchFamily="34" charset="0"/>
              </a:rPr>
              <a:t>o esquema corporal; a imagem corporal; o tônus; a coordenação global; a motricidade fina; a organização espaço-temporal; o ritmo; a lateralidade  e o equilíbrio.</a:t>
            </a:r>
          </a:p>
          <a:p>
            <a:pPr marL="457200" indent="-457200" algn="just">
              <a:lnSpc>
                <a:spcPct val="150000"/>
              </a:lnSpc>
              <a:buFontTx/>
              <a:buChar char="-"/>
            </a:pPr>
            <a:endParaRPr lang="pt-BR" sz="2800" dirty="0" smtClean="0">
              <a:latin typeface="Arial" pitchFamily="34" charset="0"/>
              <a:cs typeface="Arial" pitchFamily="34" charset="0"/>
            </a:endParaRPr>
          </a:p>
          <a:p>
            <a:pPr marL="457200" indent="-457200" algn="just">
              <a:lnSpc>
                <a:spcPct val="150000"/>
              </a:lnSpc>
              <a:buFontTx/>
              <a:buChar char="-"/>
            </a:pPr>
            <a:endParaRPr lang="pt-BR" sz="2800" b="1" dirty="0">
              <a:latin typeface="Arial" pitchFamily="34" charset="0"/>
              <a:cs typeface="Arial" pitchFamily="34" charset="0"/>
            </a:endParaRPr>
          </a:p>
        </p:txBody>
      </p:sp>
      <p:pic>
        <p:nvPicPr>
          <p:cNvPr id="7" name="Picture 3" descr="C:\Users\User\Documents\TCC APRESENTAÇÃO GIANINNE\Psicomidrade.jpg"/>
          <p:cNvPicPr>
            <a:picLocks noChangeAspect="1" noChangeArrowheads="1"/>
          </p:cNvPicPr>
          <p:nvPr/>
        </p:nvPicPr>
        <p:blipFill>
          <a:blip r:embed="rId2"/>
          <a:srcRect/>
          <a:stretch>
            <a:fillRect/>
          </a:stretch>
        </p:blipFill>
        <p:spPr bwMode="auto">
          <a:xfrm>
            <a:off x="2428860" y="3357562"/>
            <a:ext cx="5000660" cy="314327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0"/>
            <a:ext cx="9144000" cy="8494633"/>
          </a:xfrm>
          <a:prstGeom prst="rect">
            <a:avLst/>
          </a:prstGeom>
          <a:noFill/>
        </p:spPr>
        <p:txBody>
          <a:bodyPr wrap="square" rtlCol="0">
            <a:spAutoFit/>
          </a:bodyPr>
          <a:lstStyle/>
          <a:p>
            <a:pPr algn="just">
              <a:lnSpc>
                <a:spcPct val="150000"/>
              </a:lnSpc>
            </a:pPr>
            <a:endParaRPr lang="pt-BR" sz="2800" b="1" dirty="0" smtClean="0">
              <a:latin typeface="Arial" pitchFamily="34" charset="0"/>
              <a:cs typeface="Arial" pitchFamily="34" charset="0"/>
            </a:endParaRPr>
          </a:p>
          <a:p>
            <a:pPr algn="just">
              <a:lnSpc>
                <a:spcPct val="150000"/>
              </a:lnSpc>
            </a:pPr>
            <a:r>
              <a:rPr lang="pt-BR" sz="2800" b="1" dirty="0" smtClean="0">
                <a:latin typeface="Arial" pitchFamily="34" charset="0"/>
                <a:cs typeface="Arial" pitchFamily="34" charset="0"/>
              </a:rPr>
              <a:t>♦ O PROCESSO DE APRENDIZAGEM- </a:t>
            </a:r>
            <a:r>
              <a:rPr lang="pt-BR" sz="2800" dirty="0" smtClean="0">
                <a:latin typeface="Arial" pitchFamily="34" charset="0"/>
                <a:cs typeface="Arial" pitchFamily="34" charset="0"/>
              </a:rPr>
              <a:t>acontece na </a:t>
            </a:r>
            <a:r>
              <a:rPr lang="pt-BR" sz="2800" dirty="0">
                <a:latin typeface="Arial" pitchFamily="34" charset="0"/>
                <a:cs typeface="Arial" pitchFamily="34" charset="0"/>
              </a:rPr>
              <a:t>interação </a:t>
            </a:r>
            <a:r>
              <a:rPr lang="pt-BR" sz="2800" dirty="0" smtClean="0">
                <a:latin typeface="Arial" pitchFamily="34" charset="0"/>
                <a:cs typeface="Arial" pitchFamily="34" charset="0"/>
              </a:rPr>
              <a:t>entre </a:t>
            </a:r>
            <a:r>
              <a:rPr lang="pt-BR" sz="2800" dirty="0">
                <a:latin typeface="Arial" pitchFamily="34" charset="0"/>
                <a:cs typeface="Arial" pitchFamily="34" charset="0"/>
              </a:rPr>
              <a:t>as estruturas mentais do ser humano e o meio social. Pode ser considerada ainda um processo que envolve fatores intelectuais, neurológicos, emocionais e ambientais. </a:t>
            </a:r>
            <a:endParaRPr lang="pt-BR" sz="2800" dirty="0" smtClean="0">
              <a:latin typeface="Arial" pitchFamily="34" charset="0"/>
              <a:cs typeface="Arial" pitchFamily="34" charset="0"/>
            </a:endParaRPr>
          </a:p>
          <a:p>
            <a:pPr algn="just">
              <a:lnSpc>
                <a:spcPct val="150000"/>
              </a:lnSpc>
            </a:pPr>
            <a:endParaRPr lang="pt-BR" sz="2800" dirty="0" smtClean="0">
              <a:latin typeface="Arial" pitchFamily="34" charset="0"/>
              <a:cs typeface="Arial" pitchFamily="34" charset="0"/>
            </a:endParaRPr>
          </a:p>
          <a:p>
            <a:pPr algn="just">
              <a:lnSpc>
                <a:spcPct val="150000"/>
              </a:lnSpc>
            </a:pPr>
            <a:r>
              <a:rPr lang="pt-BR" sz="2800" b="1" dirty="0" smtClean="0">
                <a:latin typeface="Arial" pitchFamily="34" charset="0"/>
                <a:cs typeface="Arial" pitchFamily="34" charset="0"/>
              </a:rPr>
              <a:t>♦ TEORIAS DA APRENDIZAGEM – </a:t>
            </a:r>
            <a:r>
              <a:rPr lang="pt-BR" sz="2800" dirty="0" smtClean="0">
                <a:latin typeface="Arial" pitchFamily="34" charset="0"/>
                <a:cs typeface="Arial" pitchFamily="34" charset="0"/>
              </a:rPr>
              <a:t>são teorias criadas com o objetivo de explicar o processo de aprendizagem pelos seres humanos.</a:t>
            </a:r>
          </a:p>
          <a:p>
            <a:pPr algn="just">
              <a:lnSpc>
                <a:spcPct val="150000"/>
              </a:lnSpc>
            </a:pPr>
            <a:endParaRPr lang="pt-BR" sz="2800" dirty="0" smtClean="0">
              <a:latin typeface="Arial" pitchFamily="34" charset="0"/>
              <a:cs typeface="Arial" pitchFamily="34" charset="0"/>
            </a:endParaRPr>
          </a:p>
          <a:p>
            <a:pPr>
              <a:lnSpc>
                <a:spcPct val="150000"/>
              </a:lnSpc>
              <a:buFontTx/>
              <a:buChar char="-"/>
            </a:pPr>
            <a:endParaRPr lang="pt-BR" sz="2800" dirty="0" smtClean="0">
              <a:latin typeface="Arial" pitchFamily="34" charset="0"/>
              <a:cs typeface="Arial" pitchFamily="34" charset="0"/>
            </a:endParaRPr>
          </a:p>
          <a:p>
            <a:pPr>
              <a:lnSpc>
                <a:spcPct val="150000"/>
              </a:lnSpc>
              <a:buFontTx/>
              <a:buChar char="-"/>
            </a:pPr>
            <a:endParaRPr lang="pt-BR" sz="2800" dirty="0" smtClean="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flipV="1">
            <a:off x="2862262" y="82914"/>
            <a:ext cx="5710265" cy="1040285"/>
          </a:xfrm>
          <a:prstGeom prst="rect">
            <a:avLst/>
          </a:prstGeom>
        </p:spPr>
        <p:txBody>
          <a:bodyPr wrap="square">
            <a:spAutoFit/>
          </a:bodyPr>
          <a:lstStyle/>
          <a:p>
            <a:pPr lvl="0" algn="ctr">
              <a:spcBef>
                <a:spcPct val="20000"/>
              </a:spcBef>
              <a:buClr>
                <a:prstClr val="white">
                  <a:shade val="95000"/>
                </a:prstClr>
              </a:buClr>
              <a:buSzPct val="65000"/>
            </a:pPr>
            <a:endParaRPr lang="pt-BR" sz="2800" b="1" dirty="0" smtClean="0">
              <a:solidFill>
                <a:prstClr val="white"/>
              </a:solidFill>
            </a:endParaRPr>
          </a:p>
          <a:p>
            <a:pPr lvl="0" algn="ctr">
              <a:spcBef>
                <a:spcPct val="20000"/>
              </a:spcBef>
              <a:buClr>
                <a:prstClr val="white">
                  <a:shade val="95000"/>
                </a:prstClr>
              </a:buClr>
              <a:buSzPct val="65000"/>
            </a:pPr>
            <a:endParaRPr lang="pt-BR" sz="2800" b="1" dirty="0">
              <a:solidFill>
                <a:prstClr val="white"/>
              </a:solidFill>
            </a:endParaRPr>
          </a:p>
        </p:txBody>
      </p:sp>
      <p:sp>
        <p:nvSpPr>
          <p:cNvPr id="5" name="CaixaDeTexto 4"/>
          <p:cNvSpPr txBox="1"/>
          <p:nvPr/>
        </p:nvSpPr>
        <p:spPr>
          <a:xfrm>
            <a:off x="0" y="0"/>
            <a:ext cx="9144000" cy="5909310"/>
          </a:xfrm>
          <a:prstGeom prst="rect">
            <a:avLst/>
          </a:prstGeom>
          <a:noFill/>
        </p:spPr>
        <p:txBody>
          <a:bodyPr wrap="square" rtlCol="0">
            <a:spAutoFit/>
          </a:bodyPr>
          <a:lstStyle/>
          <a:p>
            <a:pPr algn="just">
              <a:lnSpc>
                <a:spcPct val="150000"/>
              </a:lnSpc>
            </a:pPr>
            <a:endParaRPr lang="pt-BR" sz="2800" b="1" dirty="0" smtClean="0">
              <a:latin typeface="Arial" pitchFamily="34" charset="0"/>
              <a:cs typeface="Arial" pitchFamily="34" charset="0"/>
            </a:endParaRPr>
          </a:p>
          <a:p>
            <a:pPr algn="just">
              <a:lnSpc>
                <a:spcPct val="150000"/>
              </a:lnSpc>
            </a:pPr>
            <a:r>
              <a:rPr lang="pt-BR" sz="2800" b="1" dirty="0" smtClean="0">
                <a:latin typeface="Arial" pitchFamily="34" charset="0"/>
                <a:cs typeface="Arial" pitchFamily="34" charset="0"/>
              </a:rPr>
              <a:t>A PSICOMOTRICIDADE NA EDUCAÇÃO INFANTIL:</a:t>
            </a:r>
          </a:p>
          <a:p>
            <a:pPr algn="just">
              <a:lnSpc>
                <a:spcPct val="150000"/>
              </a:lnSpc>
            </a:pPr>
            <a:r>
              <a:rPr lang="pt-BR" sz="2800" dirty="0" smtClean="0">
                <a:latin typeface="Arial" pitchFamily="34" charset="0"/>
                <a:cs typeface="Arial" pitchFamily="34" charset="0"/>
              </a:rPr>
              <a:t>● pode </a:t>
            </a:r>
            <a:r>
              <a:rPr lang="pt-BR" sz="2800" dirty="0">
                <a:latin typeface="Arial" pitchFamily="34" charset="0"/>
                <a:cs typeface="Arial" pitchFamily="34" charset="0"/>
              </a:rPr>
              <a:t>ser trabalhada através das brincadeiras, pois, quando a criança está brincando, ao mesmo tempo ela estará desenvolvendo a imaginação, a representação e a criatividade. </a:t>
            </a:r>
            <a:endParaRPr lang="pt-BR" sz="2800" dirty="0" smtClean="0">
              <a:latin typeface="Arial" pitchFamily="34" charset="0"/>
              <a:cs typeface="Arial" pitchFamily="34" charset="0"/>
            </a:endParaRPr>
          </a:p>
          <a:p>
            <a:pPr algn="just">
              <a:lnSpc>
                <a:spcPct val="150000"/>
              </a:lnSpc>
            </a:pPr>
            <a:endParaRPr lang="pt-BR" sz="2800" dirty="0" smtClean="0">
              <a:latin typeface="Arial" pitchFamily="34" charset="0"/>
              <a:cs typeface="Arial" pitchFamily="34" charset="0"/>
            </a:endParaRPr>
          </a:p>
          <a:p>
            <a:pPr algn="just">
              <a:lnSpc>
                <a:spcPct val="150000"/>
              </a:lnSpc>
              <a:buFontTx/>
              <a:buChar char="-"/>
            </a:pPr>
            <a:endParaRPr lang="pt-BR" sz="2800" b="1" dirty="0" smtClean="0">
              <a:latin typeface="Arial" pitchFamily="34" charset="0"/>
              <a:cs typeface="Arial" pitchFamily="34" charset="0"/>
            </a:endParaRPr>
          </a:p>
          <a:p>
            <a:pPr algn="just">
              <a:lnSpc>
                <a:spcPct val="150000"/>
              </a:lnSpc>
              <a:buFontTx/>
              <a:buChar char="-"/>
            </a:pPr>
            <a:endParaRPr lang="pt-BR" sz="2800" b="1" dirty="0" smtClean="0">
              <a:latin typeface="Arial" pitchFamily="34" charset="0"/>
              <a:cs typeface="Arial" pitchFamily="34" charset="0"/>
            </a:endParaRPr>
          </a:p>
        </p:txBody>
      </p:sp>
      <p:pic>
        <p:nvPicPr>
          <p:cNvPr id="2050" name="Picture 2" descr="C:\Users\User\Documents\TCC APRESENTAÇÃO GIANINNE\cover-4.jpg"/>
          <p:cNvPicPr>
            <a:picLocks noChangeAspect="1" noChangeArrowheads="1"/>
          </p:cNvPicPr>
          <p:nvPr/>
        </p:nvPicPr>
        <p:blipFill>
          <a:blip r:embed="rId2"/>
          <a:srcRect/>
          <a:stretch>
            <a:fillRect/>
          </a:stretch>
        </p:blipFill>
        <p:spPr bwMode="auto">
          <a:xfrm>
            <a:off x="2643174" y="3714752"/>
            <a:ext cx="5357850" cy="271464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301</TotalTime>
  <Words>754</Words>
  <Application>Microsoft Office PowerPoint</Application>
  <PresentationFormat>Apresentação na tela (4:3)</PresentationFormat>
  <Paragraphs>70</Paragraphs>
  <Slides>13</Slides>
  <Notes>2</Notes>
  <HiddenSlides>0</HiddenSlides>
  <MMClips>0</MMClip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Balcão Envidraçado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 ESTUDO SOBRE A INCLUSÃO ESCOLAR EM ALGUMAS ESCOLAS PÚBLICAS DA CIDADE DE NEPOMUCENO.</dc:title>
  <dc:creator>Filomena</dc:creator>
  <cp:lastModifiedBy>Rfa</cp:lastModifiedBy>
  <cp:revision>59</cp:revision>
  <dcterms:created xsi:type="dcterms:W3CDTF">2014-07-14T12:14:31Z</dcterms:created>
  <dcterms:modified xsi:type="dcterms:W3CDTF">2017-09-01T17:39:16Z</dcterms:modified>
</cp:coreProperties>
</file>