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3"/>
  </p:notesMasterIdLst>
  <p:handoutMasterIdLst>
    <p:handoutMasterId r:id="rId34"/>
  </p:handoutMasterIdLst>
  <p:sldIdLst>
    <p:sldId id="402" r:id="rId2"/>
    <p:sldId id="414" r:id="rId3"/>
    <p:sldId id="415" r:id="rId4"/>
    <p:sldId id="429" r:id="rId5"/>
    <p:sldId id="416" r:id="rId6"/>
    <p:sldId id="423" r:id="rId7"/>
    <p:sldId id="422" r:id="rId8"/>
    <p:sldId id="420" r:id="rId9"/>
    <p:sldId id="421" r:id="rId10"/>
    <p:sldId id="428" r:id="rId11"/>
    <p:sldId id="432" r:id="rId12"/>
    <p:sldId id="433" r:id="rId13"/>
    <p:sldId id="434" r:id="rId14"/>
    <p:sldId id="436" r:id="rId15"/>
    <p:sldId id="417" r:id="rId16"/>
    <p:sldId id="439" r:id="rId17"/>
    <p:sldId id="440" r:id="rId18"/>
    <p:sldId id="441" r:id="rId19"/>
    <p:sldId id="442" r:id="rId20"/>
    <p:sldId id="446" r:id="rId21"/>
    <p:sldId id="443" r:id="rId22"/>
    <p:sldId id="444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</p:sldIdLst>
  <p:sldSz cx="24384000" cy="13716000"/>
  <p:notesSz cx="6858000" cy="9144000"/>
  <p:defaultTextStyle>
    <a:lvl1pPr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1pPr>
    <a:lvl2pPr indent="228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2pPr>
    <a:lvl3pPr indent="457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3pPr>
    <a:lvl4pPr indent="685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4pPr>
    <a:lvl5pPr indent="9144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5pPr>
    <a:lvl6pPr indent="11430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6pPr>
    <a:lvl7pPr indent="1371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7pPr>
    <a:lvl8pPr indent="1600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8pPr>
    <a:lvl9pPr indent="1828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ECE"/>
    <a:srgbClr val="9FD959"/>
    <a:srgbClr val="B5A1E0"/>
    <a:srgbClr val="F9D33C"/>
    <a:srgbClr val="30245B"/>
    <a:srgbClr val="2B3951"/>
    <a:srgbClr val="222B41"/>
    <a:srgbClr val="4D5F81"/>
    <a:srgbClr val="FAD43C"/>
    <a:srgbClr val="B6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/>
    <p:restoredTop sz="93742" autoAdjust="0"/>
  </p:normalViewPr>
  <p:slideViewPr>
    <p:cSldViewPr snapToGrid="0">
      <p:cViewPr varScale="1">
        <p:scale>
          <a:sx n="32" d="100"/>
          <a:sy n="32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C25D-8119-074B-960C-62F76FB78E5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F8F52-A7A9-D041-BA1A-F54BABAC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634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o illustration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848" y="5952744"/>
            <a:ext cx="12957048" cy="174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22904" y="10235096"/>
            <a:ext cx="3568932" cy="481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07" y="9980024"/>
            <a:ext cx="3826764" cy="861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8857" y="3750590"/>
            <a:ext cx="12582144" cy="5238427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18000" b="1" i="0">
                <a:solidFill>
                  <a:srgbClr val="1FAEC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58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Lef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10856912" cy="9432279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9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R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6394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264008" y="2754312"/>
            <a:ext cx="10856912" cy="9432279"/>
          </a:xfrm>
          <a:ln w="12700">
            <a:miter lim="400000"/>
          </a:ln>
        </p:spPr>
        <p:txBody>
          <a:bodyPr vert="horz" lIns="0" tIns="0" rIns="0" bIns="0" rtlCol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71500" lvl="1" indent="-571500">
              <a:buFont typeface="Arial" charset="0"/>
            </a:pPr>
            <a:r>
              <a:rPr lang="en-US" dirty="0"/>
              <a:t>Second level</a:t>
            </a:r>
          </a:p>
          <a:p>
            <a:pPr marL="1158875" lvl="2" indent="-608013"/>
            <a:r>
              <a:rPr lang="en-US" dirty="0"/>
              <a:t>Third level</a:t>
            </a:r>
          </a:p>
          <a:p>
            <a:pPr marL="1849438" lvl="3" indent="-635000">
              <a:buFont typeface="Arial" charset="0"/>
            </a:pPr>
            <a:r>
              <a:rPr lang="en-US" dirty="0"/>
              <a:t>Fourth level</a:t>
            </a:r>
          </a:p>
          <a:p>
            <a:pPr marL="2484438" lvl="4">
              <a:buFont typeface="Arial" charset="0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417062"/>
            <a:ext cx="24414480" cy="3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rgbClr val="30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329648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22329584" cy="9432279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2pPr>
            <a:lvl3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3pPr>
            <a:lvl4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4pPr>
            <a:lvl5pPr>
              <a:defRPr lang="en-US" sz="4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2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4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3" r:id="rId3"/>
    <p:sldLayoutId id="2147483718" r:id="rId4"/>
    <p:sldLayoutId id="2147483717" r:id="rId5"/>
    <p:sldLayoutId id="2147483700" r:id="rId6"/>
    <p:sldLayoutId id="2147483671" r:id="rId7"/>
    <p:sldLayoutId id="2147483673" r:id="rId8"/>
    <p:sldLayoutId id="2147483711" r:id="rId9"/>
    <p:sldLayoutId id="214748370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1pPr>
      <a:lvl2pPr marL="693738" indent="-6937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2pPr>
      <a:lvl3pPr marL="1389063" indent="-674688" algn="l" defTabSz="914400" rtl="0" eaLnBrk="1" latinLnBrk="0" hangingPunct="1">
        <a:lnSpc>
          <a:spcPct val="100000"/>
        </a:lnSpc>
        <a:spcBef>
          <a:spcPts val="500"/>
        </a:spcBef>
        <a:buFont typeface=".AppleSystemUIFont" charset="0"/>
        <a:buChar char="–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3pPr>
      <a:lvl4pPr marL="2063750" indent="-6556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4pPr>
      <a:lvl5pPr marL="2698750" indent="-6350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ithub.com/PrismLibrary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winfx/2009/xa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22904" y="1786283"/>
            <a:ext cx="14032496" cy="3567596"/>
          </a:xfrm>
        </p:spPr>
        <p:txBody>
          <a:bodyPr/>
          <a:lstStyle/>
          <a:p>
            <a:r>
              <a:rPr lang="en-US" dirty="0"/>
              <a:t>MVVM Made Simple with </a:t>
            </a:r>
            <a:r>
              <a:rPr lang="en-US" dirty="0" err="1"/>
              <a:t>Xamarin.Forms</a:t>
            </a:r>
            <a:r>
              <a:rPr lang="en-US" dirty="0"/>
              <a:t> and Prism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22966" y="5623759"/>
            <a:ext cx="14032434" cy="2127250"/>
          </a:xfrm>
        </p:spPr>
        <p:txBody>
          <a:bodyPr/>
          <a:lstStyle/>
          <a:p>
            <a:r>
              <a:rPr lang="en-US" sz="6600" dirty="0"/>
              <a:t>Brian Lagunas</a:t>
            </a:r>
            <a:br>
              <a:rPr lang="en-US" dirty="0"/>
            </a:br>
            <a:r>
              <a:rPr lang="en-US" sz="4800" dirty="0"/>
              <a:t>Infragistics</a:t>
            </a:r>
          </a:p>
          <a:p>
            <a:r>
              <a:rPr lang="en-US" sz="4000" dirty="0"/>
              <a:t>Email: blagunas@infragistics.com</a:t>
            </a:r>
          </a:p>
          <a:p>
            <a:r>
              <a:rPr lang="en-US" sz="4000" dirty="0"/>
              <a:t>Blog: http://brianlagunas.com</a:t>
            </a:r>
          </a:p>
          <a:p>
            <a:r>
              <a:rPr lang="en-US" sz="4000" dirty="0"/>
              <a:t>Twitter: @</a:t>
            </a:r>
            <a:r>
              <a:rPr lang="en-US" sz="4000" dirty="0" err="1"/>
              <a:t>BrianLagunas</a:t>
            </a:r>
            <a:endParaRPr lang="en-US" sz="4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 r="19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325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300" y="3750590"/>
            <a:ext cx="14249400" cy="5238427"/>
          </a:xfrm>
        </p:spPr>
        <p:txBody>
          <a:bodyPr/>
          <a:lstStyle/>
          <a:p>
            <a:pPr algn="ctr"/>
            <a:r>
              <a:rPr lang="en-US" dirty="0"/>
              <a:t>Commanding</a:t>
            </a:r>
          </a:p>
        </p:txBody>
      </p:sp>
    </p:spTree>
    <p:extLst>
      <p:ext uri="{BB962C8B-B14F-4D97-AF65-F5344CB8AC3E}">
        <p14:creationId xmlns:p14="http://schemas.microsoft.com/office/powerpoint/2010/main" val="285211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DelegateCommand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SomeCommand</a:t>
            </a:r>
            <a:r>
              <a:rPr lang="en-US" dirty="0"/>
              <a:t> = new </a:t>
            </a:r>
            <a:r>
              <a:rPr lang="en-US" dirty="0" err="1">
                <a:solidFill>
                  <a:srgbClr val="B5A1E0"/>
                </a:solidFill>
              </a:rPr>
              <a:t>DelegateCommand</a:t>
            </a:r>
            <a:r>
              <a:rPr lang="en-US" dirty="0"/>
              <a:t>(</a:t>
            </a:r>
            <a:r>
              <a:rPr lang="en-US" dirty="0">
                <a:solidFill>
                  <a:srgbClr val="1FAECE"/>
                </a:solidFill>
              </a:rPr>
              <a:t>Execute</a:t>
            </a:r>
            <a:r>
              <a:rPr lang="en-US" dirty="0"/>
              <a:t>, </a:t>
            </a:r>
            <a:r>
              <a:rPr lang="en-US" dirty="0" err="1">
                <a:solidFill>
                  <a:srgbClr val="1FAECE"/>
                </a:solidFill>
              </a:rPr>
              <a:t>CanExecute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private void </a:t>
            </a:r>
            <a:r>
              <a:rPr lang="en-US" dirty="0">
                <a:solidFill>
                  <a:srgbClr val="1FAECE"/>
                </a:solidFill>
              </a:rPr>
              <a:t>Execute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private bool </a:t>
            </a:r>
            <a:r>
              <a:rPr lang="en-US" dirty="0" err="1">
                <a:solidFill>
                  <a:srgbClr val="1FAECE"/>
                </a:solidFill>
              </a:rPr>
              <a:t>CanExecute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return true;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DelegateCommand</a:t>
            </a:r>
            <a:r>
              <a:rPr lang="en-US" dirty="0"/>
              <a:t>&lt;T&gt;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SomeCommand</a:t>
            </a:r>
            <a:r>
              <a:rPr lang="en-US" dirty="0"/>
              <a:t> = new </a:t>
            </a:r>
            <a:r>
              <a:rPr lang="en-US" dirty="0" err="1">
                <a:solidFill>
                  <a:srgbClr val="B5A1E0"/>
                </a:solidFill>
              </a:rPr>
              <a:t>DelegateCommand</a:t>
            </a:r>
            <a:r>
              <a:rPr lang="en-US" dirty="0"/>
              <a:t>&lt;</a:t>
            </a:r>
            <a:r>
              <a:rPr lang="en-US" dirty="0">
                <a:solidFill>
                  <a:srgbClr val="9FD959"/>
                </a:solidFill>
              </a:rPr>
              <a:t>string</a:t>
            </a:r>
            <a:r>
              <a:rPr lang="en-US" dirty="0"/>
              <a:t>&gt;(</a:t>
            </a:r>
            <a:r>
              <a:rPr lang="en-US" dirty="0">
                <a:solidFill>
                  <a:srgbClr val="1FAECE"/>
                </a:solidFill>
              </a:rPr>
              <a:t>Execute</a:t>
            </a:r>
            <a:r>
              <a:rPr lang="en-US" dirty="0"/>
              <a:t>, </a:t>
            </a:r>
            <a:r>
              <a:rPr lang="en-US" dirty="0" err="1">
                <a:solidFill>
                  <a:srgbClr val="1FAECE"/>
                </a:solidFill>
              </a:rPr>
              <a:t>CanExecute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private void </a:t>
            </a:r>
            <a:r>
              <a:rPr lang="en-US" dirty="0">
                <a:solidFill>
                  <a:srgbClr val="1FAECE"/>
                </a:solidFill>
              </a:rPr>
              <a:t>Execute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private bool </a:t>
            </a:r>
            <a:r>
              <a:rPr lang="en-US" dirty="0" err="1">
                <a:solidFill>
                  <a:srgbClr val="1FAECE"/>
                </a:solidFill>
              </a:rPr>
              <a:t>CanExecute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return true;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1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DelegateCommand</a:t>
            </a:r>
            <a:r>
              <a:rPr lang="en-US" dirty="0"/>
              <a:t>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SomeCommand</a:t>
            </a:r>
            <a:r>
              <a:rPr lang="en-US" dirty="0"/>
              <a:t> = </a:t>
            </a:r>
            <a:r>
              <a:rPr lang="en-US" dirty="0" err="1">
                <a:solidFill>
                  <a:srgbClr val="B5A1E0"/>
                </a:solidFill>
              </a:rPr>
              <a:t>DelegateCommand.FromAsyncHandler</a:t>
            </a:r>
            <a:r>
              <a:rPr lang="en-US" dirty="0"/>
              <a:t>(</a:t>
            </a:r>
            <a:r>
              <a:rPr lang="en-US" dirty="0" err="1">
                <a:solidFill>
                  <a:srgbClr val="1FAECE"/>
                </a:solidFill>
              </a:rPr>
              <a:t>ExecuteAsync</a:t>
            </a:r>
            <a:r>
              <a:rPr lang="en-US" dirty="0"/>
              <a:t>);</a:t>
            </a:r>
          </a:p>
          <a:p>
            <a:r>
              <a:rPr lang="en-US" dirty="0"/>
              <a:t>Task </a:t>
            </a:r>
            <a:r>
              <a:rPr lang="en-US" dirty="0" err="1">
                <a:solidFill>
                  <a:srgbClr val="1FAECE"/>
                </a:solidFill>
              </a:rPr>
              <a:t>ExecuteAsync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dirty="0" err="1"/>
              <a:t>SomeCommand</a:t>
            </a:r>
            <a:r>
              <a:rPr lang="en-US" dirty="0"/>
              <a:t> = </a:t>
            </a:r>
            <a:r>
              <a:rPr lang="en-US" dirty="0" err="1">
                <a:solidFill>
                  <a:srgbClr val="B5A1E0"/>
                </a:solidFill>
              </a:rPr>
              <a:t>DelegateCommand</a:t>
            </a:r>
            <a:r>
              <a:rPr lang="en-US" dirty="0">
                <a:solidFill>
                  <a:srgbClr val="B5A1E0"/>
                </a:solidFill>
              </a:rPr>
              <a:t>&lt;</a:t>
            </a:r>
            <a:r>
              <a:rPr lang="en-US" dirty="0">
                <a:solidFill>
                  <a:srgbClr val="9FD959"/>
                </a:solidFill>
              </a:rPr>
              <a:t>string</a:t>
            </a:r>
            <a:r>
              <a:rPr lang="en-US" dirty="0">
                <a:solidFill>
                  <a:srgbClr val="B5A1E0"/>
                </a:solidFill>
              </a:rPr>
              <a:t>&gt;.</a:t>
            </a:r>
            <a:r>
              <a:rPr lang="en-US" dirty="0" err="1">
                <a:solidFill>
                  <a:srgbClr val="B5A1E0"/>
                </a:solidFill>
              </a:rPr>
              <a:t>FromAsyncHandler</a:t>
            </a:r>
            <a:r>
              <a:rPr lang="en-US" dirty="0"/>
              <a:t>(</a:t>
            </a:r>
            <a:r>
              <a:rPr lang="en-US" dirty="0" err="1">
                <a:solidFill>
                  <a:srgbClr val="1FAECE"/>
                </a:solidFill>
              </a:rPr>
              <a:t>ExecuteAsync</a:t>
            </a:r>
            <a:r>
              <a:rPr lang="en-US" dirty="0"/>
              <a:t>);</a:t>
            </a:r>
          </a:p>
          <a:p>
            <a:r>
              <a:rPr lang="en-US" dirty="0"/>
              <a:t>Task </a:t>
            </a:r>
            <a:r>
              <a:rPr lang="en-US" dirty="0" err="1">
                <a:solidFill>
                  <a:srgbClr val="1FAECE"/>
                </a:solidFill>
              </a:rPr>
              <a:t>ExecuteAsync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1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23" y="100584"/>
            <a:ext cx="22676443" cy="2286000"/>
          </a:xfrm>
        </p:spPr>
        <p:txBody>
          <a:bodyPr/>
          <a:lstStyle/>
          <a:p>
            <a:r>
              <a:rPr lang="en-US" dirty="0"/>
              <a:t>Raising Change Notifications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RaiseCanExecuteChanged</a:t>
            </a:r>
            <a:r>
              <a:rPr lang="en-US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ObservesProperty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ObservesCanExecute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2400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Navigate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5024" y="2386584"/>
            <a:ext cx="21129813" cy="105674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93738" indent="-693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389063" indent="-674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AppleSystemUIFont" charset="0"/>
              <a:buChar char="–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2063750" indent="-655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698750" indent="-635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Decoupled Navigation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No Page references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No ViewModel 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Based on URIs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This means </a:t>
            </a:r>
            <a:r>
              <a:rPr lang="en-US" sz="4800" dirty="0">
                <a:solidFill>
                  <a:srgbClr val="1FAECE"/>
                </a:solidFill>
              </a:rPr>
              <a:t>strings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Relative (default) – </a:t>
            </a:r>
            <a:r>
              <a:rPr lang="en-US" sz="4800" dirty="0" err="1">
                <a:solidFill>
                  <a:schemeClr val="bg1"/>
                </a:solidFill>
              </a:rPr>
              <a:t>nav</a:t>
            </a:r>
            <a:r>
              <a:rPr lang="en-US" sz="4800" dirty="0">
                <a:solidFill>
                  <a:schemeClr val="bg1"/>
                </a:solidFill>
              </a:rPr>
              <a:t> occurs relative to calling VM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Absolute – replaces entire </a:t>
            </a:r>
            <a:r>
              <a:rPr lang="en-US" sz="4800" dirty="0" err="1">
                <a:solidFill>
                  <a:schemeClr val="bg1"/>
                </a:solidFill>
              </a:rPr>
              <a:t>nav</a:t>
            </a:r>
            <a:r>
              <a:rPr lang="en-US" sz="4800" dirty="0">
                <a:solidFill>
                  <a:schemeClr val="bg1"/>
                </a:solidFill>
              </a:rPr>
              <a:t> stack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Pages must be registered for 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INavigationService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Navigate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GoBack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INavigationService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>
                <a:solidFill>
                  <a:srgbClr val="9FD959"/>
                </a:solidFill>
              </a:rPr>
              <a:t>MainPage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>
                <a:solidFill>
                  <a:srgbClr val="9FD959"/>
                </a:solidFill>
              </a:rPr>
              <a:t>MainPage</a:t>
            </a:r>
            <a:r>
              <a:rPr lang="en-US" dirty="0"/>
              <a:t>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2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/>
              <a:t>MainPage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”);</a:t>
            </a:r>
          </a:p>
          <a:p>
            <a:endParaRPr lang="en-US" dirty="0"/>
          </a:p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/>
              <a:t>MainPage</a:t>
            </a:r>
            <a:r>
              <a:rPr lang="en-US" dirty="0"/>
              <a:t>&gt;(“</a:t>
            </a:r>
            <a:r>
              <a:rPr lang="en-US" dirty="0">
                <a:solidFill>
                  <a:srgbClr val="9FD959"/>
                </a:solidFill>
              </a:rPr>
              <a:t>Custom</a:t>
            </a:r>
            <a:r>
              <a:rPr lang="en-US" dirty="0"/>
              <a:t>”);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>
                <a:solidFill>
                  <a:srgbClr val="9FD959"/>
                </a:solidFill>
              </a:rPr>
              <a:t>Custom</a:t>
            </a:r>
            <a:r>
              <a:rPr lang="en-US" dirty="0"/>
              <a:t>”);</a:t>
            </a:r>
          </a:p>
        </p:txBody>
      </p:sp>
      <p:sp>
        <p:nvSpPr>
          <p:cNvPr id="5" name="Shape 225"/>
          <p:cNvSpPr/>
          <p:nvPr/>
        </p:nvSpPr>
        <p:spPr>
          <a:xfrm>
            <a:off x="823770" y="2048685"/>
            <a:ext cx="21181210" cy="5141009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222"/>
          <p:cNvSpPr/>
          <p:nvPr/>
        </p:nvSpPr>
        <p:spPr>
          <a:xfrm>
            <a:off x="823770" y="8024229"/>
            <a:ext cx="233771" cy="3327827"/>
          </a:xfrm>
          <a:prstGeom prst="rect">
            <a:avLst/>
          </a:prstGeom>
          <a:solidFill>
            <a:srgbClr val="B8E7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7EC368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/>
              <a:t>MainPage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”);</a:t>
            </a:r>
          </a:p>
          <a:p>
            <a:endParaRPr lang="en-US" dirty="0"/>
          </a:p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/>
              <a:t>MainPage</a:t>
            </a:r>
            <a:r>
              <a:rPr lang="en-US" dirty="0"/>
              <a:t>&gt;(“Custom”);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(“Custom”);</a:t>
            </a:r>
          </a:p>
          <a:p>
            <a:endParaRPr lang="en-US" dirty="0"/>
          </a:p>
          <a:p>
            <a:r>
              <a:rPr lang="en-US" dirty="0"/>
              <a:t>//register Page for navigation</a:t>
            </a:r>
          </a:p>
          <a:p>
            <a:r>
              <a:rPr lang="en-US" dirty="0" err="1"/>
              <a:t>Container.RegisterTypeForNavigation</a:t>
            </a:r>
            <a:r>
              <a:rPr lang="en-US" dirty="0"/>
              <a:t>&lt;</a:t>
            </a:r>
            <a:r>
              <a:rPr lang="en-US" dirty="0" err="1"/>
              <a:t>MainPage</a:t>
            </a:r>
            <a:r>
              <a:rPr lang="en-US" dirty="0"/>
              <a:t>, </a:t>
            </a:r>
            <a:r>
              <a:rPr lang="en-US" dirty="0" err="1">
                <a:solidFill>
                  <a:srgbClr val="9FD959"/>
                </a:solidFill>
              </a:rPr>
              <a:t>MainPageViewModel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//navigate</a:t>
            </a:r>
          </a:p>
          <a:p>
            <a:r>
              <a:rPr lang="en-US" dirty="0" err="1"/>
              <a:t>INavigationService.Navigate</a:t>
            </a:r>
            <a:r>
              <a:rPr lang="en-US" dirty="0"/>
              <a:t>&lt;</a:t>
            </a:r>
            <a:r>
              <a:rPr lang="en-US" dirty="0" err="1">
                <a:solidFill>
                  <a:srgbClr val="9FD959"/>
                </a:solidFill>
              </a:rPr>
              <a:t>MainPageViewModel</a:t>
            </a:r>
            <a:r>
              <a:rPr lang="en-US" dirty="0"/>
              <a:t>&gt;();</a:t>
            </a:r>
          </a:p>
        </p:txBody>
      </p:sp>
      <p:sp>
        <p:nvSpPr>
          <p:cNvPr id="5" name="Shape 225"/>
          <p:cNvSpPr/>
          <p:nvPr/>
        </p:nvSpPr>
        <p:spPr>
          <a:xfrm>
            <a:off x="823770" y="2048685"/>
            <a:ext cx="21181210" cy="6611221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Shape 222"/>
          <p:cNvSpPr/>
          <p:nvPr/>
        </p:nvSpPr>
        <p:spPr>
          <a:xfrm>
            <a:off x="823770" y="9335815"/>
            <a:ext cx="251995" cy="2850776"/>
          </a:xfrm>
          <a:prstGeom prst="rect">
            <a:avLst/>
          </a:prstGeom>
          <a:solidFill>
            <a:srgbClr val="B8E7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7EC368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42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Prism?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XAML Application Framework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Guidance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Patterns &amp; Practices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Testable &amp; Maintainable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http://github.com/PrismLibrary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.NET Foundation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095" y="100584"/>
            <a:ext cx="12848905" cy="12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5024" y="2386584"/>
            <a:ext cx="21129813" cy="10504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93738" indent="-693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389063" indent="-674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AppleSystemUIFont" charset="0"/>
              <a:buChar char="–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2063750" indent="-655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698750" indent="-635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Use </a:t>
            </a:r>
            <a:r>
              <a:rPr lang="en-US" sz="4800" dirty="0" err="1">
                <a:solidFill>
                  <a:schemeClr val="bg1"/>
                </a:solidFill>
              </a:rPr>
              <a:t>NavigationParameters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Dictionary of objects (Key/Value)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Pass parameters via </a:t>
            </a:r>
            <a:r>
              <a:rPr lang="en-US" sz="4800" dirty="0" err="1">
                <a:solidFill>
                  <a:schemeClr val="bg1"/>
                </a:solidFill>
              </a:rPr>
              <a:t>INavigationService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Navigate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GoBack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1FAECE"/>
                </a:solidFill>
              </a:rPr>
              <a:t>navParams</a:t>
            </a:r>
            <a:r>
              <a:rPr lang="en-US" dirty="0"/>
              <a:t> = new </a:t>
            </a:r>
            <a:r>
              <a:rPr lang="en-US" dirty="0" err="1">
                <a:solidFill>
                  <a:srgbClr val="9FD959"/>
                </a:solidFill>
              </a:rPr>
              <a:t>NavigationParameters</a:t>
            </a:r>
            <a:r>
              <a:rPr lang="en-US" dirty="0"/>
              <a:t>();</a:t>
            </a:r>
          </a:p>
          <a:p>
            <a:r>
              <a:rPr lang="en-US" dirty="0" err="1"/>
              <a:t>navParams.Add</a:t>
            </a:r>
            <a:r>
              <a:rPr lang="en-US" dirty="0"/>
              <a:t>(“id”, 3);</a:t>
            </a:r>
          </a:p>
          <a:p>
            <a:r>
              <a:rPr lang="en-US" dirty="0" err="1"/>
              <a:t>navParams.Add</a:t>
            </a:r>
            <a:r>
              <a:rPr lang="en-US" dirty="0"/>
              <a:t>(“</a:t>
            </a:r>
            <a:r>
              <a:rPr lang="en-US" dirty="0" err="1"/>
              <a:t>isNew</a:t>
            </a:r>
            <a:r>
              <a:rPr lang="en-US" dirty="0"/>
              <a:t>”, false);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”, </a:t>
            </a:r>
            <a:r>
              <a:rPr lang="en-US" dirty="0" err="1">
                <a:solidFill>
                  <a:srgbClr val="1FAECE"/>
                </a:solidFill>
              </a:rPr>
              <a:t>navParams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7530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navParams</a:t>
            </a:r>
            <a:r>
              <a:rPr lang="en-US" dirty="0"/>
              <a:t> = new </a:t>
            </a:r>
            <a:r>
              <a:rPr lang="en-US" dirty="0" err="1"/>
              <a:t>NavigationParameters</a:t>
            </a:r>
            <a:r>
              <a:rPr lang="en-US" dirty="0"/>
              <a:t>();</a:t>
            </a:r>
          </a:p>
          <a:p>
            <a:r>
              <a:rPr lang="en-US" dirty="0" err="1"/>
              <a:t>navParams.Add</a:t>
            </a:r>
            <a:r>
              <a:rPr lang="en-US" dirty="0"/>
              <a:t>(“id”, 3);</a:t>
            </a:r>
          </a:p>
          <a:p>
            <a:r>
              <a:rPr lang="en-US" dirty="0" err="1"/>
              <a:t>navParams.Add</a:t>
            </a:r>
            <a:r>
              <a:rPr lang="en-US" dirty="0"/>
              <a:t>(“</a:t>
            </a:r>
            <a:r>
              <a:rPr lang="en-US" dirty="0" err="1"/>
              <a:t>isNew</a:t>
            </a:r>
            <a:r>
              <a:rPr lang="en-US" dirty="0"/>
              <a:t>”, false);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”, </a:t>
            </a:r>
            <a:r>
              <a:rPr lang="en-US" dirty="0" err="1"/>
              <a:t>navParameters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1FAECE"/>
                </a:solidFill>
              </a:rPr>
              <a:t>navParams</a:t>
            </a:r>
            <a:r>
              <a:rPr lang="en-US" dirty="0"/>
              <a:t> = new </a:t>
            </a:r>
            <a:r>
              <a:rPr lang="en-US" dirty="0" err="1">
                <a:solidFill>
                  <a:srgbClr val="9FD959"/>
                </a:solidFill>
              </a:rPr>
              <a:t>NavigationParameters</a:t>
            </a:r>
            <a:r>
              <a:rPr lang="en-US" dirty="0"/>
              <a:t>(“id=3&amp;isNew=false”);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”, </a:t>
            </a:r>
            <a:r>
              <a:rPr lang="en-US" dirty="0" err="1">
                <a:solidFill>
                  <a:srgbClr val="1FAECE"/>
                </a:solidFill>
              </a:rPr>
              <a:t>navParams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Shape 225"/>
          <p:cNvSpPr/>
          <p:nvPr/>
        </p:nvSpPr>
        <p:spPr>
          <a:xfrm>
            <a:off x="823770" y="2048685"/>
            <a:ext cx="21181210" cy="5696821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222"/>
          <p:cNvSpPr/>
          <p:nvPr/>
        </p:nvSpPr>
        <p:spPr>
          <a:xfrm>
            <a:off x="823770" y="8357867"/>
            <a:ext cx="251995" cy="2130840"/>
          </a:xfrm>
          <a:prstGeom prst="rect">
            <a:avLst/>
          </a:prstGeom>
          <a:solidFill>
            <a:srgbClr val="B8E7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7EC368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9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navParams</a:t>
            </a:r>
            <a:r>
              <a:rPr lang="en-US" dirty="0"/>
              <a:t> = new </a:t>
            </a:r>
            <a:r>
              <a:rPr lang="en-US" dirty="0" err="1"/>
              <a:t>NavigationParameters</a:t>
            </a:r>
            <a:r>
              <a:rPr lang="en-US" dirty="0"/>
              <a:t>();</a:t>
            </a:r>
          </a:p>
          <a:p>
            <a:r>
              <a:rPr lang="en-US" dirty="0" err="1"/>
              <a:t>navParams.Add</a:t>
            </a:r>
            <a:r>
              <a:rPr lang="en-US" dirty="0"/>
              <a:t>(“id”, 3);</a:t>
            </a:r>
          </a:p>
          <a:p>
            <a:r>
              <a:rPr lang="en-US" dirty="0" err="1"/>
              <a:t>navParams.Add</a:t>
            </a:r>
            <a:r>
              <a:rPr lang="en-US" dirty="0"/>
              <a:t>(“</a:t>
            </a:r>
            <a:r>
              <a:rPr lang="en-US" dirty="0" err="1"/>
              <a:t>isNew</a:t>
            </a:r>
            <a:r>
              <a:rPr lang="en-US" dirty="0"/>
              <a:t>”, false);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”, </a:t>
            </a:r>
            <a:r>
              <a:rPr lang="en-US" dirty="0" err="1"/>
              <a:t>navParameters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navParams</a:t>
            </a:r>
            <a:r>
              <a:rPr lang="en-US" dirty="0"/>
              <a:t> = new </a:t>
            </a:r>
            <a:r>
              <a:rPr lang="en-US" dirty="0" err="1"/>
              <a:t>NavigationParameters</a:t>
            </a:r>
            <a:r>
              <a:rPr lang="en-US" dirty="0"/>
              <a:t>(“id=3&amp;isNew=false”);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/>
              <a:t>”, </a:t>
            </a:r>
            <a:r>
              <a:rPr lang="en-US" dirty="0" err="1"/>
              <a:t>navParams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INavigationService.Navigate</a:t>
            </a:r>
            <a:r>
              <a:rPr lang="en-US" dirty="0"/>
              <a:t>(“</a:t>
            </a:r>
            <a:r>
              <a:rPr lang="en-US" dirty="0" err="1"/>
              <a:t>MainPage</a:t>
            </a:r>
            <a:r>
              <a:rPr lang="en-US" dirty="0" err="1">
                <a:solidFill>
                  <a:srgbClr val="9FD959"/>
                </a:solidFill>
              </a:rPr>
              <a:t>?id</a:t>
            </a:r>
            <a:r>
              <a:rPr lang="en-US" dirty="0">
                <a:solidFill>
                  <a:srgbClr val="9FD959"/>
                </a:solidFill>
              </a:rPr>
              <a:t>=3&amp;isNew=false</a:t>
            </a:r>
            <a:r>
              <a:rPr lang="en-US" dirty="0"/>
              <a:t>”);</a:t>
            </a:r>
          </a:p>
          <a:p>
            <a:endParaRPr lang="en-US" dirty="0"/>
          </a:p>
        </p:txBody>
      </p:sp>
      <p:sp>
        <p:nvSpPr>
          <p:cNvPr id="5" name="Shape 225"/>
          <p:cNvSpPr/>
          <p:nvPr/>
        </p:nvSpPr>
        <p:spPr>
          <a:xfrm>
            <a:off x="823770" y="2048685"/>
            <a:ext cx="21181210" cy="7866280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222"/>
          <p:cNvSpPr/>
          <p:nvPr/>
        </p:nvSpPr>
        <p:spPr>
          <a:xfrm>
            <a:off x="823770" y="10416988"/>
            <a:ext cx="251994" cy="788895"/>
          </a:xfrm>
          <a:prstGeom prst="rect">
            <a:avLst/>
          </a:prstGeom>
          <a:solidFill>
            <a:srgbClr val="B8E7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7EC368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25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View/ViewModel Participation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5024" y="2386584"/>
            <a:ext cx="21129813" cy="10504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93738" indent="-693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389063" indent="-674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AppleSystemUIFont" charset="0"/>
              <a:buChar char="–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2063750" indent="-655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698750" indent="-635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INavigationAware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OnNavigatedTo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OnNavigatedFrom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IConfirmNavigation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CanNavigate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IConfirmNavigationAsync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CanNavigateAsync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INavigationAware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ViewAViewModel : BindableBase, </a:t>
            </a:r>
            <a:r>
              <a:rPr lang="en-US" dirty="0">
                <a:solidFill>
                  <a:srgbClr val="1FAECE"/>
                </a:solidFill>
              </a:rPr>
              <a:t>INavigationAware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void </a:t>
            </a:r>
            <a:r>
              <a:rPr lang="en-US" dirty="0">
                <a:solidFill>
                  <a:srgbClr val="1FAECE"/>
                </a:solidFill>
              </a:rPr>
              <a:t>OnNavigatedFrom</a:t>
            </a:r>
            <a:r>
              <a:rPr lang="en-US" dirty="0"/>
              <a:t>(</a:t>
            </a:r>
            <a:r>
              <a:rPr lang="en-US" dirty="0">
                <a:solidFill>
                  <a:srgbClr val="9FD959"/>
                </a:solidFill>
              </a:rPr>
              <a:t>NavigationParameters</a:t>
            </a:r>
            <a:r>
              <a:rPr lang="en-US" dirty="0"/>
              <a:t> parameters)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>
                <a:solidFill>
                  <a:srgbClr val="1FAECE"/>
                </a:solidFill>
              </a:rPr>
              <a:t>OnNavigatedTo</a:t>
            </a:r>
            <a:r>
              <a:rPr lang="en-US" dirty="0"/>
              <a:t>(</a:t>
            </a:r>
            <a:r>
              <a:rPr lang="en-US" dirty="0">
                <a:solidFill>
                  <a:srgbClr val="9FD959"/>
                </a:solidFill>
              </a:rPr>
              <a:t>NavigationParameters</a:t>
            </a:r>
            <a:r>
              <a:rPr lang="en-US" dirty="0"/>
              <a:t> parameters)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</a:t>
            </a:r>
            <a:r>
              <a:rPr lang="en-US" dirty="0" err="1"/>
              <a:t>parameters.ContainsKey</a:t>
            </a:r>
            <a:r>
              <a:rPr lang="en-US" dirty="0"/>
              <a:t>(“title”))</a:t>
            </a:r>
          </a:p>
          <a:p>
            <a:r>
              <a:rPr lang="en-US" dirty="0"/>
              <a:t>            Title = (string)parameters["title"];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40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35024" y="6339407"/>
            <a:ext cx="3000525" cy="5906661"/>
            <a:chOff x="1335024" y="6225108"/>
            <a:chExt cx="3000525" cy="59066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4888435" y="6339408"/>
            <a:ext cx="5205938" cy="5906661"/>
            <a:chOff x="4888435" y="6339408"/>
            <a:chExt cx="5205938" cy="5906661"/>
          </a:xfrm>
        </p:grpSpPr>
        <p:grpSp>
          <p:nvGrpSpPr>
            <p:cNvPr id="22" name="Group 21"/>
            <p:cNvGrpSpPr/>
            <p:nvPr/>
          </p:nvGrpSpPr>
          <p:grpSpPr>
            <a:xfrm>
              <a:off x="7093848" y="6339408"/>
              <a:ext cx="3000525" cy="5906661"/>
              <a:chOff x="7115025" y="6225108"/>
              <a:chExt cx="3000525" cy="590666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025" y="62251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99" y="6743700"/>
                <a:ext cx="2677871" cy="4783893"/>
              </a:xfrm>
              <a:prstGeom prst="rect">
                <a:avLst/>
              </a:prstGeom>
            </p:spPr>
          </p:pic>
        </p:grpSp>
        <p:cxnSp>
          <p:nvCxnSpPr>
            <p:cNvPr id="24" name="Straight Connector 23"/>
            <p:cNvCxnSpPr/>
            <p:nvPr/>
          </p:nvCxnSpPr>
          <p:spPr>
            <a:xfrm>
              <a:off x="4888435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913570" y="6339408"/>
            <a:ext cx="5472249" cy="5906661"/>
            <a:chOff x="10913570" y="6339408"/>
            <a:chExt cx="5472249" cy="5906661"/>
          </a:xfrm>
        </p:grpSpPr>
        <p:grpSp>
          <p:nvGrpSpPr>
            <p:cNvPr id="32" name="Group 31"/>
            <p:cNvGrpSpPr/>
            <p:nvPr/>
          </p:nvGrpSpPr>
          <p:grpSpPr>
            <a:xfrm>
              <a:off x="13385294" y="6339408"/>
              <a:ext cx="3000525" cy="5906661"/>
              <a:chOff x="13385294" y="6339408"/>
              <a:chExt cx="3000525" cy="590666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5294" y="63394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368" y="6858000"/>
                <a:ext cx="2677871" cy="4783892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3952447" y="8857531"/>
                <a:ext cx="186621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A</a:t>
                </a: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10913570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7257220" y="6339407"/>
            <a:ext cx="5420045" cy="5906661"/>
            <a:chOff x="17257220" y="6339407"/>
            <a:chExt cx="5420045" cy="5906661"/>
          </a:xfrm>
        </p:grpSpPr>
        <p:grpSp>
          <p:nvGrpSpPr>
            <p:cNvPr id="33" name="Group 32"/>
            <p:cNvGrpSpPr/>
            <p:nvPr/>
          </p:nvGrpSpPr>
          <p:grpSpPr>
            <a:xfrm>
              <a:off x="19676740" y="6339407"/>
              <a:ext cx="3000525" cy="5906661"/>
              <a:chOff x="19676740" y="6339407"/>
              <a:chExt cx="3000525" cy="5906661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740" y="6339407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8814" y="6857999"/>
                <a:ext cx="2677871" cy="478389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0243893" y="8857530"/>
                <a:ext cx="184056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B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7257220" y="9250976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335024" y="3222405"/>
            <a:ext cx="219265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Navigate(“</a:t>
            </a:r>
            <a:r>
              <a:rPr lang="en-US" sz="6600" dirty="0" err="1">
                <a:solidFill>
                  <a:schemeClr val="bg1"/>
                </a:solidFill>
              </a:rPr>
              <a:t>MasterDetail</a:t>
            </a:r>
            <a:r>
              <a:rPr lang="en-US" sz="6600" dirty="0">
                <a:solidFill>
                  <a:schemeClr val="bg1"/>
                </a:solidFill>
              </a:rPr>
              <a:t>/</a:t>
            </a:r>
            <a:r>
              <a:rPr lang="en-US" sz="6600" dirty="0" err="1">
                <a:solidFill>
                  <a:schemeClr val="bg1"/>
                </a:solidFill>
              </a:rPr>
              <a:t>NavigationPage</a:t>
            </a:r>
            <a:r>
              <a:rPr lang="en-US" sz="6600" dirty="0">
                <a:solidFill>
                  <a:schemeClr val="bg1"/>
                </a:solidFill>
              </a:rPr>
              <a:t>/</a:t>
            </a:r>
            <a:r>
              <a:rPr lang="en-US" sz="6600" dirty="0" err="1">
                <a:solidFill>
                  <a:schemeClr val="bg1"/>
                </a:solidFill>
              </a:rPr>
              <a:t>ViewA</a:t>
            </a:r>
            <a:r>
              <a:rPr lang="en-US" sz="6600" dirty="0">
                <a:solidFill>
                  <a:schemeClr val="bg1"/>
                </a:solidFill>
              </a:rPr>
              <a:t>/</a:t>
            </a:r>
            <a:r>
              <a:rPr lang="en-US" sz="6600" dirty="0" err="1">
                <a:solidFill>
                  <a:schemeClr val="bg1"/>
                </a:solidFill>
              </a:rPr>
              <a:t>ViewB</a:t>
            </a:r>
            <a:r>
              <a:rPr lang="en-US" sz="6600" dirty="0">
                <a:solidFill>
                  <a:schemeClr val="bg1"/>
                </a:solidFill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9825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 with Parameters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35024" y="6339407"/>
            <a:ext cx="3000525" cy="5906661"/>
            <a:chOff x="1335024" y="6225108"/>
            <a:chExt cx="3000525" cy="59066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093848" y="6339408"/>
            <a:ext cx="3000525" cy="5906661"/>
            <a:chOff x="7115025" y="6225108"/>
            <a:chExt cx="3000525" cy="590666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025" y="6225108"/>
              <a:ext cx="3000525" cy="590666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099" y="6743700"/>
              <a:ext cx="2677871" cy="4783893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294" y="6339408"/>
            <a:ext cx="3000525" cy="5906661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368" y="6858000"/>
            <a:ext cx="2677871" cy="47838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952447" y="8857531"/>
            <a:ext cx="18662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888435" y="9292738"/>
            <a:ext cx="1652527" cy="0"/>
          </a:xfrm>
          <a:prstGeom prst="line">
            <a:avLst/>
          </a:prstGeom>
          <a:noFill/>
          <a:ln w="76200">
            <a:solidFill>
              <a:srgbClr val="76828C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913570" y="9292738"/>
            <a:ext cx="1652527" cy="0"/>
          </a:xfrm>
          <a:prstGeom prst="line">
            <a:avLst/>
          </a:prstGeom>
          <a:noFill/>
          <a:ln w="76200">
            <a:solidFill>
              <a:srgbClr val="76828C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740" y="6339407"/>
            <a:ext cx="3000525" cy="5906661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814" y="6857999"/>
            <a:ext cx="2677871" cy="478389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43893" y="8857530"/>
            <a:ext cx="18405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B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7257220" y="9250976"/>
            <a:ext cx="1652527" cy="0"/>
          </a:xfrm>
          <a:prstGeom prst="line">
            <a:avLst/>
          </a:prstGeom>
          <a:noFill/>
          <a:ln w="76200">
            <a:solidFill>
              <a:srgbClr val="76828C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0" y="3222405"/>
            <a:ext cx="2438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Navigate(“</a:t>
            </a:r>
            <a:r>
              <a:rPr lang="en-US" sz="4400" dirty="0" err="1">
                <a:solidFill>
                  <a:schemeClr val="bg1"/>
                </a:solidFill>
              </a:rPr>
              <a:t>MasterDetail</a:t>
            </a:r>
            <a:r>
              <a:rPr lang="en-US" sz="4400" dirty="0" err="1">
                <a:solidFill>
                  <a:srgbClr val="9FD959"/>
                </a:solidFill>
              </a:rPr>
              <a:t>?id</a:t>
            </a:r>
            <a:r>
              <a:rPr lang="en-US" sz="4400" dirty="0">
                <a:solidFill>
                  <a:srgbClr val="9FD959"/>
                </a:solidFill>
              </a:rPr>
              <a:t>=2</a:t>
            </a:r>
            <a:r>
              <a:rPr lang="en-US" sz="4400" dirty="0">
                <a:solidFill>
                  <a:schemeClr val="bg1"/>
                </a:solidFill>
              </a:rPr>
              <a:t>/</a:t>
            </a:r>
            <a:r>
              <a:rPr lang="en-US" sz="4400" dirty="0" err="1">
                <a:solidFill>
                  <a:schemeClr val="bg1"/>
                </a:solidFill>
              </a:rPr>
              <a:t>NavigationPage</a:t>
            </a:r>
            <a:r>
              <a:rPr lang="en-US" sz="4400" dirty="0">
                <a:solidFill>
                  <a:schemeClr val="bg1"/>
                </a:solidFill>
              </a:rPr>
              <a:t>/</a:t>
            </a:r>
            <a:r>
              <a:rPr lang="en-US" sz="4400" dirty="0" err="1">
                <a:solidFill>
                  <a:schemeClr val="bg1"/>
                </a:solidFill>
              </a:rPr>
              <a:t>ViewA</a:t>
            </a:r>
            <a:r>
              <a:rPr lang="en-US" sz="4400" dirty="0" err="1">
                <a:solidFill>
                  <a:srgbClr val="9FD959"/>
                </a:solidFill>
              </a:rPr>
              <a:t>?custName</a:t>
            </a:r>
            <a:r>
              <a:rPr lang="en-US" sz="4400" dirty="0">
                <a:solidFill>
                  <a:srgbClr val="9FD959"/>
                </a:solidFill>
              </a:rPr>
              <a:t>=</a:t>
            </a:r>
            <a:r>
              <a:rPr lang="en-US" sz="4400" dirty="0" err="1">
                <a:solidFill>
                  <a:srgbClr val="9FD959"/>
                </a:solidFill>
              </a:rPr>
              <a:t>brian</a:t>
            </a:r>
            <a:r>
              <a:rPr lang="en-US" sz="4400" dirty="0">
                <a:solidFill>
                  <a:schemeClr val="bg1"/>
                </a:solidFill>
              </a:rPr>
              <a:t>/</a:t>
            </a:r>
            <a:r>
              <a:rPr lang="en-US" sz="4400" dirty="0" err="1">
                <a:solidFill>
                  <a:schemeClr val="bg1"/>
                </a:solidFill>
              </a:rPr>
              <a:t>ViewB</a:t>
            </a:r>
            <a:r>
              <a:rPr lang="en-US" sz="4400" dirty="0" err="1">
                <a:solidFill>
                  <a:srgbClr val="9FD959"/>
                </a:solidFill>
              </a:rPr>
              <a:t>?sortOrder</a:t>
            </a:r>
            <a:r>
              <a:rPr lang="en-US" sz="4400" dirty="0">
                <a:solidFill>
                  <a:srgbClr val="9FD959"/>
                </a:solidFill>
              </a:rPr>
              <a:t>=</a:t>
            </a:r>
            <a:r>
              <a:rPr lang="en-US" sz="4400" dirty="0" err="1">
                <a:solidFill>
                  <a:srgbClr val="9FD959"/>
                </a:solidFill>
              </a:rPr>
              <a:t>asc</a:t>
            </a:r>
            <a:r>
              <a:rPr lang="en-US" sz="44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5787" y="5137085"/>
            <a:ext cx="1284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FD959"/>
                </a:solidFill>
              </a:rPr>
              <a:t>id=2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89280" y="5137087"/>
            <a:ext cx="4392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9FD959"/>
                </a:solidFill>
              </a:rPr>
              <a:t>custName</a:t>
            </a:r>
            <a:r>
              <a:rPr lang="en-US" sz="4800" dirty="0">
                <a:solidFill>
                  <a:srgbClr val="9FD959"/>
                </a:solidFill>
              </a:rPr>
              <a:t>=</a:t>
            </a:r>
            <a:r>
              <a:rPr lang="en-US" sz="4800" dirty="0" err="1">
                <a:solidFill>
                  <a:srgbClr val="9FD959"/>
                </a:solidFill>
              </a:rPr>
              <a:t>brian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62855" y="5137086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9FD959"/>
                </a:solidFill>
              </a:rPr>
              <a:t>sortOrder</a:t>
            </a:r>
            <a:r>
              <a:rPr lang="en-US" sz="4800" dirty="0">
                <a:solidFill>
                  <a:srgbClr val="9FD959"/>
                </a:solidFill>
              </a:rPr>
              <a:t>=</a:t>
            </a:r>
            <a:r>
              <a:rPr lang="en-US" sz="4800" dirty="0" err="1">
                <a:solidFill>
                  <a:srgbClr val="9FD959"/>
                </a:solidFill>
              </a:rPr>
              <a:t>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2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52651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IEventAggregator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18459979" cy="943227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Loosely coupled, event based communication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Multiple publishers &amp; subscribers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Pass parameters/payloads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Filter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They’re weak events</a:t>
            </a:r>
          </a:p>
        </p:txBody>
      </p:sp>
    </p:spTree>
    <p:extLst>
      <p:ext uri="{BB962C8B-B14F-4D97-AF65-F5344CB8AC3E}">
        <p14:creationId xmlns:p14="http://schemas.microsoft.com/office/powerpoint/2010/main" val="14026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264008" y="2754312"/>
            <a:ext cx="10856912" cy="9556221"/>
          </a:xfrm>
        </p:spPr>
        <p:txBody>
          <a:bodyPr>
            <a:normAutofit fontScale="85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MVVM Support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Commanding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Navigation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Page Dialog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7" y="2386584"/>
            <a:ext cx="8501592" cy="85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IEventAggregator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//event</a:t>
            </a:r>
          </a:p>
          <a:p>
            <a:r>
              <a:rPr lang="en-US" dirty="0"/>
              <a:t>public class </a:t>
            </a:r>
            <a:r>
              <a:rPr lang="en-US" dirty="0" err="1">
                <a:solidFill>
                  <a:srgbClr val="1FAECE"/>
                </a:solidFill>
              </a:rPr>
              <a:t>SavedEvent</a:t>
            </a:r>
            <a:r>
              <a:rPr lang="en-US" dirty="0"/>
              <a:t> : </a:t>
            </a:r>
            <a:r>
              <a:rPr lang="en-US" dirty="0" err="1">
                <a:solidFill>
                  <a:srgbClr val="B5A1E0"/>
                </a:solidFill>
              </a:rPr>
              <a:t>PubSubEvent</a:t>
            </a:r>
            <a:r>
              <a:rPr lang="en-US" dirty="0"/>
              <a:t>&lt;Person&gt; { }</a:t>
            </a:r>
          </a:p>
          <a:p>
            <a:endParaRPr lang="en-US" dirty="0"/>
          </a:p>
          <a:p>
            <a:r>
              <a:rPr lang="en-US" dirty="0"/>
              <a:t>//publisher</a:t>
            </a:r>
          </a:p>
          <a:p>
            <a:r>
              <a:rPr lang="en-US" dirty="0" err="1"/>
              <a:t>IEventAggregator.GetEvent</a:t>
            </a:r>
            <a:r>
              <a:rPr lang="en-US" dirty="0"/>
              <a:t>&lt;</a:t>
            </a:r>
            <a:r>
              <a:rPr lang="en-US" dirty="0" err="1">
                <a:solidFill>
                  <a:srgbClr val="1FAECE"/>
                </a:solidFill>
              </a:rPr>
              <a:t>SavedEvent</a:t>
            </a:r>
            <a:r>
              <a:rPr lang="en-US" dirty="0"/>
              <a:t>&gt;().Publish(</a:t>
            </a:r>
            <a:r>
              <a:rPr lang="en-US" dirty="0" err="1"/>
              <a:t>somePersonInstance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//subscriber</a:t>
            </a:r>
          </a:p>
          <a:p>
            <a:r>
              <a:rPr lang="en-US" dirty="0" err="1"/>
              <a:t>IEventAggregator.GetEvent</a:t>
            </a:r>
            <a:r>
              <a:rPr lang="en-US" dirty="0"/>
              <a:t>&lt;</a:t>
            </a:r>
            <a:r>
              <a:rPr lang="en-US" dirty="0" err="1">
                <a:solidFill>
                  <a:srgbClr val="1FAECE"/>
                </a:solidFill>
              </a:rPr>
              <a:t>SavedEvent</a:t>
            </a:r>
            <a:r>
              <a:rPr lang="en-US" dirty="0"/>
              <a:t>&gt;().Subscribe(</a:t>
            </a:r>
            <a:r>
              <a:rPr lang="en-US" dirty="0" err="1">
                <a:solidFill>
                  <a:srgbClr val="9FD959"/>
                </a:solidFill>
              </a:rPr>
              <a:t>SomethingSaved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//delegate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rgbClr val="9FD959"/>
                </a:solidFill>
              </a:rPr>
              <a:t>SomethingSaved</a:t>
            </a:r>
            <a:r>
              <a:rPr lang="en-US" dirty="0"/>
              <a:t>(Person 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//do something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24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Prism Community!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0" y="2386584"/>
            <a:ext cx="6654800" cy="665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783" y="9821333"/>
            <a:ext cx="2126643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http://GitHub.com/PrismLibrary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get Prism?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14" y="2726908"/>
            <a:ext cx="9716574" cy="29543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0368" y="7135318"/>
            <a:ext cx="5996065" cy="4542020"/>
          </a:xfrm>
          <a:prstGeom prst="rect">
            <a:avLst/>
          </a:prstGeom>
          <a:solidFill>
            <a:srgbClr val="1FA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/>
              <a:t>Prism.Core</a:t>
            </a:r>
            <a:endParaRPr lang="en-US" sz="8000" dirty="0"/>
          </a:p>
        </p:txBody>
      </p:sp>
      <p:sp>
        <p:nvSpPr>
          <p:cNvPr id="10" name="Rectangle 9"/>
          <p:cNvSpPr/>
          <p:nvPr/>
        </p:nvSpPr>
        <p:spPr>
          <a:xfrm>
            <a:off x="8111011" y="7135318"/>
            <a:ext cx="5996065" cy="4542020"/>
          </a:xfrm>
          <a:prstGeom prst="rect">
            <a:avLst/>
          </a:prstGeom>
          <a:solidFill>
            <a:srgbClr val="1FA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/>
              <a:t>Prism.Forms</a:t>
            </a:r>
            <a:endParaRPr lang="en-US" sz="8000" dirty="0"/>
          </a:p>
        </p:txBody>
      </p:sp>
      <p:sp>
        <p:nvSpPr>
          <p:cNvPr id="11" name="Rectangle 10"/>
          <p:cNvSpPr/>
          <p:nvPr/>
        </p:nvSpPr>
        <p:spPr>
          <a:xfrm>
            <a:off x="15411655" y="7135318"/>
            <a:ext cx="8322938" cy="4542020"/>
          </a:xfrm>
          <a:prstGeom prst="rect">
            <a:avLst/>
          </a:prstGeom>
          <a:solidFill>
            <a:srgbClr val="1FA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/>
              <a:t>Prism.Unity.Forms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7881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MVVM Support</a:t>
            </a:r>
          </a:p>
        </p:txBody>
      </p:sp>
    </p:spTree>
    <p:extLst>
      <p:ext uri="{BB962C8B-B14F-4D97-AF65-F5344CB8AC3E}">
        <p14:creationId xmlns:p14="http://schemas.microsoft.com/office/powerpoint/2010/main" val="17473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MVVM you speak of?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5024" y="2386584"/>
            <a:ext cx="504817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59698" y="5109707"/>
            <a:ext cx="4590035" cy="4423760"/>
          </a:xfrm>
          <a:prstGeom prst="rect">
            <a:avLst/>
          </a:prstGeom>
          <a:solidFill>
            <a:srgbClr val="F66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4257" y="5109707"/>
            <a:ext cx="4590035" cy="4423760"/>
          </a:xfrm>
          <a:prstGeom prst="rect">
            <a:avLst/>
          </a:prstGeom>
          <a:solidFill>
            <a:srgbClr val="44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8816" y="5109707"/>
            <a:ext cx="4590035" cy="4423760"/>
          </a:xfrm>
          <a:prstGeom prst="rect">
            <a:avLst/>
          </a:prstGeom>
          <a:solidFill>
            <a:srgbClr val="1F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736510" y="7321587"/>
            <a:ext cx="1910088" cy="1"/>
          </a:xfrm>
          <a:prstGeom prst="line">
            <a:avLst/>
          </a:prstGeom>
          <a:noFill/>
          <a:ln w="76200">
            <a:solidFill>
              <a:srgbClr val="76828C"/>
            </a:solidFill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5464138" y="5256705"/>
            <a:ext cx="5714" cy="1395720"/>
          </a:xfrm>
          <a:prstGeom prst="line">
            <a:avLst/>
          </a:prstGeom>
          <a:noFill/>
          <a:ln w="76200">
            <a:solidFill>
              <a:srgbClr val="76828C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5464138" y="7762838"/>
            <a:ext cx="5714" cy="1395720"/>
          </a:xfrm>
          <a:prstGeom prst="line">
            <a:avLst/>
          </a:prstGeom>
          <a:noFill/>
          <a:ln w="76200">
            <a:solidFill>
              <a:srgbClr val="76828C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4695370" y="10051148"/>
            <a:ext cx="789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Presentation and Presentation 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224828" y="10051148"/>
            <a:ext cx="525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Business Logic and Data</a:t>
            </a:r>
          </a:p>
        </p:txBody>
      </p:sp>
    </p:spTree>
    <p:extLst>
      <p:ext uri="{BB962C8B-B14F-4D97-AF65-F5344CB8AC3E}">
        <p14:creationId xmlns:p14="http://schemas.microsoft.com/office/powerpoint/2010/main" val="192210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Difficult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24455" y="4727173"/>
            <a:ext cx="4880176" cy="618808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886052" y="3655236"/>
            <a:ext cx="6042613" cy="8055676"/>
            <a:chOff x="6013596" y="611593"/>
            <a:chExt cx="2403474" cy="32041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6" y="611593"/>
              <a:ext cx="2403474" cy="320417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85629" y="611593"/>
              <a:ext cx="659407" cy="183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ViewModel</a:t>
              </a:r>
            </a:p>
          </p:txBody>
        </p:sp>
      </p:grpSp>
      <p:pic>
        <p:nvPicPr>
          <p:cNvPr id="8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08" y="4685295"/>
            <a:ext cx="8283291" cy="6372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7208" y="6316133"/>
            <a:ext cx="8283291" cy="4741334"/>
          </a:xfrm>
          <a:prstGeom prst="rect">
            <a:avLst/>
          </a:prstGeom>
          <a:solidFill>
            <a:srgbClr val="F3F3F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Binding Context</a:t>
            </a:r>
          </a:p>
        </p:txBody>
      </p:sp>
    </p:spTree>
    <p:extLst>
      <p:ext uri="{BB962C8B-B14F-4D97-AF65-F5344CB8AC3E}">
        <p14:creationId xmlns:p14="http://schemas.microsoft.com/office/powerpoint/2010/main" val="42597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Connection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5024" y="2386584"/>
            <a:ext cx="21129813" cy="10504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93738" indent="-693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389063" indent="-674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AppleSystemUIFont" charset="0"/>
              <a:buChar char="–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2063750" indent="-655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698750" indent="-635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sz="5000" b="0" i="0" kern="1200">
                <a:solidFill>
                  <a:srgbClr val="32414E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ViewModelLocator</a:t>
            </a:r>
            <a:endParaRPr lang="en-US" sz="4800" dirty="0">
              <a:solidFill>
                <a:schemeClr val="bg1"/>
              </a:solidFill>
            </a:endParaRP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Automatic ViewModel Construction and Wire-up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AutowireViewModel</a:t>
            </a:r>
            <a:r>
              <a:rPr lang="en-US" sz="4800" dirty="0">
                <a:solidFill>
                  <a:schemeClr val="bg1"/>
                </a:solidFill>
              </a:rPr>
              <a:t> Attached Property</a:t>
            </a:r>
          </a:p>
          <a:p>
            <a:pPr lvl="1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Convention Based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“Views” namespace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 dirty="0" err="1">
                <a:solidFill>
                  <a:schemeClr val="bg1"/>
                </a:solidFill>
              </a:rPr>
              <a:t>ViewModels</a:t>
            </a:r>
            <a:r>
              <a:rPr lang="en-US" sz="4800" dirty="0">
                <a:solidFill>
                  <a:schemeClr val="bg1"/>
                </a:solidFill>
              </a:rPr>
              <a:t>” namespace</a:t>
            </a:r>
          </a:p>
          <a:p>
            <a:pPr marL="1265238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View Name + “ViewModel” = ViewModel Name</a:t>
            </a:r>
          </a:p>
          <a:p>
            <a:pPr marL="1960563" lvl="2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MainPage</a:t>
            </a:r>
            <a:r>
              <a:rPr lang="en-US" sz="4800" dirty="0">
                <a:solidFill>
                  <a:schemeClr val="bg1"/>
                </a:solidFill>
              </a:rPr>
              <a:t> + “ViewModel” = </a:t>
            </a:r>
            <a:r>
              <a:rPr lang="en-US" sz="4800" dirty="0" err="1">
                <a:solidFill>
                  <a:schemeClr val="bg1"/>
                </a:solidFill>
              </a:rPr>
              <a:t>MainPageViewModel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ViewModeLocator.AutowireViewModel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&lt;ContentPage xmlns="http://xamarin.com/schemas/2014/forms"</a:t>
            </a:r>
          </a:p>
          <a:p>
            <a:r>
              <a:rPr lang="en-US" dirty="0"/>
              <a:t>             </a:t>
            </a:r>
            <a:r>
              <a:rPr lang="en-US" dirty="0" err="1"/>
              <a:t>xmlns:x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http://schemas.microsoft.com/winfx/2009/xaml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xmlns:prism="clr-namespace:Prism.Mvvm;assembly=Prism.Forms"</a:t>
            </a:r>
          </a:p>
          <a:p>
            <a:r>
              <a:rPr lang="en-US" dirty="0"/>
              <a:t>             prism:ViewModelLocator.AutowireViewModel="True“</a:t>
            </a:r>
          </a:p>
          <a:p>
            <a:endParaRPr lang="en-US" dirty="0"/>
          </a:p>
          <a:p>
            <a:r>
              <a:rPr lang="en-US" dirty="0"/>
              <a:t>             x:Class="SettingBindingContext.Views.MainPage"</a:t>
            </a:r>
          </a:p>
          <a:p>
            <a:r>
              <a:rPr lang="en-US" dirty="0"/>
              <a:t>             Title="MainPage"&gt;</a:t>
            </a:r>
          </a:p>
          <a:p>
            <a:endParaRPr lang="en-US" dirty="0"/>
          </a:p>
          <a:p>
            <a:r>
              <a:rPr lang="en-US" dirty="0"/>
              <a:t>&lt;/ContentPage&gt;</a:t>
            </a:r>
          </a:p>
        </p:txBody>
      </p:sp>
      <p:sp>
        <p:nvSpPr>
          <p:cNvPr id="5" name="Shape 225"/>
          <p:cNvSpPr/>
          <p:nvPr/>
        </p:nvSpPr>
        <p:spPr>
          <a:xfrm>
            <a:off x="769981" y="2855509"/>
            <a:ext cx="21181210" cy="2724912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225"/>
          <p:cNvSpPr/>
          <p:nvPr/>
        </p:nvSpPr>
        <p:spPr>
          <a:xfrm>
            <a:off x="1020993" y="7470450"/>
            <a:ext cx="21181210" cy="4183668"/>
          </a:xfrm>
          <a:prstGeom prst="rect">
            <a:avLst/>
          </a:prstGeom>
          <a:solidFill>
            <a:srgbClr val="30245B">
              <a:alpha val="501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FFFFFF"/>
                </a:solidFill>
              </a:defRPr>
            </a:pP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Shape 222"/>
          <p:cNvSpPr/>
          <p:nvPr/>
        </p:nvSpPr>
        <p:spPr>
          <a:xfrm>
            <a:off x="2760441" y="6049346"/>
            <a:ext cx="233771" cy="1421104"/>
          </a:xfrm>
          <a:prstGeom prst="rect">
            <a:avLst/>
          </a:prstGeom>
          <a:solidFill>
            <a:srgbClr val="B8E7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90000"/>
              </a:lnSpc>
              <a:spcBef>
                <a:spcPts val="3500"/>
              </a:spcBef>
              <a:defRPr b="0">
                <a:solidFill>
                  <a:srgbClr val="7EC368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809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Segoe UI Semilight"/>
        <a:ea typeface="Segoe UI Semilight"/>
        <a:cs typeface="Segoe UI Semilight"/>
      </a:majorFont>
      <a:minorFont>
        <a:latin typeface="Segoe UI"/>
        <a:ea typeface="Segoe UI"/>
        <a:cs typeface="Segoe UI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350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1" i="0" u="none" strike="noStrike" cap="none" spc="0" normalizeH="0" baseline="0">
            <a:ln>
              <a:noFill/>
            </a:ln>
            <a:solidFill>
              <a:srgbClr val="3B99D4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Words>662</Words>
  <Application>Microsoft Office PowerPoint</Application>
  <PresentationFormat>Custom</PresentationFormat>
  <Paragraphs>256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.AppleSystemUIFont</vt:lpstr>
      <vt:lpstr>Avenir Roman</vt:lpstr>
      <vt:lpstr>Menlo</vt:lpstr>
      <vt:lpstr>Arial</vt:lpstr>
      <vt:lpstr>Calibri</vt:lpstr>
      <vt:lpstr>Segoe UI</vt:lpstr>
      <vt:lpstr>Segoe UI Semibold</vt:lpstr>
      <vt:lpstr>Custom Design</vt:lpstr>
      <vt:lpstr>MVVM Made Simple with Xamarin.Forms and Prism</vt:lpstr>
      <vt:lpstr>What is Prism?</vt:lpstr>
      <vt:lpstr>What do you get?</vt:lpstr>
      <vt:lpstr>Where do I get Prism?</vt:lpstr>
      <vt:lpstr>MVVM Support</vt:lpstr>
      <vt:lpstr>What’s this MVVM you speak of?</vt:lpstr>
      <vt:lpstr>The Most Difficult Choice</vt:lpstr>
      <vt:lpstr>Making the Connection</vt:lpstr>
      <vt:lpstr>ViewModeLocator.AutowireViewModel</vt:lpstr>
      <vt:lpstr>Commanding</vt:lpstr>
      <vt:lpstr>DelegateCommand</vt:lpstr>
      <vt:lpstr>DelegateCommand&lt;T&gt;</vt:lpstr>
      <vt:lpstr>DelegateCommand Async</vt:lpstr>
      <vt:lpstr>Raising Change Notifications</vt:lpstr>
      <vt:lpstr>Navigation</vt:lpstr>
      <vt:lpstr>A Better Way to Navigate</vt:lpstr>
      <vt:lpstr>INavigationService</vt:lpstr>
      <vt:lpstr>Navigation</vt:lpstr>
      <vt:lpstr>Navigation</vt:lpstr>
      <vt:lpstr>Passing Parameters</vt:lpstr>
      <vt:lpstr>Passing Parameters</vt:lpstr>
      <vt:lpstr>Passing Parameters</vt:lpstr>
      <vt:lpstr>Passing Parameters</vt:lpstr>
      <vt:lpstr>View/ViewModel Participation</vt:lpstr>
      <vt:lpstr>INavigationAware</vt:lpstr>
      <vt:lpstr>Deep Linking</vt:lpstr>
      <vt:lpstr>Deep Linking with Parameters</vt:lpstr>
      <vt:lpstr>Messaging</vt:lpstr>
      <vt:lpstr>IEventAggregator</vt:lpstr>
      <vt:lpstr>Using IEventAggregator</vt:lpstr>
      <vt:lpstr>Join the Prism Community!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Guidelines</dc:title>
  <dc:creator>varief</dc:creator>
  <cp:lastModifiedBy>Brian Lagunas</cp:lastModifiedBy>
  <cp:revision>323</cp:revision>
  <cp:lastPrinted>2015-12-14T23:08:45Z</cp:lastPrinted>
  <dcterms:modified xsi:type="dcterms:W3CDTF">2016-04-27T16:49:23Z</dcterms:modified>
</cp:coreProperties>
</file>