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19CAD66-4208-4109-8D43-F8F112D62B63}">
  <a:tblStyle styleId="{419CAD66-4208-4109-8D43-F8F112D62B6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04100" y="561950"/>
            <a:ext cx="6545100" cy="12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666666"/>
                </a:solidFill>
              </a:rPr>
              <a:t>A relação entre a divisão de tarefas e a produtividade no desenvolvimento de software em uma empresa da região de </a:t>
            </a:r>
            <a:r>
              <a:rPr lang="en" sz="2000">
                <a:solidFill>
                  <a:srgbClr val="8BC34A"/>
                </a:solidFill>
              </a:rPr>
              <a:t>Maringá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04100" y="2575475"/>
            <a:ext cx="6545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FCV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Pós graduação em Engenharia de Software</a:t>
            </a:r>
            <a:r>
              <a:rPr b="1" lang="en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4000" y="3891775"/>
            <a:ext cx="6545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Alexsandro Luiz Specht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Ricardo Bortolo Vieira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descr="logo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700" y="948200"/>
            <a:ext cx="16192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5249600" y="1101175"/>
            <a:ext cx="3565500" cy="39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Questionário de Satisfação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6843900" y="1566525"/>
            <a:ext cx="376898" cy="330345"/>
            <a:chOff x="5323500" y="1591325"/>
            <a:chExt cx="376898" cy="330345"/>
          </a:xfrm>
        </p:grpSpPr>
        <p:sp>
          <p:nvSpPr>
            <p:cNvPr id="152" name="Shape 152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843900" y="2472272"/>
            <a:ext cx="376898" cy="330345"/>
            <a:chOff x="5323500" y="1591325"/>
            <a:chExt cx="376898" cy="330345"/>
          </a:xfrm>
        </p:grpSpPr>
        <p:sp>
          <p:nvSpPr>
            <p:cNvPr id="155" name="Shape 155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5249600" y="2000845"/>
            <a:ext cx="3565500" cy="39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(Comparação)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249600" y="2916385"/>
            <a:ext cx="3565500" cy="42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dos resultados</a:t>
            </a:r>
          </a:p>
        </p:txBody>
      </p:sp>
      <p:grpSp>
        <p:nvGrpSpPr>
          <p:cNvPr id="159" name="Shape 159"/>
          <p:cNvGrpSpPr/>
          <p:nvPr/>
        </p:nvGrpSpPr>
        <p:grpSpPr>
          <a:xfrm rot="5400000">
            <a:off x="6843878" y="3869512"/>
            <a:ext cx="376936" cy="330378"/>
            <a:chOff x="5323500" y="1591325"/>
            <a:chExt cx="376898" cy="330345"/>
          </a:xfrm>
        </p:grpSpPr>
        <p:sp>
          <p:nvSpPr>
            <p:cNvPr id="160" name="Shape 160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 txBox="1"/>
          <p:nvPr/>
        </p:nvSpPr>
        <p:spPr>
          <a:xfrm>
            <a:off x="304025" y="1101175"/>
            <a:ext cx="3565500" cy="390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Coleta de dados (Timesheet)</a:t>
            </a:r>
          </a:p>
        </p:txBody>
      </p:sp>
      <p:sp>
        <p:nvSpPr>
          <p:cNvPr id="163" name="Shape 163"/>
          <p:cNvSpPr/>
          <p:nvPr/>
        </p:nvSpPr>
        <p:spPr>
          <a:xfrm rot="5400000">
            <a:off x="1930473" y="1587757"/>
            <a:ext cx="312599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5400000">
            <a:off x="1930473" y="2495355"/>
            <a:ext cx="3126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04025" y="2000845"/>
            <a:ext cx="3565500" cy="3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Análise (Comparação)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04025" y="2916385"/>
            <a:ext cx="3565500" cy="4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dos resultados</a:t>
            </a:r>
          </a:p>
        </p:txBody>
      </p:sp>
      <p:sp>
        <p:nvSpPr>
          <p:cNvPr id="167" name="Shape 167"/>
          <p:cNvSpPr/>
          <p:nvPr/>
        </p:nvSpPr>
        <p:spPr>
          <a:xfrm>
            <a:off x="1987503" y="3842408"/>
            <a:ext cx="3126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800875" y="3788988"/>
            <a:ext cx="3565500" cy="424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04025" y="244275"/>
            <a:ext cx="3565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Produtividade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226337" y="244275"/>
            <a:ext cx="3565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Satisfação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6B26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6B26B"/>
                </a:solidFill>
              </a:rPr>
              <a:t>4.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Resultados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Obtidos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27BA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Shape 180"/>
          <p:cNvGraphicFramePr/>
          <p:nvPr/>
        </p:nvGraphicFramePr>
        <p:xfrm>
          <a:off x="153675" y="136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{419CAD66-4208-4109-8D43-F8F112D62B63}</a:tableStyleId>
              </a:tblPr>
              <a:tblGrid>
                <a:gridCol w="839750"/>
                <a:gridCol w="851100"/>
                <a:gridCol w="999025"/>
                <a:gridCol w="1124250"/>
                <a:gridCol w="862475"/>
                <a:gridCol w="1055975"/>
                <a:gridCol w="1112825"/>
              </a:tblGrid>
              <a:tr h="641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Tarefa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estimado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consumido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Produtividade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Número de Bugs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consumido com Bugs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Produtividade Real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109,00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150,25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72,54%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72,54%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97,00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72,07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134,59%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134,59%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116,00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113,26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102,41%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102,41%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111,00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171,56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64,70%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23,65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56,86%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3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23,00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30,68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74,96%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74,96%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0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270,00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256,76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105,15%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45,87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89,21%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Total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726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794,58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69,52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Média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92,39%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88,42%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153675" y="102425"/>
            <a:ext cx="30000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C27BA0"/>
                </a:solidFill>
                <a:latin typeface="Montserrat"/>
                <a:ea typeface="Montserrat"/>
                <a:cs typeface="Montserrat"/>
                <a:sym typeface="Montserrat"/>
              </a:rPr>
              <a:t>Especialistas</a:t>
            </a:r>
            <a:r>
              <a:rPr b="1" lang="en" sz="30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6A5A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Shape 186"/>
          <p:cNvGraphicFramePr/>
          <p:nvPr/>
        </p:nvGraphicFramePr>
        <p:xfrm>
          <a:off x="153675" y="1194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{419CAD66-4208-4109-8D43-F8F112D62B63}</a:tableStyleId>
              </a:tblPr>
              <a:tblGrid>
                <a:gridCol w="839750"/>
                <a:gridCol w="851100"/>
                <a:gridCol w="999025"/>
                <a:gridCol w="1124250"/>
                <a:gridCol w="862475"/>
                <a:gridCol w="1055975"/>
                <a:gridCol w="1112825"/>
              </a:tblGrid>
              <a:tr h="641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Tarefa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estimado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consumido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Produtividade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Número de Bugs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Tempo consumido com Bugs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Produtividade Real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266,00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241,96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109,93%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46,39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92,24%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49,00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132,46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36,99%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36,99%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27,00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23,08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116,98%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116,98%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167,00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151,82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109,99%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16,66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99,12%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91,00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106,36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85,55%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36,86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63,53%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237,00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223,01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106,27%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10,66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101,42%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4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39,00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49,33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79,05%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79,05%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Total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876,00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928,02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110,57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Média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92,10%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22222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84,19%</a:t>
                      </a: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7" name="Shape 187"/>
          <p:cNvSpPr txBox="1"/>
          <p:nvPr/>
        </p:nvSpPr>
        <p:spPr>
          <a:xfrm>
            <a:off x="153675" y="102425"/>
            <a:ext cx="30000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Generalistas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53675" y="102425"/>
            <a:ext cx="6696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Questionário</a:t>
            </a:r>
            <a:r>
              <a:rPr b="1" lang="en" sz="3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de Satisfação</a:t>
            </a:r>
          </a:p>
        </p:txBody>
      </p:sp>
      <p:sp>
        <p:nvSpPr>
          <p:cNvPr id="193" name="Shape 193"/>
          <p:cNvSpPr txBox="1"/>
          <p:nvPr>
            <p:ph idx="4294967295" type="ctrTitle"/>
          </p:nvPr>
        </p:nvSpPr>
        <p:spPr>
          <a:xfrm>
            <a:off x="294325" y="1196300"/>
            <a:ext cx="6136799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10%</a:t>
            </a:r>
            <a:r>
              <a:rPr lang="en" sz="1400">
                <a:solidFill>
                  <a:srgbClr val="76A5AF"/>
                </a:solidFill>
              </a:rPr>
              <a:t> </a:t>
            </a:r>
            <a:r>
              <a:rPr lang="en" sz="1400"/>
              <a:t>dos </a:t>
            </a:r>
            <a:r>
              <a:rPr lang="en" sz="1400">
                <a:solidFill>
                  <a:srgbClr val="6AA84F"/>
                </a:solidFill>
              </a:rPr>
              <a:t>especialistas </a:t>
            </a:r>
            <a:r>
              <a:rPr lang="en" sz="1400"/>
              <a:t>se sentiram sob pressão</a:t>
            </a:r>
          </a:p>
        </p:txBody>
      </p:sp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713800" y="1571900"/>
            <a:ext cx="6136800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80%</a:t>
            </a:r>
            <a:r>
              <a:rPr lang="en" sz="1400">
                <a:solidFill>
                  <a:srgbClr val="76A5AF"/>
                </a:solidFill>
              </a:rPr>
              <a:t> </a:t>
            </a:r>
            <a:r>
              <a:rPr lang="en" sz="1400"/>
              <a:t>dos </a:t>
            </a:r>
            <a:r>
              <a:rPr lang="en" sz="1400">
                <a:solidFill>
                  <a:srgbClr val="6AA84F"/>
                </a:solidFill>
              </a:rPr>
              <a:t>generalistas </a:t>
            </a:r>
            <a:r>
              <a:rPr lang="en" sz="1400"/>
              <a:t>se sentiram sob pressão</a:t>
            </a:r>
          </a:p>
        </p:txBody>
      </p:sp>
      <p:sp>
        <p:nvSpPr>
          <p:cNvPr id="195" name="Shape 195"/>
          <p:cNvSpPr txBox="1"/>
          <p:nvPr>
            <p:ph idx="4294967295" type="ctrTitle"/>
          </p:nvPr>
        </p:nvSpPr>
        <p:spPr>
          <a:xfrm>
            <a:off x="294325" y="2444575"/>
            <a:ext cx="6136799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90%</a:t>
            </a:r>
            <a:r>
              <a:rPr lang="en" sz="1400">
                <a:solidFill>
                  <a:srgbClr val="76A5AF"/>
                </a:solidFill>
              </a:rPr>
              <a:t> </a:t>
            </a:r>
            <a:r>
              <a:rPr lang="en" sz="1400"/>
              <a:t>gostou de trabalhar com </a:t>
            </a:r>
            <a:r>
              <a:rPr lang="en" sz="1400">
                <a:solidFill>
                  <a:srgbClr val="6AA84F"/>
                </a:solidFill>
              </a:rPr>
              <a:t>divisão de tarefas</a:t>
            </a:r>
          </a:p>
        </p:txBody>
      </p:sp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713800" y="2820175"/>
            <a:ext cx="6136800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40%</a:t>
            </a:r>
            <a:r>
              <a:rPr lang="en" sz="1400">
                <a:solidFill>
                  <a:srgbClr val="6AA84F"/>
                </a:solidFill>
              </a:rPr>
              <a:t> </a:t>
            </a:r>
            <a:r>
              <a:rPr lang="en" sz="1400"/>
              <a:t>gostou de trabalhar com </a:t>
            </a:r>
            <a:r>
              <a:rPr lang="en" sz="1400">
                <a:solidFill>
                  <a:srgbClr val="6AA84F"/>
                </a:solidFill>
              </a:rPr>
              <a:t>acúmulo de tarefas</a:t>
            </a:r>
          </a:p>
        </p:txBody>
      </p:sp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294325" y="3742825"/>
            <a:ext cx="6136799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90%</a:t>
            </a:r>
            <a:r>
              <a:rPr lang="en" sz="1400">
                <a:solidFill>
                  <a:srgbClr val="76A5AF"/>
                </a:solidFill>
              </a:rPr>
              <a:t> </a:t>
            </a:r>
            <a:r>
              <a:rPr lang="en" sz="1400"/>
              <a:t>gostaria de trabalhar com </a:t>
            </a:r>
            <a:r>
              <a:rPr lang="en" sz="1400">
                <a:solidFill>
                  <a:srgbClr val="6AA84F"/>
                </a:solidFill>
              </a:rPr>
              <a:t>divisão de tarefas</a:t>
            </a:r>
            <a:r>
              <a:rPr lang="en" sz="1400">
                <a:solidFill>
                  <a:srgbClr val="93C47D"/>
                </a:solidFill>
              </a:rPr>
              <a:t> </a:t>
            </a:r>
            <a:r>
              <a:rPr lang="en" sz="1400"/>
              <a:t>novamente</a:t>
            </a:r>
          </a:p>
        </p:txBody>
      </p:sp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713800" y="4118425"/>
            <a:ext cx="6785400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30%</a:t>
            </a:r>
            <a:r>
              <a:rPr lang="en" sz="1400">
                <a:solidFill>
                  <a:srgbClr val="76A5AF"/>
                </a:solidFill>
              </a:rPr>
              <a:t> </a:t>
            </a:r>
            <a:r>
              <a:rPr lang="en" sz="1400"/>
              <a:t>gostaria de trabalhar com </a:t>
            </a:r>
            <a:r>
              <a:rPr lang="en" sz="1400">
                <a:solidFill>
                  <a:srgbClr val="6AA84F"/>
                </a:solidFill>
              </a:rPr>
              <a:t>acúmulo de tarefas</a:t>
            </a:r>
            <a:r>
              <a:rPr lang="en" sz="1400">
                <a:solidFill>
                  <a:srgbClr val="93C47D"/>
                </a:solidFill>
              </a:rPr>
              <a:t> </a:t>
            </a:r>
            <a:r>
              <a:rPr lang="en" sz="1400"/>
              <a:t>novamente</a:t>
            </a:r>
          </a:p>
        </p:txBody>
      </p:sp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294325" y="927825"/>
            <a:ext cx="6136799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Você se sentiu sob pressão?</a:t>
            </a:r>
          </a:p>
        </p:txBody>
      </p:sp>
      <p:sp>
        <p:nvSpPr>
          <p:cNvPr id="200" name="Shape 200"/>
          <p:cNvSpPr txBox="1"/>
          <p:nvPr>
            <p:ph idx="4294967295" type="ctrTitle"/>
          </p:nvPr>
        </p:nvSpPr>
        <p:spPr>
          <a:xfrm>
            <a:off x="294325" y="2158162"/>
            <a:ext cx="6136799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Você gostou de trabalhar dessa forma?</a:t>
            </a:r>
          </a:p>
        </p:txBody>
      </p:sp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294325" y="3487072"/>
            <a:ext cx="7853400" cy="37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</a:rPr>
              <a:t>Você se gostaria de trabalhar dessa forma novamente?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A9F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635700" y="2173324"/>
            <a:ext cx="6136800" cy="6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3A9F4"/>
                </a:solidFill>
              </a:rPr>
              <a:t>4,23%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805125" y="2481025"/>
            <a:ext cx="6004200" cy="6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maior, é o que foi a produtividade dos especialistas em comparação com os generalistas.</a:t>
            </a:r>
          </a:p>
        </p:txBody>
      </p:sp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635700" y="303575"/>
            <a:ext cx="3522300" cy="151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3A9F4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672575" y="3667800"/>
            <a:ext cx="6239100" cy="6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3A9F4"/>
                </a:solidFill>
              </a:rPr>
              <a:t>70%</a:t>
            </a:r>
          </a:p>
        </p:txBody>
      </p:sp>
      <p:sp>
        <p:nvSpPr>
          <p:cNvPr id="210" name="Shape 210"/>
          <p:cNvSpPr txBox="1"/>
          <p:nvPr>
            <p:ph idx="4294967295" type="subTitle"/>
          </p:nvPr>
        </p:nvSpPr>
        <p:spPr>
          <a:xfrm>
            <a:off x="805125" y="3988725"/>
            <a:ext cx="6136800" cy="6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 porcentagem de pessoas que, se tivessem escolha, não gostariam de trabalhar de forma generalista.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9050" y="3417975"/>
            <a:ext cx="2056200" cy="118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Mapa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de</a:t>
            </a:r>
            <a:r>
              <a:rPr lang="en" sz="2000"/>
              <a:t> </a:t>
            </a:r>
            <a:r>
              <a:rPr lang="en" sz="2000">
                <a:solidFill>
                  <a:srgbClr val="009688"/>
                </a:solidFill>
              </a:rPr>
              <a:t>Apresentação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07525" y="373300"/>
            <a:ext cx="3565500" cy="39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Motivação (Introdução)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6001824" y="838650"/>
            <a:ext cx="376898" cy="330345"/>
            <a:chOff x="5323499" y="1591325"/>
            <a:chExt cx="376898" cy="330345"/>
          </a:xfrm>
        </p:grpSpPr>
        <p:sp>
          <p:nvSpPr>
            <p:cNvPr id="76" name="Shape 7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6001824" y="1744397"/>
            <a:ext cx="376898" cy="330345"/>
            <a:chOff x="5323499" y="1591325"/>
            <a:chExt cx="376898" cy="330345"/>
          </a:xfrm>
        </p:grpSpPr>
        <p:sp>
          <p:nvSpPr>
            <p:cNvPr id="79" name="Shape 79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/>
        </p:nvSpPr>
        <p:spPr>
          <a:xfrm>
            <a:off x="4407525" y="1272970"/>
            <a:ext cx="3565500" cy="39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Fundamentação (Conceitos)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407525" y="2188510"/>
            <a:ext cx="3565500" cy="42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Metodología Utilizada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585354" y="2946615"/>
            <a:ext cx="408207" cy="465260"/>
            <a:chOff x="4630125" y="278900"/>
            <a:chExt cx="400675" cy="456675"/>
          </a:xfrm>
        </p:grpSpPr>
        <p:sp>
          <p:nvSpPr>
            <p:cNvPr id="84" name="Shape 8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6001825" y="2683147"/>
            <a:ext cx="376898" cy="330345"/>
            <a:chOff x="5323500" y="1591325"/>
            <a:chExt cx="376898" cy="330345"/>
          </a:xfrm>
        </p:grpSpPr>
        <p:sp>
          <p:nvSpPr>
            <p:cNvPr id="89" name="Shape 89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x="4407525" y="3097707"/>
            <a:ext cx="3565500" cy="42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Resultados Obtidos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6001825" y="3621897"/>
            <a:ext cx="376898" cy="330345"/>
            <a:chOff x="5323500" y="1591325"/>
            <a:chExt cx="376898" cy="330345"/>
          </a:xfrm>
        </p:grpSpPr>
        <p:sp>
          <p:nvSpPr>
            <p:cNvPr id="93" name="Shape 9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/>
        </p:nvSpPr>
        <p:spPr>
          <a:xfrm>
            <a:off x="4407525" y="4068588"/>
            <a:ext cx="3565500" cy="42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4A86E8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Motivação </a:t>
            </a:r>
            <a:r>
              <a:rPr lang="en">
                <a:solidFill>
                  <a:srgbClr val="4A86E8"/>
                </a:solidFill>
              </a:rPr>
              <a:t>(Introdução)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052475" y="0"/>
            <a:ext cx="35787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- Evolução das relações de trabalho (Revolução Industrial)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- Desenvolvimento de Software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- Justificativa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- Satisfação do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Funcionário (Saúde mental e qualidade de vida)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- Empresa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D7E6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D7E6B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Fundamentação </a:t>
            </a:r>
            <a:r>
              <a:rPr lang="en">
                <a:solidFill>
                  <a:srgbClr val="DD7E6B"/>
                </a:solidFill>
              </a:rPr>
              <a:t>(Conceitos)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5325575" y="561050"/>
            <a:ext cx="3305400" cy="36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Contexto histórico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Adam Smith (XVIII)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Repetição de tarefas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Alternancia de tarefas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Alavancagem do processo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D7E6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D7E6B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Fundamentação </a:t>
            </a:r>
            <a:r>
              <a:rPr lang="en">
                <a:solidFill>
                  <a:srgbClr val="DD7E6B"/>
                </a:solidFill>
              </a:rPr>
              <a:t>(Conceitos)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5325575" y="637250"/>
            <a:ext cx="3305400" cy="381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Contexto histórico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Frederick Taylor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Vários métodos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Incentivo especial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Funcionários substituíveis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D7E6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D7E6B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Fundamentação </a:t>
            </a:r>
            <a:r>
              <a:rPr lang="en">
                <a:solidFill>
                  <a:srgbClr val="DD7E6B"/>
                </a:solidFill>
              </a:rPr>
              <a:t>(Conceitos)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5325575" y="637250"/>
            <a:ext cx="3305400" cy="36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Produtividade     </a:t>
            </a:r>
          </a:p>
          <a:p>
            <a:pPr lvl="0" rtl="0" algn="ctr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b="1" sz="2400"/>
          </a:p>
        </p:txBody>
      </p:sp>
      <p:grpSp>
        <p:nvGrpSpPr>
          <p:cNvPr id="120" name="Shape 120"/>
          <p:cNvGrpSpPr/>
          <p:nvPr/>
        </p:nvGrpSpPr>
        <p:grpSpPr>
          <a:xfrm>
            <a:off x="6141937" y="2574225"/>
            <a:ext cx="1520275" cy="679250"/>
            <a:chOff x="6475400" y="2802825"/>
            <a:chExt cx="1520275" cy="679250"/>
          </a:xfrm>
        </p:grpSpPr>
        <p:sp>
          <p:nvSpPr>
            <p:cNvPr id="121" name="Shape 121"/>
            <p:cNvSpPr txBox="1"/>
            <p:nvPr/>
          </p:nvSpPr>
          <p:spPr>
            <a:xfrm>
              <a:off x="7094775" y="2802825"/>
              <a:ext cx="9009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600"/>
                </a:spcBef>
                <a:buNone/>
              </a:pPr>
              <a:r>
                <a:rPr b="1"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VP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094775" y="3174875"/>
              <a:ext cx="9009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600"/>
                </a:spcBef>
                <a:buNone/>
              </a:pPr>
              <a:r>
                <a:rPr b="1"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RC</a:t>
              </a: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7094775" y="3176075"/>
              <a:ext cx="90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4" name="Shape 124"/>
            <p:cNvSpPr txBox="1"/>
            <p:nvPr/>
          </p:nvSpPr>
          <p:spPr>
            <a:xfrm>
              <a:off x="6475400" y="3022475"/>
              <a:ext cx="9009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600"/>
                </a:spcBef>
                <a:buNone/>
              </a:pPr>
              <a:r>
                <a:rPr b="1"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 =</a:t>
              </a:r>
            </a:p>
          </p:txBody>
        </p:sp>
      </p:grpSp>
      <p:sp>
        <p:nvSpPr>
          <p:cNvPr id="125" name="Shape 125"/>
          <p:cNvSpPr txBox="1"/>
          <p:nvPr/>
        </p:nvSpPr>
        <p:spPr>
          <a:xfrm>
            <a:off x="6732595" y="4605300"/>
            <a:ext cx="241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VP = Volume Produzido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732595" y="4836300"/>
            <a:ext cx="241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RC = Recursos Consumidos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D7E6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D7E6B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Fundamentação </a:t>
            </a:r>
            <a:r>
              <a:rPr lang="en">
                <a:solidFill>
                  <a:srgbClr val="DD7E6B"/>
                </a:solidFill>
              </a:rPr>
              <a:t>(Conceitos)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5325575" y="637250"/>
            <a:ext cx="3305400" cy="366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3 - Métricas</a:t>
            </a:r>
          </a:p>
          <a:p>
            <a:pPr indent="-304800" lvl="0" marL="457200" rtl="0" algn="l">
              <a:spcBef>
                <a:spcPts val="600"/>
              </a:spcBef>
              <a:buClr>
                <a:schemeClr val="lt1"/>
              </a:buClr>
              <a:buSzPct val="100000"/>
              <a:buFont typeface="Montserrat"/>
              <a:buChar char="-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Conjunto de atributos, documentado e conhecido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l">
              <a:spcBef>
                <a:spcPts val="600"/>
              </a:spcBef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4 - Satisfação Laboral</a:t>
            </a:r>
          </a:p>
          <a:p>
            <a:pPr indent="-304800" lvl="0" marL="457200" rtl="0" algn="l">
              <a:spcBef>
                <a:spcPts val="600"/>
              </a:spcBef>
              <a:buClr>
                <a:schemeClr val="lt1"/>
              </a:buClr>
              <a:buSzPct val="100000"/>
              <a:buFont typeface="Montserrat"/>
              <a:buChar char="-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Estado emocional</a:t>
            </a:r>
          </a:p>
          <a:p>
            <a:pPr indent="-304800" lvl="0" marL="457200" rtl="0" algn="l">
              <a:spcBef>
                <a:spcPts val="600"/>
              </a:spcBef>
              <a:buClr>
                <a:schemeClr val="lt1"/>
              </a:buClr>
              <a:buSzPct val="100000"/>
              <a:buFont typeface="Montserrat"/>
              <a:buChar char="-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 modelo definido</a:t>
            </a:r>
          </a:p>
          <a:p>
            <a:pPr indent="-304800" lvl="0" marL="457200" rtl="0" algn="l">
              <a:spcBef>
                <a:spcPts val="600"/>
              </a:spcBef>
              <a:buClr>
                <a:schemeClr val="lt1"/>
              </a:buClr>
              <a:buSzPct val="100000"/>
              <a:buFont typeface="Montserrat"/>
              <a:buChar char="-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Dificil de mensurar</a:t>
            </a:r>
          </a:p>
          <a:p>
            <a:pPr indent="-304800" lvl="0" marL="457200" rtl="0" algn="l">
              <a:spcBef>
                <a:spcPts val="600"/>
              </a:spcBef>
              <a:buClr>
                <a:schemeClr val="lt1"/>
              </a:buClr>
              <a:buSzPct val="100000"/>
              <a:buFont typeface="Montserrat"/>
              <a:buChar char="-"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Método criado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6AA84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Metodología </a:t>
            </a:r>
            <a:r>
              <a:rPr lang="en">
                <a:solidFill>
                  <a:srgbClr val="6AA84F"/>
                </a:solidFill>
              </a:rPr>
              <a:t>Utilizada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5166250" y="1354750"/>
            <a:ext cx="3806400" cy="27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 -</a:t>
            </a: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imesheet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2 - Fatores desconsiderados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Conhecimento prévio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Dificuldade</a:t>
            </a: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Char char="-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Nível profissional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6AA84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Metodología </a:t>
            </a:r>
            <a:r>
              <a:rPr lang="en">
                <a:solidFill>
                  <a:srgbClr val="6AA84F"/>
                </a:solidFill>
              </a:rPr>
              <a:t>Utilizada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5166250" y="1354750"/>
            <a:ext cx="3806400" cy="198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Produtividade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Fórmula utilizada: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 = E * 100 / C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Satisfação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Questionário respondido por 10 pessoas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Todos já haviam trabalhado tanto no regime especialista quanto generalista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718675" y="4588150"/>
            <a:ext cx="34254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 = Produtividade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= Tempo estimado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 = Tempo consumido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