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  <p:embeddedFont>
      <p:font typeface="Roboto Mon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8" Type="http://schemas.openxmlformats.org/officeDocument/2006/relationships/font" Target="fonts/RobotoMono-regular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boldItalic.fntdata"/><Relationship Id="rId30" Type="http://schemas.openxmlformats.org/officeDocument/2006/relationships/font" Target="fonts/RobotoMon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4c9809f9c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4c9809f9c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4c9809f9c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4c9809f9c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4c9809f9c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4c9809f9c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4c9809f9c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4c9809f9c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4c9809f9c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4c9809f9c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fb2fff64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fb2fff64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fb2fff64a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fb2fff64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fb2fff64a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fb2fff64a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4c9809f9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4c9809f9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4c9809f9c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4c9809f9c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4c9809f9c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4c9809f9c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4c9809f9c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4c9809f9c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4c9809f9c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4c9809f9c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alexsantee/Trabalhos_SO/tree/master/Trabalho2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Sistemas Operacionais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Trabalho 02 - Comunicação: sincronismos, </a:t>
            </a:r>
            <a:r>
              <a:rPr i="1" lang="pt-BR"/>
              <a:t>deadlocks</a:t>
            </a:r>
            <a:r>
              <a:rPr lang="pt-BR"/>
              <a:t> e </a:t>
            </a:r>
            <a:r>
              <a:rPr i="1" lang="pt-BR"/>
              <a:t>threads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200"/>
              <a:t>https://github.com/alexsantee/Trabalhos_SO/tree/master/Trabalho2</a:t>
            </a:r>
            <a:endParaRPr i="1" sz="1200"/>
          </a:p>
        </p:txBody>
      </p:sp>
      <p:sp>
        <p:nvSpPr>
          <p:cNvPr id="88" name="Google Shape;88;p13"/>
          <p:cNvSpPr txBox="1"/>
          <p:nvPr/>
        </p:nvSpPr>
        <p:spPr>
          <a:xfrm>
            <a:off x="6018750" y="3714100"/>
            <a:ext cx="2398800" cy="6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Lato"/>
                <a:ea typeface="Lato"/>
                <a:cs typeface="Lato"/>
                <a:sym typeface="Lato"/>
              </a:rPr>
              <a:t>Alex Marcelino Santee - 10392226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Lato"/>
                <a:ea typeface="Lato"/>
                <a:cs typeface="Lato"/>
                <a:sym typeface="Lato"/>
              </a:rPr>
              <a:t>Rodrigo Augusto Valeretto - 10684792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Lato"/>
                <a:ea typeface="Lato"/>
                <a:cs typeface="Lato"/>
                <a:sym typeface="Lato"/>
              </a:rPr>
              <a:t>Leonardo Cerce Guioto - 10716640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/>
        </p:nvSpPr>
        <p:spPr>
          <a:xfrm>
            <a:off x="686275" y="537700"/>
            <a:ext cx="7796700" cy="40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Código - Consumidor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Lato"/>
                <a:ea typeface="Lato"/>
                <a:cs typeface="Lato"/>
                <a:sym typeface="Lato"/>
              </a:rPr>
              <a:t>	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0813" y="1061338"/>
            <a:ext cx="6102370" cy="302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/>
        </p:nvSpPr>
        <p:spPr>
          <a:xfrm>
            <a:off x="686275" y="537700"/>
            <a:ext cx="7796700" cy="40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Código - Criação e Inserção de Itens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Lato"/>
                <a:ea typeface="Lato"/>
                <a:cs typeface="Lato"/>
                <a:sym typeface="Lato"/>
              </a:rPr>
              <a:t>	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2797" y="1393647"/>
            <a:ext cx="5938400" cy="59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2800" y="2529301"/>
            <a:ext cx="5938400" cy="1632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/>
        </p:nvSpPr>
        <p:spPr>
          <a:xfrm>
            <a:off x="686275" y="537700"/>
            <a:ext cx="7796700" cy="40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Código - Uso e Remoção de Itens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Lato"/>
                <a:ea typeface="Lato"/>
                <a:cs typeface="Lato"/>
                <a:sym typeface="Lato"/>
              </a:rPr>
              <a:t>	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2800" y="1290586"/>
            <a:ext cx="5938400" cy="722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2800" y="2542737"/>
            <a:ext cx="5938400" cy="1613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/>
        </p:nvSpPr>
        <p:spPr>
          <a:xfrm>
            <a:off x="686275" y="537700"/>
            <a:ext cx="7796700" cy="40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Código - </a:t>
            </a:r>
            <a:r>
              <a:rPr i="1" lang="pt-BR">
                <a:latin typeface="Lato"/>
                <a:ea typeface="Lato"/>
                <a:cs typeface="Lato"/>
                <a:sym typeface="Lato"/>
              </a:rPr>
              <a:t>Main</a:t>
            </a:r>
            <a:endParaRPr i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Lato"/>
                <a:ea typeface="Lato"/>
                <a:cs typeface="Lato"/>
                <a:sym typeface="Lato"/>
              </a:rPr>
              <a:t>	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0825" y="933900"/>
            <a:ext cx="6102349" cy="365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Sistemas Operacionais</a:t>
            </a:r>
            <a:endParaRPr/>
          </a:p>
        </p:txBody>
      </p:sp>
      <p:sp>
        <p:nvSpPr>
          <p:cNvPr id="161" name="Google Shape;161;p26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Trabalho 02 - Comunicação: sincronismos, </a:t>
            </a:r>
            <a:r>
              <a:rPr i="1" lang="pt-BR"/>
              <a:t>deadlocks</a:t>
            </a:r>
            <a:r>
              <a:rPr lang="pt-BR"/>
              <a:t> e </a:t>
            </a:r>
            <a:r>
              <a:rPr i="1" lang="pt-BR"/>
              <a:t>threads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200"/>
              <a:t>https://github.com/alexsantee/Trabalhos_SO/tree/master/Trabalho2</a:t>
            </a:r>
            <a:endParaRPr i="1" sz="1200"/>
          </a:p>
        </p:txBody>
      </p:sp>
      <p:sp>
        <p:nvSpPr>
          <p:cNvPr id="162" name="Google Shape;162;p26"/>
          <p:cNvSpPr txBox="1"/>
          <p:nvPr/>
        </p:nvSpPr>
        <p:spPr>
          <a:xfrm>
            <a:off x="6018750" y="3714100"/>
            <a:ext cx="2398800" cy="6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Lato"/>
                <a:ea typeface="Lato"/>
                <a:cs typeface="Lato"/>
                <a:sym typeface="Lato"/>
              </a:rPr>
              <a:t>Alex Marcelino Santee - 10392226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Lato"/>
                <a:ea typeface="Lato"/>
                <a:cs typeface="Lato"/>
                <a:sym typeface="Lato"/>
              </a:rPr>
              <a:t>Rodrigo Augusto Valeretto - 10684792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Lato"/>
                <a:ea typeface="Lato"/>
                <a:cs typeface="Lato"/>
                <a:sym typeface="Lato"/>
              </a:rPr>
              <a:t>Leonardo Cerce Guioto - 10716640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686275" y="537700"/>
            <a:ext cx="7796700" cy="40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Introdução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Lato"/>
                <a:ea typeface="Lato"/>
                <a:cs typeface="Lato"/>
                <a:sym typeface="Lato"/>
              </a:rPr>
              <a:t>Nesta apresentação, pretendemos expor alguns termos relevantes do sincronismo de processos, o problema a ser solucionado e o código. Este tinham o objetivo de solucionar o problema do produtor e consumidor através do uso de exclusão mútua. 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Lato"/>
                <a:ea typeface="Lato"/>
                <a:cs typeface="Lato"/>
                <a:sym typeface="Lato"/>
              </a:rPr>
              <a:t>Dessa forma, os próximos </a:t>
            </a:r>
            <a:r>
              <a:rPr i="1" lang="pt-BR" sz="1200">
                <a:latin typeface="Lato"/>
                <a:ea typeface="Lato"/>
                <a:cs typeface="Lato"/>
                <a:sym typeface="Lato"/>
              </a:rPr>
              <a:t>slides</a:t>
            </a:r>
            <a:r>
              <a:rPr lang="pt-BR" sz="1200">
                <a:latin typeface="Lato"/>
                <a:ea typeface="Lato"/>
                <a:cs typeface="Lato"/>
                <a:sym typeface="Lato"/>
              </a:rPr>
              <a:t> terão a seguinte estrutura: exposição do problema, termos relevantes e código-solução.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GitHub: </a:t>
            </a:r>
            <a:r>
              <a:rPr lang="pt-BR" sz="1100" u="sng">
                <a:solidFill>
                  <a:schemeClr val="hlink"/>
                </a:solidFill>
                <a:hlinkClick r:id="rId3"/>
              </a:rPr>
              <a:t>https://github.com/alexsantee/Trabalhos_SO/tree/master/Trabalho2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/>
        </p:nvSpPr>
        <p:spPr>
          <a:xfrm>
            <a:off x="686275" y="537700"/>
            <a:ext cx="7796700" cy="40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Como conectar na máquina que utilizamos nos testes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Lato"/>
                <a:ea typeface="Lato"/>
                <a:cs typeface="Lato"/>
                <a:sym typeface="Lato"/>
              </a:rPr>
              <a:t>	Inicialmente, é necessário acessar a máquina virtual; no </a:t>
            </a:r>
            <a:r>
              <a:rPr i="1" lang="pt-BR" sz="1200">
                <a:latin typeface="Lato"/>
                <a:ea typeface="Lato"/>
                <a:cs typeface="Lato"/>
                <a:sym typeface="Lato"/>
              </a:rPr>
              <a:t>console</a:t>
            </a:r>
            <a:r>
              <a:rPr lang="pt-BR" sz="1200">
                <a:latin typeface="Lato"/>
                <a:ea typeface="Lato"/>
                <a:cs typeface="Lato"/>
                <a:sym typeface="Lato"/>
              </a:rPr>
              <a:t> do Linux ou Windows, digite o seguinte comando: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ssh gso06@andromeda.lasdpc.icmc.usp.br -p 2316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Lato"/>
                <a:ea typeface="Lato"/>
                <a:cs typeface="Lato"/>
                <a:sym typeface="Lato"/>
              </a:rPr>
              <a:t>Em seguida, basta inserir a senha: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742QX5Q0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/>
        </p:nvSpPr>
        <p:spPr>
          <a:xfrm>
            <a:off x="686275" y="537700"/>
            <a:ext cx="7796700" cy="40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Como compilar o código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Lato"/>
                <a:ea typeface="Lato"/>
                <a:cs typeface="Lato"/>
                <a:sym typeface="Lato"/>
              </a:rPr>
              <a:t>	O código está disponível no </a:t>
            </a:r>
            <a:r>
              <a:rPr i="1" lang="pt-BR" sz="1200">
                <a:latin typeface="Lato"/>
                <a:ea typeface="Lato"/>
                <a:cs typeface="Lato"/>
                <a:sym typeface="Lato"/>
              </a:rPr>
              <a:t>github</a:t>
            </a:r>
            <a:r>
              <a:rPr lang="pt-BR" sz="1200">
                <a:latin typeface="Lato"/>
                <a:ea typeface="Lato"/>
                <a:cs typeface="Lato"/>
                <a:sym typeface="Lato"/>
              </a:rPr>
              <a:t>. 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Lato"/>
                <a:ea typeface="Lato"/>
                <a:cs typeface="Lato"/>
                <a:sym typeface="Lato"/>
              </a:rPr>
              <a:t>O repositório conterá o arquivo </a:t>
            </a:r>
            <a:r>
              <a:rPr i="1" lang="pt-BR" sz="1200">
                <a:latin typeface="Lato"/>
                <a:ea typeface="Lato"/>
                <a:cs typeface="Lato"/>
                <a:sym typeface="Lato"/>
              </a:rPr>
              <a:t>prodcons</a:t>
            </a:r>
            <a:r>
              <a:rPr lang="pt-BR" sz="1200">
                <a:latin typeface="Lato"/>
                <a:ea typeface="Lato"/>
                <a:cs typeface="Lato"/>
                <a:sym typeface="Lato"/>
              </a:rPr>
              <a:t>.c. </a:t>
            </a:r>
            <a:r>
              <a:rPr lang="pt-BR" sz="1200">
                <a:latin typeface="Lato"/>
                <a:ea typeface="Lato"/>
                <a:cs typeface="Lato"/>
                <a:sym typeface="Lato"/>
              </a:rPr>
              <a:t>Para compilar o arquivo, digite o comando: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gcc -pthread prodcons.c -o prodcons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Lato"/>
                <a:ea typeface="Lato"/>
                <a:cs typeface="Lato"/>
                <a:sym typeface="Lato"/>
              </a:rPr>
              <a:t>Para executar, digite: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./prodcons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/>
        </p:nvSpPr>
        <p:spPr>
          <a:xfrm>
            <a:off x="686275" y="537700"/>
            <a:ext cx="7796700" cy="40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Exposição do problema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Lato"/>
                <a:ea typeface="Lato"/>
                <a:cs typeface="Lato"/>
                <a:sym typeface="Lato"/>
              </a:rPr>
              <a:t>	O problema que devemos resolver com este código é o do produtor-consumidor. Basicamente, existe uma entidade, denominada produtor, que produz e armazena mercadorias, e uma entidade denominada consumidor, que processa esses produtos.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Lato"/>
                <a:ea typeface="Lato"/>
                <a:cs typeface="Lato"/>
                <a:sym typeface="Lato"/>
              </a:rPr>
              <a:t>	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Lato"/>
                <a:ea typeface="Lato"/>
                <a:cs typeface="Lato"/>
                <a:sym typeface="Lato"/>
              </a:rPr>
              <a:t>	A área que contém as mercadorias produzidas é compartilhada tanto pelo produtor quanto pelo consumidor. Assim, podem ocorrer alguns contratempos, como o consumidor ficar com esta área para si e impedir que o produtor insira mais produtos nela, assim como o produtor ficar com essa área até ela estar cheia de produtos, o que não é eficiente.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Lato"/>
                <a:ea typeface="Lato"/>
                <a:cs typeface="Lato"/>
                <a:sym typeface="Lato"/>
              </a:rPr>
              <a:t>	Assim, o propósito deste código é impedir que situações semelhantes às expostas acima ocorram. Esse objetivo será atingido sincronizando os processos consumidor e produtor, através do uso de signals/</a:t>
            </a:r>
            <a:r>
              <a:rPr i="1" lang="pt-BR" sz="1200">
                <a:latin typeface="Lato"/>
                <a:ea typeface="Lato"/>
                <a:cs typeface="Lato"/>
                <a:sym typeface="Lato"/>
              </a:rPr>
              <a:t>mutex</a:t>
            </a:r>
            <a:r>
              <a:rPr lang="pt-BR" sz="1200">
                <a:latin typeface="Lato"/>
                <a:ea typeface="Lato"/>
                <a:cs typeface="Lato"/>
                <a:sym typeface="Lato"/>
              </a:rPr>
              <a:t>, eliminando assim a espera ociosa e as condições de corrida.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/>
        </p:nvSpPr>
        <p:spPr>
          <a:xfrm>
            <a:off x="673650" y="548250"/>
            <a:ext cx="7796700" cy="40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Espera Ociosa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Lato"/>
                <a:ea typeface="Lato"/>
                <a:cs typeface="Lato"/>
                <a:sym typeface="Lato"/>
              </a:rPr>
              <a:t>	É o termo usado quando um processo está esperando por um recurso ser liberado, mas durante esse tempo não pode fazer nada, pois qualquer ação depende daquele recurso. Eliminar a espera ociosa corresponde a, na situação produtor/consumidor, produzir enquanto o consumidor processa uma mercadoria.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Condições de Corrida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Lato"/>
                <a:ea typeface="Lato"/>
                <a:cs typeface="Lato"/>
                <a:sym typeface="Lato"/>
              </a:rPr>
              <a:t>	 Situações em que dois ou mais processos estão lendo ou escrevendo alguns dados compartilhados e o resultado final depende de quem executa precisamente e quando são chamadas de condições de corrida. Como evitar as condições de corrida?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Lato"/>
                <a:ea typeface="Lato"/>
                <a:cs typeface="Lato"/>
                <a:sym typeface="Lato"/>
              </a:rPr>
              <a:t>A chave para evitar problemas envolvendo memória compartilhada é encontrar alguma maneira de proibir mais de um processo de ler e escrever os dados compartilhados ao mesmo tempo. Colocando a questão em outras palavras, o que precisamos é de exclusão mútua, isto é, alguma maneira de se certificar de que se um processo está usando um arquivo ou variável compartilhados, os outros serão impedidos de realizar a mesma coisa.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Lato"/>
                <a:ea typeface="Lato"/>
                <a:cs typeface="Lato"/>
                <a:sym typeface="Lato"/>
              </a:rPr>
              <a:t>	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/>
        </p:nvSpPr>
        <p:spPr>
          <a:xfrm>
            <a:off x="686275" y="537700"/>
            <a:ext cx="7796700" cy="40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Semáforos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Lato"/>
                <a:ea typeface="Lato"/>
                <a:cs typeface="Lato"/>
                <a:sym typeface="Lato"/>
              </a:rPr>
              <a:t>	 Em 1965, E. W. Dijkstra sugeriu usar uma variável inteira para contar o número de sinais de acordar salvos para uso futuro. Em sua proposta, um novo tipo de variável, que ele chamava de semáforo, foi introduzido. Um semáforo podia ter o valor 0, indicando que nenhum sinal de despertar fora salvo, ou algum valor positivo se um ou mais sinais de acordar estivessem pendentes.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Lato"/>
                <a:ea typeface="Lato"/>
                <a:cs typeface="Lato"/>
                <a:sym typeface="Lato"/>
              </a:rPr>
              <a:t>Dijkstra propôs ter duas operações nos semáforos, hoje normalmente chamadas de </a:t>
            </a:r>
            <a:r>
              <a:rPr i="1" lang="pt-BR" sz="1200">
                <a:latin typeface="Lato"/>
                <a:ea typeface="Lato"/>
                <a:cs typeface="Lato"/>
                <a:sym typeface="Lato"/>
              </a:rPr>
              <a:t>down</a:t>
            </a:r>
            <a:r>
              <a:rPr lang="pt-BR" sz="1200">
                <a:latin typeface="Lato"/>
                <a:ea typeface="Lato"/>
                <a:cs typeface="Lato"/>
                <a:sym typeface="Lato"/>
              </a:rPr>
              <a:t> e </a:t>
            </a:r>
            <a:r>
              <a:rPr i="1" lang="pt-BR" sz="1200">
                <a:latin typeface="Lato"/>
                <a:ea typeface="Lato"/>
                <a:cs typeface="Lato"/>
                <a:sym typeface="Lato"/>
              </a:rPr>
              <a:t>up</a:t>
            </a:r>
            <a:r>
              <a:rPr lang="pt-BR" sz="1200">
                <a:latin typeface="Lato"/>
                <a:ea typeface="Lato"/>
                <a:cs typeface="Lato"/>
                <a:sym typeface="Lato"/>
              </a:rPr>
              <a:t>. A operação </a:t>
            </a:r>
            <a:r>
              <a:rPr i="1" lang="pt-BR" sz="1200">
                <a:latin typeface="Lato"/>
                <a:ea typeface="Lato"/>
                <a:cs typeface="Lato"/>
                <a:sym typeface="Lato"/>
              </a:rPr>
              <a:t>down</a:t>
            </a:r>
            <a:r>
              <a:rPr lang="pt-BR" sz="1200">
                <a:latin typeface="Lato"/>
                <a:ea typeface="Lato"/>
                <a:cs typeface="Lato"/>
                <a:sym typeface="Lato"/>
              </a:rPr>
              <a:t> em um semáforo confere para ver se o valor é maior do que 0. Se for, ele decrementará o valor (isto é, gasta um sinal de acordar armazenado) e apenas continua. Se o valor for 0, o processo é colocado para dormir sem completar o </a:t>
            </a:r>
            <a:r>
              <a:rPr i="1" lang="pt-BR" sz="1200">
                <a:latin typeface="Lato"/>
                <a:ea typeface="Lato"/>
                <a:cs typeface="Lato"/>
                <a:sym typeface="Lato"/>
              </a:rPr>
              <a:t>down</a:t>
            </a:r>
            <a:r>
              <a:rPr lang="pt-BR" sz="1200">
                <a:latin typeface="Lato"/>
                <a:ea typeface="Lato"/>
                <a:cs typeface="Lato"/>
                <a:sym typeface="Lato"/>
              </a:rPr>
              <a:t> para o momento. Conferir o valor, modificá-lo e possivelmente dormir são feitos como uma única ação atômica indivisível.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Lato"/>
                <a:ea typeface="Lato"/>
                <a:cs typeface="Lato"/>
                <a:sym typeface="Lato"/>
              </a:rPr>
              <a:t>	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Lato"/>
                <a:ea typeface="Lato"/>
                <a:cs typeface="Lato"/>
                <a:sym typeface="Lato"/>
              </a:rPr>
              <a:t>A operação </a:t>
            </a:r>
            <a:r>
              <a:rPr i="1" lang="pt-BR" sz="1200">
                <a:latin typeface="Lato"/>
                <a:ea typeface="Lato"/>
                <a:cs typeface="Lato"/>
                <a:sym typeface="Lato"/>
              </a:rPr>
              <a:t>up</a:t>
            </a:r>
            <a:r>
              <a:rPr lang="pt-BR" sz="1200">
                <a:latin typeface="Lato"/>
                <a:ea typeface="Lato"/>
                <a:cs typeface="Lato"/>
                <a:sym typeface="Lato"/>
              </a:rPr>
              <a:t> incrementa o valor de um determinado semáforo. Se um ou mais processos estiverem dormindo naquele semáforo, incapaz de completar uma operação </a:t>
            </a:r>
            <a:r>
              <a:rPr i="1" lang="pt-BR" sz="1200">
                <a:latin typeface="Lato"/>
                <a:ea typeface="Lato"/>
                <a:cs typeface="Lato"/>
                <a:sym typeface="Lato"/>
              </a:rPr>
              <a:t>down</a:t>
            </a:r>
            <a:r>
              <a:rPr lang="pt-BR" sz="1200">
                <a:latin typeface="Lato"/>
                <a:ea typeface="Lato"/>
                <a:cs typeface="Lato"/>
                <a:sym typeface="Lato"/>
              </a:rPr>
              <a:t> anterior, um deles é escolhido pelo sistema e é autorizado a completar seu </a:t>
            </a:r>
            <a:r>
              <a:rPr i="1" lang="pt-BR" sz="1200">
                <a:latin typeface="Lato"/>
                <a:ea typeface="Lato"/>
                <a:cs typeface="Lato"/>
                <a:sym typeface="Lato"/>
              </a:rPr>
              <a:t>down</a:t>
            </a:r>
            <a:r>
              <a:rPr lang="pt-BR" sz="1200">
                <a:latin typeface="Lato"/>
                <a:ea typeface="Lato"/>
                <a:cs typeface="Lato"/>
                <a:sym typeface="Lato"/>
              </a:rPr>
              <a:t>. Desse modo, após um </a:t>
            </a:r>
            <a:r>
              <a:rPr i="1" lang="pt-BR" sz="1200">
                <a:latin typeface="Lato"/>
                <a:ea typeface="Lato"/>
                <a:cs typeface="Lato"/>
                <a:sym typeface="Lato"/>
              </a:rPr>
              <a:t>up</a:t>
            </a:r>
            <a:r>
              <a:rPr lang="pt-BR" sz="1200">
                <a:latin typeface="Lato"/>
                <a:ea typeface="Lato"/>
                <a:cs typeface="Lato"/>
                <a:sym typeface="Lato"/>
              </a:rPr>
              <a:t> com processos dormindo em um semáforo, ele ainda estará em 0, mas haverá menos processos dormindo nele. A operação de incrementar o semáforo e despertar um processo também é indivisível.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Lato"/>
                <a:ea typeface="Lato"/>
                <a:cs typeface="Lato"/>
                <a:sym typeface="Lato"/>
              </a:rPr>
              <a:t>	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Lato"/>
                <a:ea typeface="Lato"/>
                <a:cs typeface="Lato"/>
                <a:sym typeface="Lato"/>
              </a:rPr>
              <a:t>É garantido que uma vez que a operação de semáforo tenha começado, nenhum outro processo pode acessar o semáforo até que a operação tenha sido concluída ou bloqueada. Essa atomicidade é absolutamente essencial para solucionar problemas de sincronização e evitar condições de corrida. 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/>
        </p:nvSpPr>
        <p:spPr>
          <a:xfrm>
            <a:off x="686275" y="537700"/>
            <a:ext cx="7796700" cy="40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latin typeface="Lato"/>
                <a:ea typeface="Lato"/>
                <a:cs typeface="Lato"/>
                <a:sym typeface="Lato"/>
              </a:rPr>
              <a:t>Mutex</a:t>
            </a:r>
            <a:endParaRPr i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Lato"/>
                <a:ea typeface="Lato"/>
                <a:cs typeface="Lato"/>
                <a:sym typeface="Lato"/>
              </a:rPr>
              <a:t>Quando a capacidade do semáforo de fazer contagem não é necessária, uma versão simplificada, chamada </a:t>
            </a:r>
            <a:r>
              <a:rPr i="1" lang="pt-BR" sz="1200">
                <a:latin typeface="Lato"/>
                <a:ea typeface="Lato"/>
                <a:cs typeface="Lato"/>
                <a:sym typeface="Lato"/>
              </a:rPr>
              <a:t>mutex</a:t>
            </a:r>
            <a:r>
              <a:rPr lang="pt-BR" sz="1200">
                <a:latin typeface="Lato"/>
                <a:ea typeface="Lato"/>
                <a:cs typeface="Lato"/>
                <a:sym typeface="Lato"/>
              </a:rPr>
              <a:t>, às vezes é usada. </a:t>
            </a:r>
            <a:r>
              <a:rPr i="1" lang="pt-BR" sz="1200">
                <a:latin typeface="Lato"/>
                <a:ea typeface="Lato"/>
                <a:cs typeface="Lato"/>
                <a:sym typeface="Lato"/>
              </a:rPr>
              <a:t>Mutexes</a:t>
            </a:r>
            <a:r>
              <a:rPr lang="pt-BR" sz="1200">
                <a:latin typeface="Lato"/>
                <a:ea typeface="Lato"/>
                <a:cs typeface="Lato"/>
                <a:sym typeface="Lato"/>
              </a:rPr>
              <a:t> são bons somente para gerenciar a exclusão mútua de algum recurso ou trecho de código compartilhados. Duas rotinas são usadas com </a:t>
            </a:r>
            <a:r>
              <a:rPr i="1" lang="pt-BR" sz="1200">
                <a:latin typeface="Lato"/>
                <a:ea typeface="Lato"/>
                <a:cs typeface="Lato"/>
                <a:sym typeface="Lato"/>
              </a:rPr>
              <a:t>mutexes</a:t>
            </a:r>
            <a:r>
              <a:rPr lang="pt-BR" sz="1200">
                <a:latin typeface="Lato"/>
                <a:ea typeface="Lato"/>
                <a:cs typeface="Lato"/>
                <a:sym typeface="Lato"/>
              </a:rPr>
              <a:t>. Quando um </a:t>
            </a:r>
            <a:r>
              <a:rPr i="1" lang="pt-BR" sz="1200">
                <a:latin typeface="Lato"/>
                <a:ea typeface="Lato"/>
                <a:cs typeface="Lato"/>
                <a:sym typeface="Lato"/>
              </a:rPr>
              <a:t>thread</a:t>
            </a:r>
            <a:r>
              <a:rPr lang="pt-BR" sz="1200">
                <a:latin typeface="Lato"/>
                <a:ea typeface="Lato"/>
                <a:cs typeface="Lato"/>
                <a:sym typeface="Lato"/>
              </a:rPr>
              <a:t> (ou processo) precisa de acesso a uma região crítica, ele chama </a:t>
            </a:r>
            <a:r>
              <a:rPr i="1" lang="pt-BR" sz="1200">
                <a:latin typeface="Lato"/>
                <a:ea typeface="Lato"/>
                <a:cs typeface="Lato"/>
                <a:sym typeface="Lato"/>
              </a:rPr>
              <a:t>mutex_lock</a:t>
            </a:r>
            <a:r>
              <a:rPr lang="pt-BR" sz="1200">
                <a:latin typeface="Lato"/>
                <a:ea typeface="Lato"/>
                <a:cs typeface="Lato"/>
                <a:sym typeface="Lato"/>
              </a:rPr>
              <a:t>.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Lato"/>
                <a:ea typeface="Lato"/>
                <a:cs typeface="Lato"/>
                <a:sym typeface="Lato"/>
              </a:rPr>
              <a:t>	Um </a:t>
            </a:r>
            <a:r>
              <a:rPr i="1" lang="pt-BR" sz="1200">
                <a:latin typeface="Lato"/>
                <a:ea typeface="Lato"/>
                <a:cs typeface="Lato"/>
                <a:sym typeface="Lato"/>
              </a:rPr>
              <a:t>mutex</a:t>
            </a:r>
            <a:r>
              <a:rPr lang="pt-BR" sz="1200">
                <a:latin typeface="Lato"/>
                <a:ea typeface="Lato"/>
                <a:cs typeface="Lato"/>
                <a:sym typeface="Lato"/>
              </a:rPr>
              <a:t> é uma variável compartilhada que pode estar em um de dois estados: destravado ou travado. Em consequência, apenas 1 </a:t>
            </a:r>
            <a:r>
              <a:rPr i="1" lang="pt-BR" sz="1200">
                <a:latin typeface="Lato"/>
                <a:ea typeface="Lato"/>
                <a:cs typeface="Lato"/>
                <a:sym typeface="Lato"/>
              </a:rPr>
              <a:t>bit</a:t>
            </a:r>
            <a:r>
              <a:rPr lang="pt-BR" sz="1200">
                <a:latin typeface="Lato"/>
                <a:ea typeface="Lato"/>
                <a:cs typeface="Lato"/>
                <a:sym typeface="Lato"/>
              </a:rPr>
              <a:t> é necessário para representá-lo, mas na prática muitas vezes um inteiro é usado, com 0 significando destravado e todos os outros valores significando travado.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Lato"/>
                <a:ea typeface="Lato"/>
                <a:cs typeface="Lato"/>
                <a:sym typeface="Lato"/>
              </a:rPr>
              <a:t>	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Lato"/>
                <a:ea typeface="Lato"/>
                <a:cs typeface="Lato"/>
                <a:sym typeface="Lato"/>
              </a:rPr>
              <a:t>Se o </a:t>
            </a:r>
            <a:r>
              <a:rPr i="1" lang="pt-BR" sz="1200">
                <a:latin typeface="Lato"/>
                <a:ea typeface="Lato"/>
                <a:cs typeface="Lato"/>
                <a:sym typeface="Lato"/>
              </a:rPr>
              <a:t>mutex</a:t>
            </a:r>
            <a:r>
              <a:rPr lang="pt-BR" sz="1200">
                <a:latin typeface="Lato"/>
                <a:ea typeface="Lato"/>
                <a:cs typeface="Lato"/>
                <a:sym typeface="Lato"/>
              </a:rPr>
              <a:t> estiver destravado naquele momento (significando que a região crítica está disponível), a chamada seguirá e o </a:t>
            </a:r>
            <a:r>
              <a:rPr i="1" lang="pt-BR" sz="1200">
                <a:latin typeface="Lato"/>
                <a:ea typeface="Lato"/>
                <a:cs typeface="Lato"/>
                <a:sym typeface="Lato"/>
              </a:rPr>
              <a:t>thread</a:t>
            </a:r>
            <a:r>
              <a:rPr lang="pt-BR" sz="1200">
                <a:latin typeface="Lato"/>
                <a:ea typeface="Lato"/>
                <a:cs typeface="Lato"/>
                <a:sym typeface="Lato"/>
              </a:rPr>
              <a:t> que chamou estará livre para entrar na região crítica. Por outro lado, se o </a:t>
            </a:r>
            <a:r>
              <a:rPr i="1" lang="pt-BR" sz="1200">
                <a:latin typeface="Lato"/>
                <a:ea typeface="Lato"/>
                <a:cs typeface="Lato"/>
                <a:sym typeface="Lato"/>
              </a:rPr>
              <a:t>mutex</a:t>
            </a:r>
            <a:r>
              <a:rPr lang="pt-BR" sz="1200">
                <a:latin typeface="Lato"/>
                <a:ea typeface="Lato"/>
                <a:cs typeface="Lato"/>
                <a:sym typeface="Lato"/>
              </a:rPr>
              <a:t> já estiver travado, o </a:t>
            </a:r>
            <a:r>
              <a:rPr i="1" lang="pt-BR" sz="1200">
                <a:latin typeface="Lato"/>
                <a:ea typeface="Lato"/>
                <a:cs typeface="Lato"/>
                <a:sym typeface="Lato"/>
              </a:rPr>
              <a:t>thread</a:t>
            </a:r>
            <a:r>
              <a:rPr lang="pt-BR" sz="1200">
                <a:latin typeface="Lato"/>
                <a:ea typeface="Lato"/>
                <a:cs typeface="Lato"/>
                <a:sym typeface="Lato"/>
              </a:rPr>
              <a:t> que chamou será bloqueado até que o </a:t>
            </a:r>
            <a:r>
              <a:rPr i="1" lang="pt-BR" sz="1200">
                <a:latin typeface="Lato"/>
                <a:ea typeface="Lato"/>
                <a:cs typeface="Lato"/>
                <a:sym typeface="Lato"/>
              </a:rPr>
              <a:t>thread</a:t>
            </a:r>
            <a:r>
              <a:rPr lang="pt-BR" sz="1200">
                <a:latin typeface="Lato"/>
                <a:ea typeface="Lato"/>
                <a:cs typeface="Lato"/>
                <a:sym typeface="Lato"/>
              </a:rPr>
              <a:t> na região crítica tenha concluído</a:t>
            </a:r>
            <a:r>
              <a:rPr lang="pt-BR" sz="1200">
                <a:latin typeface="Lato"/>
                <a:ea typeface="Lato"/>
                <a:cs typeface="Lato"/>
                <a:sym typeface="Lato"/>
              </a:rPr>
              <a:t> e chame </a:t>
            </a:r>
            <a:r>
              <a:rPr i="1" lang="pt-BR" sz="1200">
                <a:latin typeface="Lato"/>
                <a:ea typeface="Lato"/>
                <a:cs typeface="Lato"/>
                <a:sym typeface="Lato"/>
              </a:rPr>
              <a:t>mutex_unlock</a:t>
            </a:r>
            <a:r>
              <a:rPr lang="pt-BR" sz="1200">
                <a:latin typeface="Lato"/>
                <a:ea typeface="Lato"/>
                <a:cs typeface="Lato"/>
                <a:sym typeface="Lato"/>
              </a:rPr>
              <a:t>. Se múltiplos </a:t>
            </a:r>
            <a:r>
              <a:rPr i="1" lang="pt-BR" sz="1200">
                <a:latin typeface="Lato"/>
                <a:ea typeface="Lato"/>
                <a:cs typeface="Lato"/>
                <a:sym typeface="Lato"/>
              </a:rPr>
              <a:t>threads</a:t>
            </a:r>
            <a:r>
              <a:rPr lang="pt-BR" sz="1200">
                <a:latin typeface="Lato"/>
                <a:ea typeface="Lato"/>
                <a:cs typeface="Lato"/>
                <a:sym typeface="Lato"/>
              </a:rPr>
              <a:t> estiverem bloqueados no </a:t>
            </a:r>
            <a:r>
              <a:rPr i="1" lang="pt-BR" sz="1200">
                <a:latin typeface="Lato"/>
                <a:ea typeface="Lato"/>
                <a:cs typeface="Lato"/>
                <a:sym typeface="Lato"/>
              </a:rPr>
              <a:t>mutex</a:t>
            </a:r>
            <a:r>
              <a:rPr lang="pt-BR" sz="1200">
                <a:latin typeface="Lato"/>
                <a:ea typeface="Lato"/>
                <a:cs typeface="Lato"/>
                <a:sym typeface="Lato"/>
              </a:rPr>
              <a:t>, um deles será escolhido ao acaso e liberado para adquirir a trava.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/>
        </p:nvSpPr>
        <p:spPr>
          <a:xfrm>
            <a:off x="686275" y="537700"/>
            <a:ext cx="7796700" cy="40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Código - Produtor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Lato"/>
                <a:ea typeface="Lato"/>
                <a:cs typeface="Lato"/>
                <a:sym typeface="Lato"/>
              </a:rPr>
              <a:t>	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8588" y="1061335"/>
            <a:ext cx="6086826" cy="302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