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8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0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5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48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9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5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4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8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7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2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4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5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31467-F14F-435A-BD50-2145F7C0C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5828" y="1815305"/>
            <a:ext cx="4920343" cy="1003527"/>
          </a:xfrm>
        </p:spPr>
        <p:txBody>
          <a:bodyPr>
            <a:normAutofit fontScale="90000"/>
          </a:bodyPr>
          <a:lstStyle/>
          <a:p>
            <a:r>
              <a:rPr lang="fr-CA" dirty="0"/>
              <a:t>Codon usage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3D37F7-FDEB-41B8-8E61-D7D53FA68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9315" y="3969431"/>
            <a:ext cx="9144000" cy="1655762"/>
          </a:xfrm>
        </p:spPr>
        <p:txBody>
          <a:bodyPr/>
          <a:lstStyle/>
          <a:p>
            <a:r>
              <a:rPr lang="fr-CA" dirty="0"/>
              <a:t>Projet pour le cours de INFO4301 – Apprentissage Machine</a:t>
            </a:r>
          </a:p>
          <a:p>
            <a:r>
              <a:rPr lang="fr-CA" sz="1800" dirty="0"/>
              <a:t>Alex Savoie (A00188646)</a:t>
            </a:r>
          </a:p>
          <a:p>
            <a:r>
              <a:rPr lang="fr-CA" sz="1600" dirty="0"/>
              <a:t>6 décembre 2021</a:t>
            </a:r>
          </a:p>
        </p:txBody>
      </p:sp>
    </p:spTree>
    <p:extLst>
      <p:ext uri="{BB962C8B-B14F-4D97-AF65-F5344CB8AC3E}">
        <p14:creationId xmlns:p14="http://schemas.microsoft.com/office/powerpoint/2010/main" val="3134170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6" name="Top left">
            <a:extLst>
              <a:ext uri="{FF2B5EF4-FFF2-40B4-BE49-F238E27FC236}">
                <a16:creationId xmlns:a16="http://schemas.microsoft.com/office/drawing/2014/main" id="{6B72B514-4AB8-43DF-84D4-951DBF368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18CBCFF-BD6B-4455-9B70-EFE805CA2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C930A72-C529-4D5D-B460-A5A5375F9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92FE3B2-9E8F-4022-93E8-BAAD0D50B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F85196A-D084-4219-B329-E5A7032CF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8174307-CBF0-4926-99C3-3072804B3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3DDE618-1CD3-4BE5-8742-5D51BBF30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D73DBA2-8AAA-4F85-81B5-99B96A471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A346AE2-9E14-4CFB-8DD3-0B1633621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90AC812-C9EF-4A7C-A06F-69D870F31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5605358" cy="1664573"/>
          </a:xfrm>
        </p:spPr>
        <p:txBody>
          <a:bodyPr>
            <a:normAutofit/>
          </a:bodyPr>
          <a:lstStyle/>
          <a:p>
            <a:r>
              <a:rPr lang="fr-CA" dirty="0"/>
              <a:t>Introduction (contexte)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9DF0DF4-FA6B-42DA-A045-706ED7580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5" y="2384474"/>
            <a:ext cx="5604997" cy="3728613"/>
          </a:xfrm>
        </p:spPr>
        <p:txBody>
          <a:bodyPr>
            <a:normAutofit/>
          </a:bodyPr>
          <a:lstStyle/>
          <a:p>
            <a:r>
              <a:rPr lang="fr-CA" sz="1800" dirty="0"/>
              <a:t>Toutes espèces vivantes est composé d’un génome distinct</a:t>
            </a:r>
          </a:p>
          <a:p>
            <a:r>
              <a:rPr lang="fr-CA" sz="1800" dirty="0"/>
              <a:t>Un codon est une séquence de trois nucléotides consécutives </a:t>
            </a:r>
          </a:p>
          <a:p>
            <a:r>
              <a:rPr lang="fr-CA" sz="1800" dirty="0"/>
              <a:t>Chaque codon peut être traduit en une acide aminée spécifique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B5BABF2-CE76-40DB-B293-B5F169AC8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111" y="560908"/>
            <a:ext cx="3401532" cy="5716862"/>
          </a:xfrm>
          <a:prstGeom prst="rect">
            <a:avLst/>
          </a:prstGeom>
        </p:spPr>
      </p:pic>
      <p:grpSp>
        <p:nvGrpSpPr>
          <p:cNvPr id="26" name="Bottom Right">
            <a:extLst>
              <a:ext uri="{FF2B5EF4-FFF2-40B4-BE49-F238E27FC236}">
                <a16:creationId xmlns:a16="http://schemas.microsoft.com/office/drawing/2014/main" id="{DD2E06CA-048F-403F-AD47-B098C0A25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24E2410-B321-4174-8C27-7749F2A57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8" name="Graphic 157">
              <a:extLst>
                <a:ext uri="{FF2B5EF4-FFF2-40B4-BE49-F238E27FC236}">
                  <a16:creationId xmlns:a16="http://schemas.microsoft.com/office/drawing/2014/main" id="{EE03354E-6E8A-4926-8545-B6B873F1F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5BBCAC88-02AA-4773-A48A-D144EA52EE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C51D753-137C-455D-97D4-ACCB464D93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2ABCEE4-D638-4555-AC4A-7E190462FA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2F383AB0-7670-4584-8F01-4324D54BB9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CD1567B-7D6D-497B-8CA8-14D96E0106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F3C4A9D-7E63-4D24-B697-23D58B3160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315D2559-8BE6-439C-83F0-CE5BF53C94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A374A4F-696B-4911-BE1B-B180D09A1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54995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4" name="Top left">
            <a:extLst>
              <a:ext uri="{FF2B5EF4-FFF2-40B4-BE49-F238E27FC236}">
                <a16:creationId xmlns:a16="http://schemas.microsoft.com/office/drawing/2014/main" id="{6B72B514-4AB8-43DF-84D4-951DBF368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C18CBCFF-BD6B-4455-9B70-EFE805CA2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8C930A72-C529-4D5D-B460-A5A5375F9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92FE3B2-9E8F-4022-93E8-BAAD0D50B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5F85196A-D084-4219-B329-E5A7032CF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B8174307-CBF0-4926-99C3-3072804B3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3DDE618-1CD3-4BE5-8742-5D51BBF30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8D73DBA2-8AAA-4F85-81B5-99B96A471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BA346AE2-9E14-4CFB-8DD3-0B1633621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90AC812-C9EF-4A7C-A06F-69D870F31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5605358" cy="1664573"/>
          </a:xfrm>
        </p:spPr>
        <p:txBody>
          <a:bodyPr>
            <a:normAutofit/>
          </a:bodyPr>
          <a:lstStyle/>
          <a:p>
            <a:r>
              <a:rPr lang="fr-CA" dirty="0"/>
              <a:t>Introduction (contexte)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9DF0DF4-FA6B-42DA-A045-706ED7580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5" y="2384474"/>
            <a:ext cx="5604997" cy="3728613"/>
          </a:xfrm>
        </p:spPr>
        <p:txBody>
          <a:bodyPr>
            <a:normAutofit/>
          </a:bodyPr>
          <a:lstStyle/>
          <a:p>
            <a:r>
              <a:rPr lang="fr-CA" sz="1800" dirty="0"/>
              <a:t>La taxonomie permet de regrouper des espèces ayant des similarité</a:t>
            </a:r>
          </a:p>
          <a:p>
            <a:r>
              <a:rPr lang="fr-CA" sz="1800" dirty="0"/>
              <a:t>Pour ce projet, on s’intéresse uniquement aux règnes</a:t>
            </a:r>
          </a:p>
          <a:p>
            <a:r>
              <a:rPr lang="fr-CA" sz="1800" dirty="0"/>
              <a:t>En général, il existe 6 règnes majeurs, mais peut être divisé en plusieurs d’autres sous-division. Dans notre cas, nous utiliserons 11 règnes.</a:t>
            </a:r>
          </a:p>
        </p:txBody>
      </p:sp>
      <p:pic>
        <p:nvPicPr>
          <p:cNvPr id="4" name="Picture 3" descr="Chart, diagram, funnel chart&#10;&#10;Description automatically generated">
            <a:extLst>
              <a:ext uri="{FF2B5EF4-FFF2-40B4-BE49-F238E27FC236}">
                <a16:creationId xmlns:a16="http://schemas.microsoft.com/office/drawing/2014/main" id="{AAF7B726-871D-44F5-842B-B6223F313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627" y="855051"/>
            <a:ext cx="4817466" cy="5142644"/>
          </a:xfrm>
          <a:prstGeom prst="rect">
            <a:avLst/>
          </a:prstGeom>
        </p:spPr>
      </p:pic>
      <p:grpSp>
        <p:nvGrpSpPr>
          <p:cNvPr id="114" name="Bottom Right">
            <a:extLst>
              <a:ext uri="{FF2B5EF4-FFF2-40B4-BE49-F238E27FC236}">
                <a16:creationId xmlns:a16="http://schemas.microsoft.com/office/drawing/2014/main" id="{DD2E06CA-048F-403F-AD47-B098C0A25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324E2410-B321-4174-8C27-7749F2A57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16" name="Graphic 157">
              <a:extLst>
                <a:ext uri="{FF2B5EF4-FFF2-40B4-BE49-F238E27FC236}">
                  <a16:creationId xmlns:a16="http://schemas.microsoft.com/office/drawing/2014/main" id="{EE03354E-6E8A-4926-8545-B6B873F1F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5BBCAC88-02AA-4773-A48A-D144EA52EE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6C51D753-137C-455D-97D4-ACCB464D93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02ABCEE4-D638-4555-AC4A-7E190462FA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2F383AB0-7670-4584-8F01-4324D54BB9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4CD1567B-7D6D-497B-8CA8-14D96E0106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CF3C4A9D-7E63-4D24-B697-23D58B3160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315D2559-8BE6-439C-83F0-CE5BF53C94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0A374A4F-696B-4911-BE1B-B180D09A1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62611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6B72B514-4AB8-43DF-84D4-951DBF368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18CBCFF-BD6B-4455-9B70-EFE805CA2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C930A72-C529-4D5D-B460-A5A5375F9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92FE3B2-9E8F-4022-93E8-BAAD0D50B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F85196A-D084-4219-B329-E5A7032CF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8174307-CBF0-4926-99C3-3072804B3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3DDE618-1CD3-4BE5-8742-5D51BBF30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D73DBA2-8AAA-4F85-81B5-99B96A471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A346AE2-9E14-4CFB-8DD3-0B1633621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7CE11D7-BBBB-451F-B514-E74FE1C07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5605358" cy="1664573"/>
          </a:xfrm>
        </p:spPr>
        <p:txBody>
          <a:bodyPr>
            <a:normAutofit/>
          </a:bodyPr>
          <a:lstStyle/>
          <a:p>
            <a:r>
              <a:rPr lang="fr-CA" dirty="0"/>
              <a:t>Objectifs du projet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8A240-E450-4052-B912-59D01D535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546" y="2410332"/>
            <a:ext cx="5604997" cy="3728613"/>
          </a:xfrm>
        </p:spPr>
        <p:txBody>
          <a:bodyPr>
            <a:normAutofit/>
          </a:bodyPr>
          <a:lstStyle/>
          <a:p>
            <a:r>
              <a:rPr lang="fr-CA" sz="1800" dirty="0"/>
              <a:t>Déterminer s’il existe une certaine corrélation entre la composition du génome d’une espèce et son règne</a:t>
            </a:r>
          </a:p>
          <a:p>
            <a:r>
              <a:rPr lang="fr-CA" sz="1800" dirty="0"/>
              <a:t>Explorer et développer des algorithmes qui permettent de prédire le règne d’une espèce juste en sachant sa composition génomique</a:t>
            </a:r>
          </a:p>
          <a:p>
            <a:r>
              <a:rPr lang="fr-CA" sz="1800" dirty="0"/>
              <a:t>Optimiser ces algorithmes pour obtenir un résultat optimal</a:t>
            </a:r>
          </a:p>
          <a:p>
            <a:endParaRPr lang="fr-CA" sz="1800" dirty="0"/>
          </a:p>
        </p:txBody>
      </p:sp>
      <p:pic>
        <p:nvPicPr>
          <p:cNvPr id="4" name="Picture 2" descr="Six Kingdoms - Biology (880x880)">
            <a:extLst>
              <a:ext uri="{FF2B5EF4-FFF2-40B4-BE49-F238E27FC236}">
                <a16:creationId xmlns:a16="http://schemas.microsoft.com/office/drawing/2014/main" id="{12BFEEFE-E7DE-4200-93FF-11B27782F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18012" y="1596000"/>
            <a:ext cx="4107251" cy="3860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DD2E06CA-048F-403F-AD47-B098C0A25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24E2410-B321-4174-8C27-7749F2A57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5" name="Graphic 157">
              <a:extLst>
                <a:ext uri="{FF2B5EF4-FFF2-40B4-BE49-F238E27FC236}">
                  <a16:creationId xmlns:a16="http://schemas.microsoft.com/office/drawing/2014/main" id="{EE03354E-6E8A-4926-8545-B6B873F1F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BBCAC88-02AA-4773-A48A-D144EA52EE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6C51D753-137C-455D-97D4-ACCB464D93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2ABCEE4-D638-4555-AC4A-7E190462FA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F383AB0-7670-4584-8F01-4324D54BB9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CD1567B-7D6D-497B-8CA8-14D96E0106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F3C4A9D-7E63-4D24-B697-23D58B3160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15D2559-8BE6-439C-83F0-CE5BF53C94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A374A4F-696B-4911-BE1B-B180D09A1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8023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94234-3B4D-4A25-B678-7A6B4CC81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Base de données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EEF567-1666-48F3-BEEA-857E3E8FB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957" y="5167311"/>
            <a:ext cx="10862086" cy="1144812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B7717A2-412A-4A33-90D4-63C3F14416BF}"/>
              </a:ext>
            </a:extLst>
          </p:cNvPr>
          <p:cNvSpPr txBox="1">
            <a:spLocks/>
          </p:cNvSpPr>
          <p:nvPr/>
        </p:nvSpPr>
        <p:spPr>
          <a:xfrm>
            <a:off x="1177724" y="2029758"/>
            <a:ext cx="9068455" cy="24361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sz="1800" dirty="0"/>
              <a:t>13 028 données et 69 colonnes</a:t>
            </a:r>
          </a:p>
          <a:p>
            <a:r>
              <a:rPr lang="fr-CA" sz="1800" dirty="0"/>
              <a:t>La colonne Kingdom (règne) sera notre étiquette (classes multiples)</a:t>
            </a:r>
          </a:p>
          <a:p>
            <a:pPr lvl="1"/>
            <a:r>
              <a:rPr lang="fr-CA" sz="1400" dirty="0"/>
              <a:t>arc, bct, phg, plm, pln, inv, vrt, mam, rod, pri, vrl</a:t>
            </a:r>
          </a:p>
          <a:p>
            <a:r>
              <a:rPr lang="fr-CA" sz="1800" dirty="0"/>
              <a:t>Les 64 dernières colonnes (codons) seront nos caractéristiques</a:t>
            </a:r>
          </a:p>
          <a:p>
            <a:pPr lvl="1"/>
            <a:r>
              <a:rPr lang="fr-CA" sz="1400" dirty="0"/>
              <a:t>UUU, UUC, UAA, …</a:t>
            </a:r>
          </a:p>
          <a:p>
            <a:r>
              <a:rPr lang="fr-CA" sz="1800" dirty="0"/>
              <a:t>Train/test split = 80/20</a:t>
            </a:r>
          </a:p>
          <a:p>
            <a:r>
              <a:rPr lang="fr-CA" sz="1800" dirty="0" err="1"/>
              <a:t>StandardScaler</a:t>
            </a:r>
            <a:endParaRPr lang="fr-CA" sz="1800" dirty="0"/>
          </a:p>
          <a:p>
            <a:pPr marL="457200" lvl="1" indent="0">
              <a:buNone/>
            </a:pPr>
            <a:endParaRPr lang="fr-CA" sz="1400" dirty="0"/>
          </a:p>
        </p:txBody>
      </p:sp>
    </p:spTree>
    <p:extLst>
      <p:ext uri="{BB962C8B-B14F-4D97-AF65-F5344CB8AC3E}">
        <p14:creationId xmlns:p14="http://schemas.microsoft.com/office/powerpoint/2010/main" val="807537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256C5-BECF-45FD-B6F7-3ADF31CF4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Nettoyage des données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6C0238-47B7-4415-BF19-2C409DE48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315" y="5528645"/>
            <a:ext cx="8268854" cy="73352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6824D0-C248-4538-8DDA-DCA69FBF56FA}"/>
              </a:ext>
            </a:extLst>
          </p:cNvPr>
          <p:cNvSpPr txBox="1">
            <a:spLocks/>
          </p:cNvSpPr>
          <p:nvPr/>
        </p:nvSpPr>
        <p:spPr>
          <a:xfrm>
            <a:off x="1202217" y="2307344"/>
            <a:ext cx="9068455" cy="2243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sz="1800" dirty="0"/>
              <a:t>Deux de nos données contiennent des erreurs (type ‘</a:t>
            </a:r>
            <a:r>
              <a:rPr lang="fr-CA" sz="1800" dirty="0" err="1"/>
              <a:t>object</a:t>
            </a:r>
            <a:r>
              <a:rPr lang="fr-CA" sz="1800" dirty="0"/>
              <a:t>’  -&gt; ‘float64’)</a:t>
            </a:r>
          </a:p>
          <a:p>
            <a:r>
              <a:rPr lang="fr-CA" sz="1800" dirty="0"/>
              <a:t>Les deux données ont tout simplement été laissé tomber. </a:t>
            </a:r>
          </a:p>
          <a:p>
            <a:endParaRPr lang="fr-CA" sz="1800" dirty="0"/>
          </a:p>
        </p:txBody>
      </p:sp>
    </p:spTree>
    <p:extLst>
      <p:ext uri="{BB962C8B-B14F-4D97-AF65-F5344CB8AC3E}">
        <p14:creationId xmlns:p14="http://schemas.microsoft.com/office/powerpoint/2010/main" val="3963241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AD4B8-A496-44AE-B0A1-3C4447F21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Analyse des données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6C605D97-8321-4AA8-8465-959EFD0FE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119" y="1755321"/>
            <a:ext cx="8944648" cy="49389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8167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7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2" name="Top left">
            <a:extLst>
              <a:ext uri="{FF2B5EF4-FFF2-40B4-BE49-F238E27FC236}">
                <a16:creationId xmlns:a16="http://schemas.microsoft.com/office/drawing/2014/main" id="{992BA179-C097-4C75-83EA-A7A702D3B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8D11CE2-8212-41C9-B5AC-00C75287F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F19E2E8-BC88-42EC-9C0B-FE209DFC1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F723466-1F46-4AF3-B3F5-4E83BC7D0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EA118F0-0824-4C18-B53B-0CF8DA70C0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152EB7B-2BB6-441F-98E6-0CAC841D29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6238508-65CF-4F7E-91FB-CF36A1C6F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5C8B8D2-1338-4D15-BD6F-05347C6D1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17B21C1-9D88-498E-A8CB-477814C5B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088BBF-E23C-43ED-B0F8-960A15991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844" y="318260"/>
            <a:ext cx="7547650" cy="16692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Analyse</a:t>
            </a:r>
            <a:r>
              <a:rPr lang="en-US" sz="4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des </a:t>
            </a:r>
            <a:r>
              <a:rPr lang="en-US" sz="48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donn</a:t>
            </a:r>
            <a:r>
              <a:rPr lang="en-US" sz="4800" dirty="0" err="1"/>
              <a:t>ées</a:t>
            </a:r>
            <a:endParaRPr lang="en-US" sz="48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52" name="Cross">
            <a:extLst>
              <a:ext uri="{FF2B5EF4-FFF2-40B4-BE49-F238E27FC236}">
                <a16:creationId xmlns:a16="http://schemas.microsoft.com/office/drawing/2014/main" id="{14D33187-CEF6-422A-928A-9334CEF8D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" y="2819400"/>
            <a:ext cx="118872" cy="118872"/>
            <a:chOff x="1175347" y="3733800"/>
            <a:chExt cx="118872" cy="118872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EC2B44D-30FA-47D5-BAD0-3BA852D0F8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6D38DE4-2378-4BAA-BB99-980DFB24E5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74B6F2BE-5EAE-4016-AC71-23C1D5B98E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25" b="-2"/>
          <a:stretch/>
        </p:blipFill>
        <p:spPr>
          <a:xfrm>
            <a:off x="-26222" y="2696907"/>
            <a:ext cx="6292973" cy="4182711"/>
          </a:xfrm>
          <a:prstGeom prst="rect">
            <a:avLst/>
          </a:prstGeom>
        </p:spPr>
      </p:pic>
      <p:grpSp>
        <p:nvGrpSpPr>
          <p:cNvPr id="56" name="Bottom Right">
            <a:extLst>
              <a:ext uri="{FF2B5EF4-FFF2-40B4-BE49-F238E27FC236}">
                <a16:creationId xmlns:a16="http://schemas.microsoft.com/office/drawing/2014/main" id="{2A007E35-5AD8-4833-87A4-99737C264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57" name="Graphic 157">
              <a:extLst>
                <a:ext uri="{FF2B5EF4-FFF2-40B4-BE49-F238E27FC236}">
                  <a16:creationId xmlns:a16="http://schemas.microsoft.com/office/drawing/2014/main" id="{54BCEE67-7AE7-4FAD-BE0B-E4DD7B900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E6CBFD26-40CF-4FE4-9C96-D773C9F80B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447256C7-C808-4C82-A630-05196AAE6C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EEF74DC0-EFE6-4316-88CA-6DE1FE0631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AEEF082E-F88A-4990-B9A0-496A41D1B3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9E247848-28A4-4348-9602-91E3EF905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C63D56F-93DA-4188-A93A-B0E9279F02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C4D65CD4-FCAE-410C-8C06-A8672DE5DB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13156BD-CBBB-4C3B-AAA7-C9493C014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1EC82B28-E695-4F6F-9F56-380C5B70D4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25" b="-2"/>
          <a:stretch/>
        </p:blipFill>
        <p:spPr>
          <a:xfrm>
            <a:off x="5871038" y="2713848"/>
            <a:ext cx="6292973" cy="4182711"/>
          </a:xfrm>
          <a:prstGeom prst="rect">
            <a:avLst/>
          </a:prstGeom>
        </p:spPr>
      </p:pic>
      <p:pic>
        <p:nvPicPr>
          <p:cNvPr id="9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27847B56-C40A-4779-80A5-7F1D53B0A8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758" y="2938272"/>
            <a:ext cx="555725" cy="1556030"/>
          </a:xfrm>
          <a:prstGeom prst="rect">
            <a:avLst/>
          </a:prstGeom>
        </p:spPr>
      </p:pic>
      <p:pic>
        <p:nvPicPr>
          <p:cNvPr id="126" name="Picture 125" descr="A picture containing diagram&#10;&#10;Description automatically generated">
            <a:extLst>
              <a:ext uri="{FF2B5EF4-FFF2-40B4-BE49-F238E27FC236}">
                <a16:creationId xmlns:a16="http://schemas.microsoft.com/office/drawing/2014/main" id="{E8A332EB-9F7E-45E5-BAEB-A1619F0523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633" y="2925945"/>
            <a:ext cx="555725" cy="155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928810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Explore</Template>
  <TotalTime>84</TotalTime>
  <Words>250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AvenirNext LT Pro Medium</vt:lpstr>
      <vt:lpstr>Posterama</vt:lpstr>
      <vt:lpstr>ExploreVTI</vt:lpstr>
      <vt:lpstr>Codon usage</vt:lpstr>
      <vt:lpstr>Introduction (contexte)</vt:lpstr>
      <vt:lpstr>Introduction (contexte)</vt:lpstr>
      <vt:lpstr>Objectifs du projet</vt:lpstr>
      <vt:lpstr>Base de données</vt:lpstr>
      <vt:lpstr>Nettoyage des données</vt:lpstr>
      <vt:lpstr>Analyse des données</vt:lpstr>
      <vt:lpstr>Analyse des données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Codon usage</dc:title>
  <dc:creator>Alex Savoie</dc:creator>
  <cp:lastModifiedBy>Alex Savoie</cp:lastModifiedBy>
  <cp:revision>7</cp:revision>
  <dcterms:created xsi:type="dcterms:W3CDTF">2021-11-30T15:32:54Z</dcterms:created>
  <dcterms:modified xsi:type="dcterms:W3CDTF">2021-11-30T16:56:58Z</dcterms:modified>
</cp:coreProperties>
</file>