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Maven Pro" pitchFamily="2" charset="77"/>
      <p:regular r:id="rId36"/>
      <p:bold r:id="rId37"/>
    </p:embeddedFont>
    <p:embeddedFont>
      <p:font typeface="Nunito" pitchFamily="2" charset="77"/>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063266001b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063266001b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Running our preliminary analysis we found normality issues in our data throughout the normal QQ plot and a non random residual plot. We also checked for multicollinearity and were fortunate to not find any multicollinearity issues in the data. When checking for influential cases we found 2 possible cases that could be excluded.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63266001b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63266001b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running analysis on these 2 points we found that these points should in fact be ruled as outliers in the data because the t score of 3.95 and 11.15 are both greater than our critical t value of 2.88. However, we decided to keep them in our data set because they are 2 of the largest counties in Indiana so we wanted to keep them in for accuracy purposes. Also removing outliers in our model did not improve with any significance. We next decided to run a robust regression instead of discarding outliers in aims to dampen the influence of outlier cases. After the robust regression we saw a significant reduction in residual standard error from 268.62 down to 62.72, however we were still faced with a normality violation referenced from the very low shapiro test p-value of 2.2 times 10 to the -16.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05523a9abb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05523a9abb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fix the normality violation we decided to transform on Y. We first ran a box cox transformation to obtain a lambda value of -0.091, after our equation is transformed we saw improvement in the shapiro test p-value to 0.5231. We can also analyze the normal plot to confirm that we now have random residuals showing non-constant variance and now a normal QQ plot.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63266001b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63266001b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transforming our Y variable (total_deaths) we were able to confirm that the explanatory variable vaccination_100k shows significance while the variables cases_100k does not show significance. Meaning that we should reject the null hypothesis that beta 1 equal 0 and we fail to reject that beta 2 equals to zero. We were also able to see our R^2 value improve from 0.071 to 0.144. Our standard error also improved drastically from 268.62 to 0.0532. We found that if as little as 1% more of the population gets vaccinated we will be able to observe a fall in the mortality rate. This conclusion falls in line with other research, meaning that the vaccine helps prevent the spread and death from COVID-19.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063266001b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063266001b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second research question aims to test the same response variable, total_deaths, however while using explanatory variables such as as age and gender. We are testing to see if Age and gender have a significant linear effect on the covid-19 mortality rate by county.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063266001b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063266001b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research question we used a variable that measures the difference between male and female deaths over the county population and then multiplied that by 100,000 for a standard population size. In order to test for death age we used data that counted the number of deaths from a range of age groups 0 to 80+ and then we found the average death age from COVID-19 per county. And finally we used the same response variable total deaths from the first question.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063266001b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063266001b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Running our preliminary analysis we found normality issues in our data through the normal QQ plot and non-constant variance through a non random residual plot. Our low p-value of 1.21 times 10 to the negative 14 from our shapiro test also confirm the normality flaw. We also checked for multicollinearity and were fortunate to not find any multicollinearity issues in the data.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063266001b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063266001b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order to fix the normality violation we decided to transform on Y. We ran a box cox transformation to obtain a lambda value of -0.091, after our equation is transformed we saw improvement in the shapiro test and bf test. We can also analyze the normal QQ plot to confirm our finding. finally, we also now have random residuals in our initial plots function.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05523a9abb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05523a9abb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After transforming our Y variable (total_deaths) we were not able to confirm that either of the explanatory variable gender or age shows any significance. Therefore we would fail reject both null hypothesis’ that Beta 4 &amp; 5 are equal to 0. We found that our transformation on Y helped our normality violation, and that our standard error improves significantly, however it decreased our R^2 value. After running a quick robust regression it also confirmed similar results. Our low R^2 values show that our model is poor and disproves our null hypothesis that COVID-19 death rate can be explained linearly by gender and age, neither of these variables do a good job of explaining our response.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063266001b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063266001b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third research question asked if the amount of high-risk people living in a county had a significant linear impact on the COVID death rate.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326600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6326600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When it comes to responding to COVID-19, Indiana has always been in the middle of the pack </a:t>
            </a:r>
            <a:endParaRPr/>
          </a:p>
          <a:p>
            <a:pPr marL="914400" lvl="1" indent="-298450" algn="l" rtl="0">
              <a:spcBef>
                <a:spcPts val="0"/>
              </a:spcBef>
              <a:spcAft>
                <a:spcPts val="0"/>
              </a:spcAft>
              <a:buSzPts val="1100"/>
              <a:buChar char="○"/>
            </a:pPr>
            <a:r>
              <a:rPr lang="en"/>
              <a:t>Indiana ranks 29th on Sykes state response COVID ranking and ranks 24th for COVID testing</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 amount of reported cases in Indiana peaked in December 2020 </a:t>
            </a:r>
            <a:endParaRPr/>
          </a:p>
          <a:p>
            <a:pPr marL="914400" lvl="1" indent="-298450" algn="l" rtl="0">
              <a:spcBef>
                <a:spcPts val="0"/>
              </a:spcBef>
              <a:spcAft>
                <a:spcPts val="0"/>
              </a:spcAft>
              <a:buSzPts val="1100"/>
              <a:buChar char="○"/>
            </a:pPr>
            <a:r>
              <a:rPr lang="en"/>
              <a:t>As vaccines became available in the spring, there was a drop off in reported cases </a:t>
            </a:r>
            <a:endParaRPr/>
          </a:p>
          <a:p>
            <a:pPr marL="914400" lvl="1" indent="-298450" algn="l" rtl="0">
              <a:spcBef>
                <a:spcPts val="0"/>
              </a:spcBef>
              <a:spcAft>
                <a:spcPts val="0"/>
              </a:spcAft>
              <a:buSzPts val="1100"/>
              <a:buChar char="○"/>
            </a:pPr>
            <a:r>
              <a:rPr lang="en"/>
              <a:t>And as a new variant began to spread in late 2021, cases have begun increasing again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063266001b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063266001b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variables we are using for this question are our high risk variable, which shows the proportion of people per 100k that are considered high risk per county. The other variable we are using is our response variable, total deaths, which measures the total number of Covid-19 related deaths within a county.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063266001b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063266001b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plotting our initial model, we were able to highlight a potential normal distribution violation and a potential non-constant variance due to outliers. Multicollinearity is not an issue in this model since we are using SLR.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063266001b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063266001b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fix our normality issue, we used a box cox transformation on our Y variable. Using a lambda of -0.091, we obtained a transformed regression equation with an intercept of 0.4045 and a Beta 5 of </a:t>
            </a:r>
            <a:r>
              <a:rPr lang="en" sz="1200">
                <a:solidFill>
                  <a:schemeClr val="dk1"/>
                </a:solidFill>
                <a:latin typeface="Nunito"/>
                <a:ea typeface="Nunito"/>
                <a:cs typeface="Nunito"/>
                <a:sym typeface="Nunito"/>
              </a:rPr>
              <a:t>1.464e-05. Our new plots show improvement within normality, but not with constant variance. However, our transformed model still passes our bf test, and now also solves our normality issue by passing our shapiro test.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063266001b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063266001b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our fixed normality issue, our transformed model improves our R squared value from 0.161 to 0.2828. It also massively improves our root MSE value from 255 to 0.0487. However, in order to make further conclusions about our model, we must back transform. When forming our conclusions, we found our high risk variable to be significant with a p-value of less than 0.05. Therefore, we would reject our null hypothesis. With an increase of 1 percent of the proportion of people per 100k that are considered high risk, the death rate of Covid will rise. This can be explained by at risk people have a harder time fighting the virus, due to old age or other health conditions weakening their immune system. This results in higher Covid death rates among people of high risk.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05523a9abb_1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05523a9abb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we wanted to find out which predictors gave us the best model to predict Total deaths.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05523a9abb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05523a9abb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do this, we combined all of our used predictors from our previous models into 1 model. Since we had relatively low r squared values for all our research question models, we hoped this would help us not only find the best predictors, but also significantly raise our r squared value. Our new regression function consisted of Total deaths regressed on vaccine rate, infection rate, high risk, and male/ female difference. Our new equation contained an intercept of 1.785. Our added variable plots, shown to the right, display how the variables of AverageDeathAge, vaccine_100k, and high_risk_100k show add-on value.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05523a9abb_1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05523a9abb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our scatterplot, we can observe that no variables display a serious multicollinearity issue. As per usual, our shapiro and residual plot show possible violations in variance and normality. However, after running a bf and shapiro test, we discover that there is only a significant violation on normality.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05523a9abb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05523a9abb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Initially, to find our best model, we used the best subset function to help us find the best predictors to include. The model we ended up choosing had 3 predictors, AverageDeathAge, vaccine_100k, and high_risk_100k. This model had the highest adjusted R squared of #, the lowest Cp of #, the lowest AICp of #, and the lowest PRESSp of #. Since we were looking for best predictors, we would choose the model with the lowest PRESSp. However, we knew we could confirm our findings with stepwise since we also used the model with the lowest AICp. We used stepwise to see which of the explanatory variables can be dropped. Our stepwise validated our best subsets, and concluded we could drop cases_100k and M_F_diff_100k. These were also not included in our best subset model.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05523a9abb_1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05523a9abb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determining our best model, we ran our new regression as Total_deaths~AverageDeathAge+vaccine_100k+high_risk_100k. Our new regression equation had an intercept of #. Our R squared also slight improved from the full model with every predictor, improving from 0.1896 to 0.2003. We also had a very small improvement in our Root MSE, moving from 250.8705 to 249.2087. In our new plots, we can still view possible non-constant variance and normality violations. After further testing is done through bf and shapiro tests, we find that there still is only a violation on normality.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05523a9abb_1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05523a9abb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Because of our violation on normality, we once again decided to transform Y. We again used a boxcox transformation with a lambda of -0.091. After transformation, we obtain a new regression equation with an intercept of #. We tested our transformed data again with bf and shapiro tests, and found no more violations. Our transformation also improved our adjusted R squared, moving from our original model of 0.2003 to 0.3186. Our root MSE improves massively, shrinking down from 249 to 0.04746.</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5523a9abb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05523a9ab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Why has Indiana lagged behind other states during the COVID-19 pandemic?</a:t>
            </a:r>
            <a:endParaRPr/>
          </a:p>
          <a:p>
            <a:pPr marL="914400" lvl="1" indent="-298450" algn="l" rtl="0">
              <a:spcBef>
                <a:spcPts val="0"/>
              </a:spcBef>
              <a:spcAft>
                <a:spcPts val="0"/>
              </a:spcAft>
              <a:buSzPts val="1100"/>
              <a:buChar char="○"/>
            </a:pPr>
            <a:r>
              <a:rPr lang="en"/>
              <a:t>Indiana has the 2nd lowest weekly growth of vaccine doses distributed and has one of the lowest partial vaccination rates in the country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05523a9abb_1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05523a9abb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validate our model  one last time, we took our three best subset models and out them through a K cross validation. This would validate our best model by reducing the similarity among our so called training datasets. As you can see from the output, our K-cross validation of all three models confirmed that our best model was selected, Modelbest3. Our best model barely had the lowest root MSE of 0.0468. In terms of prediction power of this model, we are limited by our 5 selected prediction variables. We also found that only two of our prediction variables are significant. Because of this, our prediction power is limited by these insignificant variables. Finding and adding more significant variables from Indiana county demographics would be something we would change for the future to help us increase our prediction power.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523a9abb_1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523a9abb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we also wanted to do a GLT test to make sure the interaction between our two significant variables, vaccine_100k and high_risk_100k, was not significant. Our null hypothesis stated that there was no significant interaction between the two variables, and our alternative hypothesis stated that the interaction was significant. After running the test, we were able to confirm from the output that the interaction was not significant, having a P-value greater than 0.05. Therefore, we failed to reject our null hypothesis.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5523a9abb_1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5523a9abb_1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Ultimately, these two variables have been known to impact the death rate of Covid, and our best model confirms these findings. This study is limited by an overall lack of data available. With Covid being relatively knew, there is still constantly new discoveries and new data being released. The data available to us right now is more limited than it would be in the future. In the future, we would change our study by testing different areas of the country rather than just counties in Indiana. With recent political and cultural bias affecting how people view vaccines and Covid in general, expanding our study into more culturally and politically diverse areas could give us a better prediction of the truly significant impact of our variables.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05523a9abb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05523a9abb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5523a9abb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5523a9abb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Additionally, Indiana also has the 12th highest COVID-19 death rate, why is this?</a:t>
            </a:r>
            <a:endParaRPr/>
          </a:p>
          <a:p>
            <a:pPr marL="914400" lvl="1" indent="-298450" algn="l" rtl="0">
              <a:spcBef>
                <a:spcPts val="0"/>
              </a:spcBef>
              <a:spcAft>
                <a:spcPts val="0"/>
              </a:spcAft>
              <a:buSzPts val="1100"/>
              <a:buChar char="○"/>
            </a:pPr>
            <a:r>
              <a:rPr lang="en"/>
              <a:t>Because population demographics such as age and high risk affect the mortality rate and</a:t>
            </a:r>
            <a:endParaRPr/>
          </a:p>
          <a:p>
            <a:pPr marL="914400" lvl="1" indent="-298450" algn="l" rtl="0">
              <a:spcBef>
                <a:spcPts val="0"/>
              </a:spcBef>
              <a:spcAft>
                <a:spcPts val="0"/>
              </a:spcAft>
              <a:buSzPts val="1100"/>
              <a:buChar char="○"/>
            </a:pPr>
            <a:r>
              <a:rPr lang="en"/>
              <a:t>Generally, counties with more at risk people and older populations have a higher COVID death rate</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Marion County has been found to have the:</a:t>
            </a:r>
            <a:endParaRPr/>
          </a:p>
          <a:p>
            <a:pPr marL="914400" lvl="1" indent="-298450" algn="l" rtl="0">
              <a:spcBef>
                <a:spcPts val="0"/>
              </a:spcBef>
              <a:spcAft>
                <a:spcPts val="0"/>
              </a:spcAft>
              <a:buSzPts val="1100"/>
              <a:buChar char="○"/>
            </a:pPr>
            <a:r>
              <a:rPr lang="en"/>
              <a:t>Largest number of 65 and older/high risk population </a:t>
            </a:r>
            <a:endParaRPr/>
          </a:p>
          <a:p>
            <a:pPr marL="914400" lvl="1" indent="-298450" algn="l" rtl="0">
              <a:spcBef>
                <a:spcPts val="0"/>
              </a:spcBef>
              <a:spcAft>
                <a:spcPts val="0"/>
              </a:spcAft>
              <a:buSzPts val="1100"/>
              <a:buChar char="○"/>
            </a:pPr>
            <a:r>
              <a:rPr lang="en"/>
              <a:t>The highest number of COVID deaths </a:t>
            </a:r>
            <a:endParaRPr/>
          </a:p>
          <a:p>
            <a:pPr marL="914400" lvl="1" indent="-298450" algn="l" rtl="0">
              <a:spcBef>
                <a:spcPts val="0"/>
              </a:spcBef>
              <a:spcAft>
                <a:spcPts val="0"/>
              </a:spcAft>
              <a:buSzPts val="1100"/>
              <a:buChar char="○"/>
            </a:pPr>
            <a:r>
              <a:rPr lang="en"/>
              <a:t>And is the largest county in Indiana by population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Pulaski County is found to have: </a:t>
            </a:r>
            <a:endParaRPr/>
          </a:p>
          <a:p>
            <a:pPr marL="914400" lvl="1" indent="-298450" algn="l" rtl="0">
              <a:spcBef>
                <a:spcPts val="0"/>
              </a:spcBef>
              <a:spcAft>
                <a:spcPts val="0"/>
              </a:spcAft>
              <a:buSzPts val="1100"/>
              <a:buChar char="○"/>
            </a:pPr>
            <a:r>
              <a:rPr lang="en"/>
              <a:t>One of the highest COVID mortality rates in Indiana at 470 deaths per 100k people </a:t>
            </a:r>
            <a:endParaRPr/>
          </a:p>
          <a:p>
            <a:pPr marL="914400" lvl="1" indent="-298450" algn="l" rtl="0">
              <a:spcBef>
                <a:spcPts val="0"/>
              </a:spcBef>
              <a:spcAft>
                <a:spcPts val="0"/>
              </a:spcAft>
              <a:buSzPts val="1100"/>
              <a:buChar char="○"/>
            </a:pPr>
            <a:r>
              <a:rPr lang="en"/>
              <a:t>A high proportion of people over 65-around 21% </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63266001b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63266001b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general research question we will be exploring is “what characteristics primarily affect the death rate from COVID-19 in the state of Indiana by county?”</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The explanatory variables we will be using for this are:</a:t>
            </a:r>
            <a:endParaRPr/>
          </a:p>
          <a:p>
            <a:pPr marL="914400" lvl="1" indent="-298450" algn="l" rtl="0">
              <a:spcBef>
                <a:spcPts val="0"/>
              </a:spcBef>
              <a:spcAft>
                <a:spcPts val="0"/>
              </a:spcAft>
              <a:buSzPts val="1100"/>
              <a:buChar char="○"/>
            </a:pPr>
            <a:r>
              <a:rPr lang="en"/>
              <a:t>Vaccine Rate</a:t>
            </a:r>
            <a:endParaRPr/>
          </a:p>
          <a:p>
            <a:pPr marL="914400" lvl="1" indent="-298450" algn="l" rtl="0">
              <a:spcBef>
                <a:spcPts val="0"/>
              </a:spcBef>
              <a:spcAft>
                <a:spcPts val="0"/>
              </a:spcAft>
              <a:buSzPts val="1100"/>
              <a:buChar char="○"/>
            </a:pPr>
            <a:r>
              <a:rPr lang="en"/>
              <a:t>Infection Rate</a:t>
            </a:r>
            <a:endParaRPr/>
          </a:p>
          <a:p>
            <a:pPr marL="914400" lvl="1" indent="-298450" algn="l" rtl="0">
              <a:spcBef>
                <a:spcPts val="0"/>
              </a:spcBef>
              <a:spcAft>
                <a:spcPts val="0"/>
              </a:spcAft>
              <a:buSzPts val="1100"/>
              <a:buChar char="○"/>
            </a:pPr>
            <a:r>
              <a:rPr lang="en"/>
              <a:t>Age</a:t>
            </a:r>
            <a:endParaRPr/>
          </a:p>
          <a:p>
            <a:pPr marL="914400" lvl="1" indent="-298450" algn="l" rtl="0">
              <a:spcBef>
                <a:spcPts val="0"/>
              </a:spcBef>
              <a:spcAft>
                <a:spcPts val="0"/>
              </a:spcAft>
              <a:buSzPts val="1100"/>
              <a:buChar char="○"/>
            </a:pPr>
            <a:r>
              <a:rPr lang="en"/>
              <a:t>Gender</a:t>
            </a:r>
            <a:endParaRPr/>
          </a:p>
          <a:p>
            <a:pPr marL="914400" lvl="1" indent="-298450" algn="l" rtl="0">
              <a:spcBef>
                <a:spcPts val="0"/>
              </a:spcBef>
              <a:spcAft>
                <a:spcPts val="0"/>
              </a:spcAft>
              <a:buSzPts val="1100"/>
              <a:buChar char="○"/>
            </a:pPr>
            <a:r>
              <a:rPr lang="en"/>
              <a:t>And Percentage of High Risk </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The primary response variable we will be using is:</a:t>
            </a:r>
            <a:endParaRPr/>
          </a:p>
          <a:p>
            <a:pPr marL="914400" lvl="1" indent="-298450" algn="l" rtl="0">
              <a:spcBef>
                <a:spcPts val="0"/>
              </a:spcBef>
              <a:spcAft>
                <a:spcPts val="0"/>
              </a:spcAft>
              <a:buSzPts val="1100"/>
              <a:buChar char="○"/>
            </a:pPr>
            <a:r>
              <a:rPr lang="en"/>
              <a:t>The total COVID death count, measured by county population </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63266001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63266001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Our first research question is: Does infection rate and the vaccine rate have a significant linear impact on the COVID-19 death rate?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The null hypothesis for this question will be to see if beta 1 (vaccine rate) or  beta 2 (infection rate) are equal to 0.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This would mean there is no evidence of linear impact showing that infection rate and/or vaccine rate impact the death rate by county.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Our alternative hypothesis is that these betas are not equal to 0 which would indicate there is evidence of linear impact from at least one variable. </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Our second research question is: Do demographic factors such as age and gender have a significant linear effect on the COVID death rate/population of each county?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The null hypothesis for this question will be if beta 3 (age) or beta 4 (gender) are equal to 0.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Meaning there would be no linear impact from a person’s age or gender on the death rate/population within the county.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The alternative hypothesis would be that beta 3 or beta 4 do not equal 0, indicating that there is a linear impact from at least one of the variables</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Our third and final research question will be: Does the amount of high-risk people living in a county have a significant linear impact on the COVID-19 death rate?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The null hypothesis will be if beta 5 (percentage of high risk) is equal to 0.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This would mean there is no linear impact from the amount of high risk people on the death rate/population within the county.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Our alternative hypothesis would be that beta 5 does not equal 0 and therefore the amount of high risk people would have a linear impact on the death rate/population.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Vaccine Rate (B₁)</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Infection Rate (B₂)</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Age (B₃)</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Gender (B₄)</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And Percentage of High Risk (B₅)</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63266001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6326600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data was obtained from the Reno Gazette Journal, the Indiana Government COVID dashboard, and the Conduent Covid Task Center ranging from September 10th, 2020 to November 8th, 2021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63266001b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63266001b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our first research question we wanted to find if infection rate and the vaccine rate have a significant linear impact on the mortality rate from COVID- 19 in the state of Indiana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63266001b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63266001b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explanatory variables we used for this research question included the proportion of people vaccinated based on a 100,000 county population, and the proportion of cases based on a 100,000 county population. Our response variable we will measure is total deaths within each county. And for this analysis we used all 92 counties in Indiana.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covid19atrisk.org/at-risk.html?state=IN"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6098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COVID Mortality in Indiana </a:t>
            </a:r>
            <a:r>
              <a:rPr lang="en" sz="1855" b="0"/>
              <a:t>A state with Mixed Vaccination Rates</a:t>
            </a:r>
            <a:endParaRPr sz="1855" b="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look at the COVID pandemic by county in Indiana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Preliminary Analysis</a:t>
            </a:r>
            <a:endParaRPr/>
          </a:p>
        </p:txBody>
      </p:sp>
      <p:pic>
        <p:nvPicPr>
          <p:cNvPr id="340" name="Google Shape;340;p22"/>
          <p:cNvPicPr preferRelativeResize="0"/>
          <p:nvPr/>
        </p:nvPicPr>
        <p:blipFill>
          <a:blip r:embed="rId3">
            <a:alphaModFix/>
          </a:blip>
          <a:stretch>
            <a:fillRect/>
          </a:stretch>
        </p:blipFill>
        <p:spPr>
          <a:xfrm>
            <a:off x="1221575" y="2623050"/>
            <a:ext cx="2701625" cy="2249475"/>
          </a:xfrm>
          <a:prstGeom prst="rect">
            <a:avLst/>
          </a:prstGeom>
          <a:noFill/>
          <a:ln>
            <a:noFill/>
          </a:ln>
        </p:spPr>
      </p:pic>
      <p:pic>
        <p:nvPicPr>
          <p:cNvPr id="341" name="Google Shape;341;p22"/>
          <p:cNvPicPr preferRelativeResize="0"/>
          <p:nvPr/>
        </p:nvPicPr>
        <p:blipFill>
          <a:blip r:embed="rId4">
            <a:alphaModFix/>
          </a:blip>
          <a:stretch>
            <a:fillRect/>
          </a:stretch>
        </p:blipFill>
        <p:spPr>
          <a:xfrm>
            <a:off x="6219788" y="486700"/>
            <a:ext cx="2247900" cy="1924050"/>
          </a:xfrm>
          <a:prstGeom prst="rect">
            <a:avLst/>
          </a:prstGeom>
          <a:noFill/>
          <a:ln>
            <a:noFill/>
          </a:ln>
        </p:spPr>
      </p:pic>
      <p:pic>
        <p:nvPicPr>
          <p:cNvPr id="342" name="Google Shape;342;p22"/>
          <p:cNvPicPr preferRelativeResize="0"/>
          <p:nvPr/>
        </p:nvPicPr>
        <p:blipFill>
          <a:blip r:embed="rId5">
            <a:alphaModFix/>
          </a:blip>
          <a:stretch>
            <a:fillRect/>
          </a:stretch>
        </p:blipFill>
        <p:spPr>
          <a:xfrm>
            <a:off x="6115025" y="2872275"/>
            <a:ext cx="2352675" cy="2000250"/>
          </a:xfrm>
          <a:prstGeom prst="rect">
            <a:avLst/>
          </a:prstGeom>
          <a:noFill/>
          <a:ln>
            <a:noFill/>
          </a:ln>
        </p:spPr>
      </p:pic>
      <p:sp>
        <p:nvSpPr>
          <p:cNvPr id="343" name="Google Shape;343;p22"/>
          <p:cNvSpPr txBox="1"/>
          <p:nvPr/>
        </p:nvSpPr>
        <p:spPr>
          <a:xfrm>
            <a:off x="171075" y="1325663"/>
            <a:ext cx="6489300" cy="5703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Nunito"/>
              <a:buChar char="●"/>
            </a:pPr>
            <a:r>
              <a:rPr lang="en" sz="1200">
                <a:latin typeface="Nunito"/>
                <a:ea typeface="Nunito"/>
                <a:cs typeface="Nunito"/>
                <a:sym typeface="Nunito"/>
              </a:rPr>
              <a:t>Initial Regression Equation: </a:t>
            </a:r>
            <a:r>
              <a:rPr lang="en" sz="1200">
                <a:solidFill>
                  <a:schemeClr val="dk2"/>
                </a:solidFill>
                <a:latin typeface="Nunito"/>
                <a:ea typeface="Nunito"/>
                <a:cs typeface="Nunito"/>
                <a:sym typeface="Nunito"/>
              </a:rPr>
              <a:t>Total_deaths~vaccination_100k + cases_100k </a:t>
            </a:r>
            <a:endParaRPr sz="1200">
              <a:solidFill>
                <a:schemeClr val="dk2"/>
              </a:solidFill>
              <a:latin typeface="Nunito"/>
              <a:ea typeface="Nunito"/>
              <a:cs typeface="Nunito"/>
              <a:sym typeface="Nunito"/>
            </a:endParaRPr>
          </a:p>
          <a:p>
            <a:pPr marL="9144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Initial Regression: Y=-2.610e+02 + 1.041e-02*X₁ -1.101e-01*X₂</a:t>
            </a: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p:txBody>
      </p:sp>
      <p:sp>
        <p:nvSpPr>
          <p:cNvPr id="344" name="Google Shape;344;p22"/>
          <p:cNvSpPr txBox="1"/>
          <p:nvPr/>
        </p:nvSpPr>
        <p:spPr>
          <a:xfrm>
            <a:off x="1174675" y="1872750"/>
            <a:ext cx="3854700" cy="554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Nunito"/>
              <a:buChar char="●"/>
            </a:pPr>
            <a:r>
              <a:rPr lang="en" sz="1200">
                <a:latin typeface="Nunito"/>
                <a:ea typeface="Nunito"/>
                <a:cs typeface="Nunito"/>
                <a:sym typeface="Nunito"/>
              </a:rPr>
              <a:t>No multicollinearity issues</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2 potentially Y influential cases: 49 and 46</a:t>
            </a:r>
            <a:endParaRPr sz="1200">
              <a:latin typeface="Nunito"/>
              <a:ea typeface="Nunito"/>
              <a:cs typeface="Nunito"/>
              <a:sym typeface="Nunito"/>
            </a:endParaRPr>
          </a:p>
        </p:txBody>
      </p:sp>
      <p:sp>
        <p:nvSpPr>
          <p:cNvPr id="345" name="Google Shape;345;p22"/>
          <p:cNvSpPr txBox="1"/>
          <p:nvPr/>
        </p:nvSpPr>
        <p:spPr>
          <a:xfrm>
            <a:off x="5200500" y="229275"/>
            <a:ext cx="3854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Nunito"/>
                <a:ea typeface="Nunito"/>
                <a:cs typeface="Nunito"/>
                <a:sym typeface="Nunito"/>
              </a:rPr>
              <a:t>Residual Plot shows non-constant variance</a:t>
            </a:r>
            <a:endParaRPr sz="1200">
              <a:latin typeface="Nunito"/>
              <a:ea typeface="Nunito"/>
              <a:cs typeface="Nunito"/>
              <a:sym typeface="Nunito"/>
            </a:endParaRPr>
          </a:p>
        </p:txBody>
      </p:sp>
      <p:sp>
        <p:nvSpPr>
          <p:cNvPr id="346" name="Google Shape;346;p22"/>
          <p:cNvSpPr txBox="1"/>
          <p:nvPr/>
        </p:nvSpPr>
        <p:spPr>
          <a:xfrm>
            <a:off x="5690750" y="2410750"/>
            <a:ext cx="3306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Nunito"/>
                <a:ea typeface="Nunito"/>
                <a:cs typeface="Nunito"/>
                <a:sym typeface="Nunito"/>
              </a:rPr>
              <a:t>Shapiro plot shows potential normal distribution violation</a:t>
            </a:r>
            <a:endParaRPr sz="12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and Diagnostics</a:t>
            </a:r>
            <a:endParaRPr/>
          </a:p>
        </p:txBody>
      </p:sp>
      <p:sp>
        <p:nvSpPr>
          <p:cNvPr id="352" name="Google Shape;352;p23"/>
          <p:cNvSpPr txBox="1"/>
          <p:nvPr/>
        </p:nvSpPr>
        <p:spPr>
          <a:xfrm>
            <a:off x="501800" y="1516825"/>
            <a:ext cx="5029500" cy="328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u="sng">
                <a:latin typeface="Nunito"/>
                <a:ea typeface="Nunito"/>
                <a:cs typeface="Nunito"/>
                <a:sym typeface="Nunito"/>
              </a:rPr>
              <a:t>Checking Influential Cases:</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Remedial Measure used: Studentized Deleted Residuals (SDR)</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SDR compared to t critical value of: 2.87953</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If SDR&gt;t: Reject that case is not an outlier with respect to Y</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Case 46 (LaPorte County)</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Score: 3.94664</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Fail to reject</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Case 49 (Marion County)</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Score: 11.1163</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Fail to Reject</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Both are outliers with respect to Y</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Decision was made to keep these cases due to their importance (Some of the largest counties in Indiana)</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Removing outliers didn’t improve model and allowed other points to have the same amount of influence</a:t>
            </a: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p:txBody>
      </p:sp>
      <p:sp>
        <p:nvSpPr>
          <p:cNvPr id="353" name="Google Shape;353;p23"/>
          <p:cNvSpPr txBox="1"/>
          <p:nvPr/>
        </p:nvSpPr>
        <p:spPr>
          <a:xfrm>
            <a:off x="5531300" y="1516825"/>
            <a:ext cx="3452700" cy="31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u="sng">
                <a:latin typeface="Nunito"/>
                <a:ea typeface="Nunito"/>
                <a:cs typeface="Nunito"/>
                <a:sym typeface="Nunito"/>
              </a:rPr>
              <a:t>Robust Regression:</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Used as alternative to discarding outliers/ dampens influence of these cases</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Reduces residual standard error from 268.619 to 62.71832</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Robust Regression Equation: Y=-96.0534 + 0.0042</a:t>
            </a:r>
            <a:r>
              <a:rPr lang="en" sz="1200">
                <a:solidFill>
                  <a:schemeClr val="dk2"/>
                </a:solidFill>
                <a:latin typeface="Nunito"/>
                <a:ea typeface="Nunito"/>
                <a:cs typeface="Nunito"/>
                <a:sym typeface="Nunito"/>
              </a:rPr>
              <a:t>*X₁</a:t>
            </a:r>
            <a:r>
              <a:rPr lang="en" sz="1200">
                <a:latin typeface="Nunito"/>
                <a:ea typeface="Nunito"/>
                <a:cs typeface="Nunito"/>
                <a:sym typeface="Nunito"/>
              </a:rPr>
              <a:t> + 0.0447*</a:t>
            </a:r>
            <a:r>
              <a:rPr lang="en" sz="1200">
                <a:solidFill>
                  <a:schemeClr val="dk2"/>
                </a:solidFill>
                <a:latin typeface="Nunito"/>
                <a:ea typeface="Nunito"/>
                <a:cs typeface="Nunito"/>
                <a:sym typeface="Nunito"/>
              </a:rPr>
              <a:t>X₂</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Shapiro Test still show violations of normality</a:t>
            </a:r>
            <a:endParaRPr sz="1200">
              <a:solidFill>
                <a:schemeClr val="dk2"/>
              </a:solidFill>
              <a:latin typeface="Nunito"/>
              <a:ea typeface="Nunito"/>
              <a:cs typeface="Nunito"/>
              <a:sym typeface="Nunito"/>
            </a:endParaRPr>
          </a:p>
        </p:txBody>
      </p:sp>
      <p:pic>
        <p:nvPicPr>
          <p:cNvPr id="354" name="Google Shape;354;p23"/>
          <p:cNvPicPr preferRelativeResize="0"/>
          <p:nvPr/>
        </p:nvPicPr>
        <p:blipFill>
          <a:blip r:embed="rId3">
            <a:alphaModFix/>
          </a:blip>
          <a:stretch>
            <a:fillRect/>
          </a:stretch>
        </p:blipFill>
        <p:spPr>
          <a:xfrm>
            <a:off x="5635113" y="3952250"/>
            <a:ext cx="3245064" cy="99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and Diagnostics</a:t>
            </a:r>
            <a:endParaRPr/>
          </a:p>
        </p:txBody>
      </p:sp>
      <p:pic>
        <p:nvPicPr>
          <p:cNvPr id="360" name="Google Shape;360;p24"/>
          <p:cNvPicPr preferRelativeResize="0"/>
          <p:nvPr/>
        </p:nvPicPr>
        <p:blipFill>
          <a:blip r:embed="rId3">
            <a:alphaModFix/>
          </a:blip>
          <a:stretch>
            <a:fillRect/>
          </a:stretch>
        </p:blipFill>
        <p:spPr>
          <a:xfrm>
            <a:off x="5278050" y="3071125"/>
            <a:ext cx="2478984" cy="1899100"/>
          </a:xfrm>
          <a:prstGeom prst="rect">
            <a:avLst/>
          </a:prstGeom>
          <a:noFill/>
          <a:ln>
            <a:noFill/>
          </a:ln>
        </p:spPr>
      </p:pic>
      <p:pic>
        <p:nvPicPr>
          <p:cNvPr id="361" name="Google Shape;361;p24"/>
          <p:cNvPicPr preferRelativeResize="0"/>
          <p:nvPr/>
        </p:nvPicPr>
        <p:blipFill>
          <a:blip r:embed="rId4">
            <a:alphaModFix/>
          </a:blip>
          <a:stretch>
            <a:fillRect/>
          </a:stretch>
        </p:blipFill>
        <p:spPr>
          <a:xfrm>
            <a:off x="5191050" y="1172025"/>
            <a:ext cx="2592775" cy="1899100"/>
          </a:xfrm>
          <a:prstGeom prst="rect">
            <a:avLst/>
          </a:prstGeom>
          <a:noFill/>
          <a:ln>
            <a:noFill/>
          </a:ln>
        </p:spPr>
      </p:pic>
      <p:sp>
        <p:nvSpPr>
          <p:cNvPr id="362" name="Google Shape;362;p24"/>
          <p:cNvSpPr txBox="1"/>
          <p:nvPr/>
        </p:nvSpPr>
        <p:spPr>
          <a:xfrm>
            <a:off x="594350" y="1417325"/>
            <a:ext cx="3554700" cy="206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Nunito"/>
                <a:ea typeface="Nunito"/>
                <a:cs typeface="Nunito"/>
                <a:sym typeface="Nunito"/>
              </a:rPr>
              <a:t>Transformation on Y:</a:t>
            </a:r>
            <a:endParaRPr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Box Cox transformation</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Lambda = -0.091</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New Regression Equation: Y=8.154e-01-3.144e-06</a:t>
            </a:r>
            <a:r>
              <a:rPr lang="en" sz="1200">
                <a:solidFill>
                  <a:schemeClr val="dk2"/>
                </a:solidFill>
                <a:latin typeface="Nunito"/>
                <a:ea typeface="Nunito"/>
                <a:cs typeface="Nunito"/>
                <a:sym typeface="Nunito"/>
              </a:rPr>
              <a:t>*X₁</a:t>
            </a:r>
            <a:r>
              <a:rPr lang="en" sz="1200">
                <a:latin typeface="Nunito"/>
                <a:ea typeface="Nunito"/>
                <a:cs typeface="Nunito"/>
                <a:sym typeface="Nunito"/>
              </a:rPr>
              <a:t> -8.518e-05*</a:t>
            </a:r>
            <a:r>
              <a:rPr lang="en" sz="1200">
                <a:solidFill>
                  <a:schemeClr val="dk2"/>
                </a:solidFill>
                <a:latin typeface="Nunito"/>
                <a:ea typeface="Nunito"/>
                <a:cs typeface="Nunito"/>
                <a:sym typeface="Nunito"/>
              </a:rPr>
              <a:t>X₂</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New shapiro plot improves</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Residual Plot shows lack of consistency</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Passes both shapiro test and bf test</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Transformation fixed non-normality</a:t>
            </a:r>
            <a:endParaRPr sz="1200">
              <a:solidFill>
                <a:schemeClr val="dk2"/>
              </a:solidFill>
              <a:latin typeface="Nunito"/>
              <a:ea typeface="Nunito"/>
              <a:cs typeface="Nunito"/>
              <a:sym typeface="Nunito"/>
            </a:endParaRPr>
          </a:p>
        </p:txBody>
      </p:sp>
      <p:pic>
        <p:nvPicPr>
          <p:cNvPr id="363" name="Google Shape;363;p24"/>
          <p:cNvPicPr preferRelativeResize="0"/>
          <p:nvPr/>
        </p:nvPicPr>
        <p:blipFill>
          <a:blip r:embed="rId5">
            <a:alphaModFix/>
          </a:blip>
          <a:stretch>
            <a:fillRect/>
          </a:stretch>
        </p:blipFill>
        <p:spPr>
          <a:xfrm>
            <a:off x="645775" y="3540600"/>
            <a:ext cx="3926226" cy="134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Model Report and Conclusion</a:t>
            </a:r>
            <a:endParaRPr/>
          </a:p>
        </p:txBody>
      </p:sp>
      <p:sp>
        <p:nvSpPr>
          <p:cNvPr id="369" name="Google Shape;369;p25"/>
          <p:cNvSpPr txBox="1"/>
          <p:nvPr/>
        </p:nvSpPr>
        <p:spPr>
          <a:xfrm>
            <a:off x="765800" y="1463050"/>
            <a:ext cx="32004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latin typeface="Nunito"/>
                <a:ea typeface="Nunito"/>
                <a:cs typeface="Nunito"/>
                <a:sym typeface="Nunito"/>
              </a:rPr>
              <a:t>Transformed Y:</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Fixes non-normality</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Adjust R squared improves from 0.07093 to 0.1439</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Root MSE improves from 268.62 to 0.0532</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Dampening influence of outliers improved model but did not solve non-normality issue</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Back transform model to make further conclusions</a:t>
            </a:r>
            <a:endParaRPr sz="1200">
              <a:latin typeface="Nunito"/>
              <a:ea typeface="Nunito"/>
              <a:cs typeface="Nunito"/>
              <a:sym typeface="Nunito"/>
            </a:endParaRPr>
          </a:p>
        </p:txBody>
      </p:sp>
      <p:sp>
        <p:nvSpPr>
          <p:cNvPr id="370" name="Google Shape;370;p25"/>
          <p:cNvSpPr txBox="1"/>
          <p:nvPr/>
        </p:nvSpPr>
        <p:spPr>
          <a:xfrm>
            <a:off x="4857750" y="1314450"/>
            <a:ext cx="37377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latin typeface="Nunito"/>
                <a:ea typeface="Nunito"/>
                <a:cs typeface="Nunito"/>
                <a:sym typeface="Nunito"/>
              </a:rPr>
              <a:t>Research Question 1 Hypothesis Test:</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Determine if B₁=0</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F-Value: 15.9550</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P-value: 0.0001333</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Determine if B₂=0</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F-Value: 1.3435</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P-value: 0.2495156</a:t>
            </a: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r>
              <a:rPr lang="en" sz="1200" u="sng">
                <a:latin typeface="Nunito"/>
                <a:ea typeface="Nunito"/>
                <a:cs typeface="Nunito"/>
                <a:sym typeface="Nunito"/>
              </a:rPr>
              <a:t>Research Question 1 Conclusion:</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The explanatory variable Vaccination_100k (B₁) shows significance</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Reject Null that B₁=0</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The explanatory variable Cases_100k (B₂) does not show significance</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Fail to reject null that B₂=0</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With an increase in 1 percent of B₁, the death rate of COVID will fall</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Studies have shown the vaccine helps prevent the spread of Covid</a:t>
            </a: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ctrTitle"/>
          </p:nvPr>
        </p:nvSpPr>
        <p:spPr>
          <a:xfrm>
            <a:off x="824000" y="1613825"/>
            <a:ext cx="4894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Research Question 2 </a:t>
            </a:r>
            <a:endParaRPr/>
          </a:p>
        </p:txBody>
      </p:sp>
      <p:sp>
        <p:nvSpPr>
          <p:cNvPr id="376" name="Google Shape;376;p26"/>
          <p:cNvSpPr txBox="1">
            <a:spLocks noGrp="1"/>
          </p:cNvSpPr>
          <p:nvPr>
            <p:ph type="subTitle" idx="1"/>
          </p:nvPr>
        </p:nvSpPr>
        <p:spPr>
          <a:xfrm>
            <a:off x="824000" y="3124525"/>
            <a:ext cx="4733700" cy="695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Do demographic factors such as age and gender have a significant linear effect on the COVID death rate/population of each county?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Variables</a:t>
            </a:r>
            <a:endParaRPr/>
          </a:p>
        </p:txBody>
      </p:sp>
      <p:sp>
        <p:nvSpPr>
          <p:cNvPr id="382" name="Google Shape;382;p2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M_F_diff_100k: Difference between number of male and female deaths (by county) per 100k population/negative indicates more female deaths/ positive indicates more male deaths</a:t>
            </a:r>
            <a:endParaRPr sz="1500"/>
          </a:p>
          <a:p>
            <a:pPr marL="457200" lvl="0" indent="-323850" algn="l" rtl="0">
              <a:spcBef>
                <a:spcPts val="0"/>
              </a:spcBef>
              <a:spcAft>
                <a:spcPts val="0"/>
              </a:spcAft>
              <a:buSzPts val="1500"/>
              <a:buChar char="●"/>
            </a:pPr>
            <a:r>
              <a:rPr lang="en" sz="1500"/>
              <a:t>avg_death_age: Average age of Covid death</a:t>
            </a:r>
            <a:endParaRPr sz="1500"/>
          </a:p>
          <a:p>
            <a:pPr marL="457200" lvl="0" indent="-323850" algn="l" rtl="0">
              <a:spcBef>
                <a:spcPts val="0"/>
              </a:spcBef>
              <a:spcAft>
                <a:spcPts val="0"/>
              </a:spcAft>
              <a:buSzPts val="1500"/>
              <a:buChar char="●"/>
            </a:pPr>
            <a:r>
              <a:rPr lang="en" sz="1500"/>
              <a:t>Total_deaths: Total number of COVID-19-related deaths within county (death rate)</a:t>
            </a:r>
            <a:endParaRPr sz="1500"/>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Preliminary Analysis</a:t>
            </a:r>
            <a:endParaRPr/>
          </a:p>
        </p:txBody>
      </p:sp>
      <p:pic>
        <p:nvPicPr>
          <p:cNvPr id="388" name="Google Shape;388;p28"/>
          <p:cNvPicPr preferRelativeResize="0"/>
          <p:nvPr/>
        </p:nvPicPr>
        <p:blipFill>
          <a:blip r:embed="rId3">
            <a:alphaModFix/>
          </a:blip>
          <a:stretch>
            <a:fillRect/>
          </a:stretch>
        </p:blipFill>
        <p:spPr>
          <a:xfrm>
            <a:off x="522911" y="2492350"/>
            <a:ext cx="2976776" cy="2495432"/>
          </a:xfrm>
          <a:prstGeom prst="rect">
            <a:avLst/>
          </a:prstGeom>
          <a:noFill/>
          <a:ln>
            <a:noFill/>
          </a:ln>
        </p:spPr>
      </p:pic>
      <p:pic>
        <p:nvPicPr>
          <p:cNvPr id="389" name="Google Shape;389;p28"/>
          <p:cNvPicPr preferRelativeResize="0"/>
          <p:nvPr/>
        </p:nvPicPr>
        <p:blipFill>
          <a:blip r:embed="rId4">
            <a:alphaModFix/>
          </a:blip>
          <a:stretch>
            <a:fillRect/>
          </a:stretch>
        </p:blipFill>
        <p:spPr>
          <a:xfrm>
            <a:off x="6577074" y="148711"/>
            <a:ext cx="2411874" cy="1899026"/>
          </a:xfrm>
          <a:prstGeom prst="rect">
            <a:avLst/>
          </a:prstGeom>
          <a:noFill/>
          <a:ln>
            <a:noFill/>
          </a:ln>
        </p:spPr>
      </p:pic>
      <p:pic>
        <p:nvPicPr>
          <p:cNvPr id="390" name="Google Shape;390;p28"/>
          <p:cNvPicPr preferRelativeResize="0"/>
          <p:nvPr/>
        </p:nvPicPr>
        <p:blipFill>
          <a:blip r:embed="rId5">
            <a:alphaModFix/>
          </a:blip>
          <a:stretch>
            <a:fillRect/>
          </a:stretch>
        </p:blipFill>
        <p:spPr>
          <a:xfrm>
            <a:off x="3968525" y="1898075"/>
            <a:ext cx="2411875" cy="1849101"/>
          </a:xfrm>
          <a:prstGeom prst="rect">
            <a:avLst/>
          </a:prstGeom>
          <a:noFill/>
          <a:ln>
            <a:noFill/>
          </a:ln>
        </p:spPr>
      </p:pic>
      <p:sp>
        <p:nvSpPr>
          <p:cNvPr id="391" name="Google Shape;391;p28"/>
          <p:cNvSpPr txBox="1"/>
          <p:nvPr/>
        </p:nvSpPr>
        <p:spPr>
          <a:xfrm>
            <a:off x="0" y="1234450"/>
            <a:ext cx="61149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Nunito"/>
              <a:buChar char="●"/>
            </a:pPr>
            <a:r>
              <a:rPr lang="en" sz="1200">
                <a:latin typeface="Nunito"/>
                <a:ea typeface="Nunito"/>
                <a:cs typeface="Nunito"/>
                <a:sym typeface="Nunito"/>
              </a:rPr>
              <a:t>Initial Regression Equation: </a:t>
            </a:r>
            <a:r>
              <a:rPr lang="en" sz="1200">
                <a:solidFill>
                  <a:schemeClr val="dk2"/>
                </a:solidFill>
                <a:latin typeface="Nunito"/>
                <a:ea typeface="Nunito"/>
                <a:cs typeface="Nunito"/>
                <a:sym typeface="Nunito"/>
              </a:rPr>
              <a:t>Total_deaths~M_F_diff_100k+avg_death_age </a:t>
            </a:r>
            <a:endParaRPr sz="1200">
              <a:solidFill>
                <a:schemeClr val="dk2"/>
              </a:solidFill>
              <a:latin typeface="Nunito"/>
              <a:ea typeface="Nunito"/>
              <a:cs typeface="Nunito"/>
              <a:sym typeface="Nunito"/>
            </a:endParaRPr>
          </a:p>
          <a:p>
            <a:pPr marL="9144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Initial Regression: Y=1821.3437+ 0.3483*X₄-22.4692*X₃</a:t>
            </a:r>
            <a:endParaRPr sz="1200">
              <a:solidFill>
                <a:schemeClr val="dk2"/>
              </a:solidFill>
              <a:latin typeface="Nunito"/>
              <a:ea typeface="Nunito"/>
              <a:cs typeface="Nunito"/>
              <a:sym typeface="Nunito"/>
            </a:endParaRPr>
          </a:p>
          <a:p>
            <a:pPr marL="0" lvl="0" indent="0" algn="l" rtl="0">
              <a:spcBef>
                <a:spcPts val="0"/>
              </a:spcBef>
              <a:spcAft>
                <a:spcPts val="0"/>
              </a:spcAft>
              <a:buNone/>
            </a:pPr>
            <a:endParaRPr sz="1200">
              <a:solidFill>
                <a:schemeClr val="dk2"/>
              </a:solidFill>
              <a:latin typeface="Nunito"/>
              <a:ea typeface="Nunito"/>
              <a:cs typeface="Nunito"/>
              <a:sym typeface="Nunito"/>
            </a:endParaRPr>
          </a:p>
        </p:txBody>
      </p:sp>
      <p:sp>
        <p:nvSpPr>
          <p:cNvPr id="392" name="Google Shape;392;p28"/>
          <p:cNvSpPr txBox="1"/>
          <p:nvPr/>
        </p:nvSpPr>
        <p:spPr>
          <a:xfrm>
            <a:off x="250750" y="2123048"/>
            <a:ext cx="35211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Nunito"/>
              <a:buChar char="●"/>
            </a:pPr>
            <a:r>
              <a:rPr lang="en" sz="1200">
                <a:latin typeface="Nunito"/>
                <a:ea typeface="Nunito"/>
                <a:cs typeface="Nunito"/>
                <a:sym typeface="Nunito"/>
              </a:rPr>
              <a:t>No multicollinearity issues</a:t>
            </a:r>
            <a:endParaRPr sz="1200">
              <a:latin typeface="Nunito"/>
              <a:ea typeface="Nunito"/>
              <a:cs typeface="Nunito"/>
              <a:sym typeface="Nunito"/>
            </a:endParaRPr>
          </a:p>
        </p:txBody>
      </p:sp>
      <p:sp>
        <p:nvSpPr>
          <p:cNvPr id="393" name="Google Shape;393;p28"/>
          <p:cNvSpPr txBox="1"/>
          <p:nvPr/>
        </p:nvSpPr>
        <p:spPr>
          <a:xfrm>
            <a:off x="5806300" y="4047400"/>
            <a:ext cx="2976900" cy="9993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Nunito"/>
              <a:buChar char="●"/>
            </a:pPr>
            <a:r>
              <a:rPr lang="en" sz="1200">
                <a:latin typeface="Nunito"/>
                <a:ea typeface="Nunito"/>
                <a:cs typeface="Nunito"/>
                <a:sym typeface="Nunito"/>
              </a:rPr>
              <a:t>Shapiro Plot highlights potential normal distribution violation</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Residual Plot shows non-constant variance</a:t>
            </a:r>
            <a:endParaRPr sz="1200">
              <a:latin typeface="Nunito"/>
              <a:ea typeface="Nunito"/>
              <a:cs typeface="Nunito"/>
              <a:sym typeface="Nunito"/>
            </a:endParaRPr>
          </a:p>
        </p:txBody>
      </p:sp>
      <p:pic>
        <p:nvPicPr>
          <p:cNvPr id="394" name="Google Shape;394;p28"/>
          <p:cNvPicPr preferRelativeResize="0"/>
          <p:nvPr/>
        </p:nvPicPr>
        <p:blipFill>
          <a:blip r:embed="rId6">
            <a:alphaModFix/>
          </a:blip>
          <a:stretch>
            <a:fillRect/>
          </a:stretch>
        </p:blipFill>
        <p:spPr>
          <a:xfrm>
            <a:off x="6679254" y="2535513"/>
            <a:ext cx="2207506" cy="57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and Diagnostics</a:t>
            </a:r>
            <a:endParaRPr/>
          </a:p>
        </p:txBody>
      </p:sp>
      <p:sp>
        <p:nvSpPr>
          <p:cNvPr id="400" name="Google Shape;400;p29"/>
          <p:cNvSpPr txBox="1"/>
          <p:nvPr/>
        </p:nvSpPr>
        <p:spPr>
          <a:xfrm>
            <a:off x="685800" y="1440175"/>
            <a:ext cx="2445900" cy="491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Nunito"/>
              <a:buChar char="●"/>
            </a:pPr>
            <a:r>
              <a:rPr lang="en" sz="1200">
                <a:latin typeface="Nunito"/>
                <a:ea typeface="Nunito"/>
                <a:cs typeface="Nunito"/>
                <a:sym typeface="Nunito"/>
              </a:rPr>
              <a:t>Passes bf test</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Violates shapiro test</a:t>
            </a: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p:txBody>
      </p:sp>
      <p:sp>
        <p:nvSpPr>
          <p:cNvPr id="401" name="Google Shape;401;p29"/>
          <p:cNvSpPr txBox="1"/>
          <p:nvPr/>
        </p:nvSpPr>
        <p:spPr>
          <a:xfrm>
            <a:off x="685800" y="2857500"/>
            <a:ext cx="3417600" cy="21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u="sng">
                <a:latin typeface="Nunito"/>
                <a:ea typeface="Nunito"/>
                <a:cs typeface="Nunito"/>
                <a:sym typeface="Nunito"/>
              </a:rPr>
              <a:t>Transformation on Y:</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Box Cox transformation</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Lambda = -0.091</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New Regression Equation: Y=2.116+3.201e-05</a:t>
            </a:r>
            <a:r>
              <a:rPr lang="en" sz="1200">
                <a:solidFill>
                  <a:schemeClr val="dk2"/>
                </a:solidFill>
                <a:latin typeface="Nunito"/>
                <a:ea typeface="Nunito"/>
                <a:cs typeface="Nunito"/>
                <a:sym typeface="Nunito"/>
              </a:rPr>
              <a:t>*X₄</a:t>
            </a:r>
            <a:r>
              <a:rPr lang="en" sz="1200">
                <a:latin typeface="Nunito"/>
                <a:ea typeface="Nunito"/>
                <a:cs typeface="Nunito"/>
                <a:sym typeface="Nunito"/>
              </a:rPr>
              <a:t>-7.973e-03</a:t>
            </a:r>
            <a:r>
              <a:rPr lang="en" sz="1200">
                <a:solidFill>
                  <a:schemeClr val="dk2"/>
                </a:solidFill>
                <a:latin typeface="Nunito"/>
                <a:ea typeface="Nunito"/>
                <a:cs typeface="Nunito"/>
                <a:sym typeface="Nunito"/>
              </a:rPr>
              <a:t>*X₃</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New Shapiro Plot improves</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Passes both shapiro and bf test</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Transformation fixed non-normality</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Residual Plot seems to have worsened</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Shapiro Plot improved</a:t>
            </a:r>
            <a:endParaRPr sz="1200">
              <a:solidFill>
                <a:schemeClr val="dk2"/>
              </a:solidFill>
              <a:latin typeface="Nunito"/>
              <a:ea typeface="Nunito"/>
              <a:cs typeface="Nunito"/>
              <a:sym typeface="Nunito"/>
            </a:endParaRPr>
          </a:p>
        </p:txBody>
      </p:sp>
      <p:pic>
        <p:nvPicPr>
          <p:cNvPr id="402" name="Google Shape;402;p29"/>
          <p:cNvPicPr preferRelativeResize="0"/>
          <p:nvPr/>
        </p:nvPicPr>
        <p:blipFill>
          <a:blip r:embed="rId3">
            <a:alphaModFix/>
          </a:blip>
          <a:stretch>
            <a:fillRect/>
          </a:stretch>
        </p:blipFill>
        <p:spPr>
          <a:xfrm>
            <a:off x="5989325" y="1074425"/>
            <a:ext cx="2682124" cy="2087400"/>
          </a:xfrm>
          <a:prstGeom prst="rect">
            <a:avLst/>
          </a:prstGeom>
          <a:noFill/>
          <a:ln>
            <a:noFill/>
          </a:ln>
        </p:spPr>
      </p:pic>
      <p:pic>
        <p:nvPicPr>
          <p:cNvPr id="403" name="Google Shape;403;p29"/>
          <p:cNvPicPr preferRelativeResize="0"/>
          <p:nvPr/>
        </p:nvPicPr>
        <p:blipFill>
          <a:blip r:embed="rId4">
            <a:alphaModFix/>
          </a:blip>
          <a:stretch>
            <a:fillRect/>
          </a:stretch>
        </p:blipFill>
        <p:spPr>
          <a:xfrm>
            <a:off x="6308199" y="3104675"/>
            <a:ext cx="2505175" cy="1897374"/>
          </a:xfrm>
          <a:prstGeom prst="rect">
            <a:avLst/>
          </a:prstGeom>
          <a:noFill/>
          <a:ln>
            <a:noFill/>
          </a:ln>
        </p:spPr>
      </p:pic>
      <p:pic>
        <p:nvPicPr>
          <p:cNvPr id="404" name="Google Shape;404;p29"/>
          <p:cNvPicPr preferRelativeResize="0"/>
          <p:nvPr/>
        </p:nvPicPr>
        <p:blipFill>
          <a:blip r:embed="rId5">
            <a:alphaModFix/>
          </a:blip>
          <a:stretch>
            <a:fillRect/>
          </a:stretch>
        </p:blipFill>
        <p:spPr>
          <a:xfrm>
            <a:off x="1303800" y="2078900"/>
            <a:ext cx="1829351" cy="77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Model Report and Conclusion</a:t>
            </a:r>
            <a:endParaRPr/>
          </a:p>
        </p:txBody>
      </p:sp>
      <p:sp>
        <p:nvSpPr>
          <p:cNvPr id="410" name="Google Shape;410;p30"/>
          <p:cNvSpPr txBox="1"/>
          <p:nvPr/>
        </p:nvSpPr>
        <p:spPr>
          <a:xfrm>
            <a:off x="811525" y="1405900"/>
            <a:ext cx="2834700" cy="23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u="sng">
                <a:latin typeface="Nunito"/>
                <a:ea typeface="Nunito"/>
                <a:cs typeface="Nunito"/>
                <a:sym typeface="Nunito"/>
              </a:rPr>
              <a:t>Transformed Y:</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Fixes non-normality</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Adjusted R Squared worsens/ becomes not possible: From  0.02071 to -0.003796</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Root MSE improves from 275.7843 to 0.1384608</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Quick Robust Regression also proved similar results (Unusable R squared)</a:t>
            </a:r>
            <a:endParaRPr sz="1200">
              <a:latin typeface="Nunito"/>
              <a:ea typeface="Nunito"/>
              <a:cs typeface="Nunito"/>
              <a:sym typeface="Nunito"/>
            </a:endParaRPr>
          </a:p>
        </p:txBody>
      </p:sp>
      <p:sp>
        <p:nvSpPr>
          <p:cNvPr id="411" name="Google Shape;411;p30"/>
          <p:cNvSpPr txBox="1"/>
          <p:nvPr/>
        </p:nvSpPr>
        <p:spPr>
          <a:xfrm>
            <a:off x="4880600" y="1371600"/>
            <a:ext cx="3829200" cy="3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u="sng">
                <a:latin typeface="Nunito"/>
                <a:ea typeface="Nunito"/>
                <a:cs typeface="Nunito"/>
                <a:sym typeface="Nunito"/>
              </a:rPr>
              <a:t>Research Question 2 Hypothesis Test:</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Determine if B₄=0</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F-Value: 0.3517</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P-value: 0.5546</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Determine if B₃=0</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F-Value: 1.3042</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P-value: 0.2565</a:t>
            </a: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r>
              <a:rPr lang="en" sz="1200" u="sng">
                <a:latin typeface="Nunito"/>
                <a:ea typeface="Nunito"/>
                <a:cs typeface="Nunito"/>
                <a:sym typeface="Nunito"/>
              </a:rPr>
              <a:t>Research Question 2 Conclusion:</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Neither explanatory variable shows significance</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Fail to reject Null that B₄=0 or B₃=0</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Low R squared values show model is poor</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SLR of each individual predictor shows small R squared values</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Both variables are insignificant and neither do a good job explaining the response</a:t>
            </a:r>
            <a:endParaRPr sz="12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1"/>
          <p:cNvSpPr txBox="1">
            <a:spLocks noGrp="1"/>
          </p:cNvSpPr>
          <p:nvPr>
            <p:ph type="ctrTitle"/>
          </p:nvPr>
        </p:nvSpPr>
        <p:spPr>
          <a:xfrm>
            <a:off x="824000" y="1613825"/>
            <a:ext cx="4894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Research Question 3 </a:t>
            </a:r>
            <a:endParaRPr/>
          </a:p>
        </p:txBody>
      </p:sp>
      <p:sp>
        <p:nvSpPr>
          <p:cNvPr id="417" name="Google Shape;417;p31"/>
          <p:cNvSpPr txBox="1">
            <a:spLocks noGrp="1"/>
          </p:cNvSpPr>
          <p:nvPr>
            <p:ph type="subTitle" idx="1"/>
          </p:nvPr>
        </p:nvSpPr>
        <p:spPr>
          <a:xfrm>
            <a:off x="824000" y="3136050"/>
            <a:ext cx="4664700" cy="6954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a:t>Does the amount of high-risk people living in a county have a significant linear impact on the COVID death rate?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 </a:t>
            </a:r>
            <a:endParaRPr/>
          </a:p>
        </p:txBody>
      </p:sp>
      <p:sp>
        <p:nvSpPr>
          <p:cNvPr id="284" name="Google Shape;284;p14"/>
          <p:cNvSpPr txBox="1">
            <a:spLocks noGrp="1"/>
          </p:cNvSpPr>
          <p:nvPr>
            <p:ph type="body" idx="1"/>
          </p:nvPr>
        </p:nvSpPr>
        <p:spPr>
          <a:xfrm>
            <a:off x="141975" y="1754850"/>
            <a:ext cx="4323900" cy="29892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Char char="●"/>
            </a:pPr>
            <a:r>
              <a:rPr lang="en" sz="1400" u="sng"/>
              <a:t>Indiana has always been in the middle of the pack when responding to COVID</a:t>
            </a:r>
            <a:endParaRPr sz="1400" u="sng"/>
          </a:p>
          <a:p>
            <a:pPr marL="914400" lvl="1" indent="-304800" algn="l" rtl="0">
              <a:spcBef>
                <a:spcPts val="0"/>
              </a:spcBef>
              <a:spcAft>
                <a:spcPts val="0"/>
              </a:spcAft>
              <a:buSzPts val="1200"/>
              <a:buChar char="○"/>
            </a:pPr>
            <a:r>
              <a:rPr lang="en" sz="1200"/>
              <a:t>Ranks 29th on Sykes state response COVID rankings</a:t>
            </a:r>
            <a:endParaRPr sz="1200"/>
          </a:p>
          <a:p>
            <a:pPr marL="914400" lvl="1" indent="-304800" algn="l" rtl="0">
              <a:spcBef>
                <a:spcPts val="0"/>
              </a:spcBef>
              <a:spcAft>
                <a:spcPts val="0"/>
              </a:spcAft>
              <a:buSzPts val="1200"/>
              <a:buChar char="○"/>
            </a:pPr>
            <a:r>
              <a:rPr lang="en" sz="1200"/>
              <a:t>Ranks 24th for Covid testing</a:t>
            </a:r>
            <a:endParaRPr sz="1200"/>
          </a:p>
          <a:p>
            <a:pPr marL="457200" lvl="0" indent="-317500" algn="l" rtl="0">
              <a:spcBef>
                <a:spcPts val="0"/>
              </a:spcBef>
              <a:spcAft>
                <a:spcPts val="0"/>
              </a:spcAft>
              <a:buSzPts val="1400"/>
              <a:buChar char="●"/>
            </a:pPr>
            <a:r>
              <a:rPr lang="en" sz="1400" u="sng"/>
              <a:t>Reported cases peaked in December 2020</a:t>
            </a:r>
            <a:endParaRPr sz="1400" u="sng"/>
          </a:p>
          <a:p>
            <a:pPr marL="914400" lvl="1" indent="-304800" algn="l" rtl="0">
              <a:spcBef>
                <a:spcPts val="0"/>
              </a:spcBef>
              <a:spcAft>
                <a:spcPts val="0"/>
              </a:spcAft>
              <a:buSzPts val="1200"/>
              <a:buChar char="○"/>
            </a:pPr>
            <a:r>
              <a:rPr lang="en" sz="1200"/>
              <a:t>Drop off in reported cases the following spring as vaccines become available</a:t>
            </a:r>
            <a:endParaRPr sz="1200"/>
          </a:p>
          <a:p>
            <a:pPr marL="914400" lvl="1" indent="-304800" algn="l" rtl="0">
              <a:spcBef>
                <a:spcPts val="0"/>
              </a:spcBef>
              <a:spcAft>
                <a:spcPts val="0"/>
              </a:spcAft>
              <a:buSzPts val="1200"/>
              <a:buChar char="○"/>
            </a:pPr>
            <a:r>
              <a:rPr lang="en" sz="1200"/>
              <a:t>Cases increasing again late in 2021 as new variant spreads</a:t>
            </a:r>
            <a:endParaRPr sz="12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85" name="Google Shape;285;p14"/>
          <p:cNvPicPr preferRelativeResize="0"/>
          <p:nvPr/>
        </p:nvPicPr>
        <p:blipFill>
          <a:blip r:embed="rId3">
            <a:alphaModFix/>
          </a:blip>
          <a:stretch>
            <a:fillRect/>
          </a:stretch>
        </p:blipFill>
        <p:spPr>
          <a:xfrm>
            <a:off x="4704150" y="1754850"/>
            <a:ext cx="4258324" cy="2118599"/>
          </a:xfrm>
          <a:prstGeom prst="rect">
            <a:avLst/>
          </a:prstGeom>
          <a:noFill/>
          <a:ln>
            <a:noFill/>
          </a:ln>
        </p:spPr>
      </p:pic>
      <p:sp>
        <p:nvSpPr>
          <p:cNvPr id="286" name="Google Shape;286;p14"/>
          <p:cNvSpPr txBox="1"/>
          <p:nvPr/>
        </p:nvSpPr>
        <p:spPr>
          <a:xfrm>
            <a:off x="4901450" y="4054300"/>
            <a:ext cx="3945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Reported Cases as of Dec. 7th, 2021</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Variables</a:t>
            </a:r>
            <a:endParaRPr/>
          </a:p>
        </p:txBody>
      </p:sp>
      <p:sp>
        <p:nvSpPr>
          <p:cNvPr id="423" name="Google Shape;423;p3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High_risk_100k: Proportion of people per 100k that are considered high risk </a:t>
            </a:r>
            <a:endParaRPr sz="1500"/>
          </a:p>
          <a:p>
            <a:pPr marL="457200" lvl="0" indent="-323850" algn="l" rtl="0">
              <a:spcBef>
                <a:spcPts val="0"/>
              </a:spcBef>
              <a:spcAft>
                <a:spcPts val="0"/>
              </a:spcAft>
              <a:buSzPts val="1500"/>
              <a:buChar char="●"/>
            </a:pPr>
            <a:r>
              <a:rPr lang="en" sz="1500"/>
              <a:t>Total_deaths: Total number of COVID-19-related deaths within county (death rate)</a:t>
            </a:r>
            <a:endParaRPr sz="1500"/>
          </a:p>
          <a:p>
            <a:pPr marL="0" lvl="0" indent="0" algn="l" rtl="0">
              <a:spcBef>
                <a:spcPts val="1200"/>
              </a:spcBef>
              <a:spcAft>
                <a:spcPts val="0"/>
              </a:spcAft>
              <a:buNone/>
            </a:pPr>
            <a:endParaRPr sz="1500"/>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Preliminary Analysis</a:t>
            </a:r>
            <a:endParaRPr/>
          </a:p>
        </p:txBody>
      </p:sp>
      <p:pic>
        <p:nvPicPr>
          <p:cNvPr id="429" name="Google Shape;429;p33"/>
          <p:cNvPicPr preferRelativeResize="0"/>
          <p:nvPr/>
        </p:nvPicPr>
        <p:blipFill>
          <a:blip r:embed="rId3">
            <a:alphaModFix/>
          </a:blip>
          <a:stretch>
            <a:fillRect/>
          </a:stretch>
        </p:blipFill>
        <p:spPr>
          <a:xfrm>
            <a:off x="5774581" y="2500450"/>
            <a:ext cx="2905067" cy="2204901"/>
          </a:xfrm>
          <a:prstGeom prst="rect">
            <a:avLst/>
          </a:prstGeom>
          <a:noFill/>
          <a:ln>
            <a:noFill/>
          </a:ln>
        </p:spPr>
      </p:pic>
      <p:pic>
        <p:nvPicPr>
          <p:cNvPr id="430" name="Google Shape;430;p33"/>
          <p:cNvPicPr preferRelativeResize="0"/>
          <p:nvPr/>
        </p:nvPicPr>
        <p:blipFill>
          <a:blip r:embed="rId4">
            <a:alphaModFix/>
          </a:blip>
          <a:stretch>
            <a:fillRect/>
          </a:stretch>
        </p:blipFill>
        <p:spPr>
          <a:xfrm>
            <a:off x="5774575" y="187506"/>
            <a:ext cx="2905076" cy="2235644"/>
          </a:xfrm>
          <a:prstGeom prst="rect">
            <a:avLst/>
          </a:prstGeom>
          <a:noFill/>
          <a:ln>
            <a:noFill/>
          </a:ln>
        </p:spPr>
      </p:pic>
      <p:sp>
        <p:nvSpPr>
          <p:cNvPr id="431" name="Google Shape;431;p33"/>
          <p:cNvSpPr txBox="1"/>
          <p:nvPr/>
        </p:nvSpPr>
        <p:spPr>
          <a:xfrm>
            <a:off x="468475" y="1508750"/>
            <a:ext cx="4777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Nunito"/>
                <a:ea typeface="Nunito"/>
                <a:cs typeface="Nunito"/>
                <a:sym typeface="Nunito"/>
              </a:rPr>
              <a:t>Initial Regression Equation: Total_deaths~high_risk_100k</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Initial Regression: Y=1116.95950+ -0.05421*X₅​​</a:t>
            </a:r>
            <a:endParaRPr sz="1200">
              <a:latin typeface="Nunito"/>
              <a:ea typeface="Nunito"/>
              <a:cs typeface="Nunito"/>
              <a:sym typeface="Nunito"/>
            </a:endParaRPr>
          </a:p>
        </p:txBody>
      </p:sp>
      <p:sp>
        <p:nvSpPr>
          <p:cNvPr id="432" name="Google Shape;432;p33"/>
          <p:cNvSpPr txBox="1"/>
          <p:nvPr/>
        </p:nvSpPr>
        <p:spPr>
          <a:xfrm>
            <a:off x="708650" y="3278625"/>
            <a:ext cx="3360300" cy="11082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Nunito"/>
              <a:buChar char="●"/>
            </a:pPr>
            <a:r>
              <a:rPr lang="en" sz="1200">
                <a:latin typeface="Nunito"/>
                <a:ea typeface="Nunito"/>
                <a:cs typeface="Nunito"/>
                <a:sym typeface="Nunito"/>
              </a:rPr>
              <a:t>No multicollinearity issues/ SLR model</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Shapiro Plot highlights potential normal distribution violation</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Residual Plot highlights potential non-constant variance issue</a:t>
            </a:r>
            <a:endParaRPr sz="120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and Diagnostics</a:t>
            </a:r>
            <a:endParaRPr/>
          </a:p>
        </p:txBody>
      </p:sp>
      <p:sp>
        <p:nvSpPr>
          <p:cNvPr id="438" name="Google Shape;438;p34"/>
          <p:cNvSpPr txBox="1"/>
          <p:nvPr/>
        </p:nvSpPr>
        <p:spPr>
          <a:xfrm>
            <a:off x="434350" y="1597875"/>
            <a:ext cx="3000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latin typeface="Nunito"/>
                <a:ea typeface="Nunito"/>
                <a:cs typeface="Nunito"/>
                <a:sym typeface="Nunito"/>
              </a:rPr>
              <a:t>Transformation on Y:</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Box Cox transformation</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Lambda = -0.091</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New Regression Equation: Y=4.045e-01+1.464e-05</a:t>
            </a:r>
            <a:r>
              <a:rPr lang="en" sz="1200">
                <a:solidFill>
                  <a:schemeClr val="dk2"/>
                </a:solidFill>
                <a:latin typeface="Nunito"/>
                <a:ea typeface="Nunito"/>
                <a:cs typeface="Nunito"/>
                <a:sym typeface="Nunito"/>
              </a:rPr>
              <a:t>*</a:t>
            </a:r>
            <a:r>
              <a:rPr lang="en" sz="1200">
                <a:latin typeface="Nunito"/>
                <a:ea typeface="Nunito"/>
                <a:cs typeface="Nunito"/>
                <a:sym typeface="Nunito"/>
              </a:rPr>
              <a:t>X₅​​</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New Shapiro Plot improves</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Passes both shapiro and bf test</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Transformation fixed non-normality</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Residual Plot seems to have worsened</a:t>
            </a:r>
            <a:endParaRPr sz="1200">
              <a:solidFill>
                <a:schemeClr val="dk2"/>
              </a:solidFill>
              <a:latin typeface="Nunito"/>
              <a:ea typeface="Nunito"/>
              <a:cs typeface="Nunito"/>
              <a:sym typeface="Nunito"/>
            </a:endParaRPr>
          </a:p>
          <a:p>
            <a:pPr marL="457200" lvl="0" indent="-304800" algn="l" rtl="0">
              <a:spcBef>
                <a:spcPts val="0"/>
              </a:spcBef>
              <a:spcAft>
                <a:spcPts val="0"/>
              </a:spcAft>
              <a:buClr>
                <a:schemeClr val="dk2"/>
              </a:buClr>
              <a:buSzPts val="1200"/>
              <a:buFont typeface="Nunito"/>
              <a:buChar char="●"/>
            </a:pPr>
            <a:r>
              <a:rPr lang="en" sz="1200">
                <a:solidFill>
                  <a:schemeClr val="dk2"/>
                </a:solidFill>
                <a:latin typeface="Nunito"/>
                <a:ea typeface="Nunito"/>
                <a:cs typeface="Nunito"/>
                <a:sym typeface="Nunito"/>
              </a:rPr>
              <a:t>Shapiro Plot improved</a:t>
            </a:r>
            <a:endParaRPr sz="1200">
              <a:solidFill>
                <a:schemeClr val="dk2"/>
              </a:solidFill>
              <a:latin typeface="Nunito"/>
              <a:ea typeface="Nunito"/>
              <a:cs typeface="Nunito"/>
              <a:sym typeface="Nunito"/>
            </a:endParaRPr>
          </a:p>
        </p:txBody>
      </p:sp>
      <p:pic>
        <p:nvPicPr>
          <p:cNvPr id="439" name="Google Shape;439;p34"/>
          <p:cNvPicPr preferRelativeResize="0"/>
          <p:nvPr/>
        </p:nvPicPr>
        <p:blipFill>
          <a:blip r:embed="rId3">
            <a:alphaModFix/>
          </a:blip>
          <a:stretch>
            <a:fillRect/>
          </a:stretch>
        </p:blipFill>
        <p:spPr>
          <a:xfrm>
            <a:off x="577225" y="3925450"/>
            <a:ext cx="2714250" cy="1218050"/>
          </a:xfrm>
          <a:prstGeom prst="rect">
            <a:avLst/>
          </a:prstGeom>
          <a:noFill/>
          <a:ln>
            <a:noFill/>
          </a:ln>
        </p:spPr>
      </p:pic>
      <p:pic>
        <p:nvPicPr>
          <p:cNvPr id="440" name="Google Shape;440;p34"/>
          <p:cNvPicPr preferRelativeResize="0"/>
          <p:nvPr/>
        </p:nvPicPr>
        <p:blipFill>
          <a:blip r:embed="rId4">
            <a:alphaModFix/>
          </a:blip>
          <a:stretch>
            <a:fillRect/>
          </a:stretch>
        </p:blipFill>
        <p:spPr>
          <a:xfrm>
            <a:off x="5863576" y="2784175"/>
            <a:ext cx="2825050" cy="2172649"/>
          </a:xfrm>
          <a:prstGeom prst="rect">
            <a:avLst/>
          </a:prstGeom>
          <a:noFill/>
          <a:ln>
            <a:noFill/>
          </a:ln>
        </p:spPr>
      </p:pic>
      <p:pic>
        <p:nvPicPr>
          <p:cNvPr id="441" name="Google Shape;441;p34"/>
          <p:cNvPicPr preferRelativeResize="0"/>
          <p:nvPr/>
        </p:nvPicPr>
        <p:blipFill>
          <a:blip r:embed="rId5">
            <a:alphaModFix/>
          </a:blip>
          <a:stretch>
            <a:fillRect/>
          </a:stretch>
        </p:blipFill>
        <p:spPr>
          <a:xfrm>
            <a:off x="6247500" y="1081100"/>
            <a:ext cx="2441125" cy="1822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Model Report and Conclusion</a:t>
            </a:r>
            <a:endParaRPr/>
          </a:p>
        </p:txBody>
      </p:sp>
      <p:sp>
        <p:nvSpPr>
          <p:cNvPr id="447" name="Google Shape;447;p35"/>
          <p:cNvSpPr txBox="1"/>
          <p:nvPr/>
        </p:nvSpPr>
        <p:spPr>
          <a:xfrm>
            <a:off x="354325" y="1668775"/>
            <a:ext cx="30000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latin typeface="Nunito"/>
                <a:ea typeface="Nunito"/>
                <a:cs typeface="Nunito"/>
                <a:sym typeface="Nunito"/>
              </a:rPr>
              <a:t>Transformed Y:</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Fixes non-normality</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Adjusted R Squared improves from 0.161 to 0.2838</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Root MSE improves from 255.2685 to 0.04865182</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Must back transform model to make further conclusions</a:t>
            </a:r>
            <a:endParaRPr sz="1200">
              <a:latin typeface="Nunito"/>
              <a:ea typeface="Nunito"/>
              <a:cs typeface="Nunito"/>
              <a:sym typeface="Nunito"/>
            </a:endParaRPr>
          </a:p>
        </p:txBody>
      </p:sp>
      <p:sp>
        <p:nvSpPr>
          <p:cNvPr id="448" name="Google Shape;448;p35"/>
          <p:cNvSpPr txBox="1"/>
          <p:nvPr/>
        </p:nvSpPr>
        <p:spPr>
          <a:xfrm>
            <a:off x="5017775" y="1264500"/>
            <a:ext cx="38406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latin typeface="Nunito"/>
                <a:ea typeface="Nunito"/>
                <a:cs typeface="Nunito"/>
                <a:sym typeface="Nunito"/>
              </a:rPr>
              <a:t>Research Question 2 Hypothesis Test:</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Determine if B₅=0</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F-Value:  37.068</a:t>
            </a:r>
            <a:endParaRPr sz="12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a:latin typeface="Nunito"/>
                <a:ea typeface="Nunito"/>
                <a:cs typeface="Nunito"/>
                <a:sym typeface="Nunito"/>
              </a:rPr>
              <a:t>P-value: 2.752e-08</a:t>
            </a: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r>
              <a:rPr lang="en" sz="1200" u="sng">
                <a:latin typeface="Nunito"/>
                <a:ea typeface="Nunito"/>
                <a:cs typeface="Nunito"/>
                <a:sym typeface="Nunito"/>
              </a:rPr>
              <a:t>Research Question 2 Conclusion:</a:t>
            </a:r>
            <a:endParaRPr sz="1200" u="sng">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High Risk variable shows significance</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Reject Null that B₅=0</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With an increase in 1 percent of B₅, the death rate of Covid will rise</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The more at risk people there are, the easier it will be for these people to gain and spread Covid</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At Risk people have a harder time fighting the virus, due to old age or other health conditions</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This results in higher death rates for Covid</a:t>
            </a:r>
            <a:endParaRPr sz="12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6"/>
          <p:cNvSpPr txBox="1">
            <a:spLocks noGrp="1"/>
          </p:cNvSpPr>
          <p:nvPr>
            <p:ph type="ctrTitle"/>
          </p:nvPr>
        </p:nvSpPr>
        <p:spPr>
          <a:xfrm>
            <a:off x="824000" y="1613825"/>
            <a:ext cx="4894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Finding the Best Model </a:t>
            </a:r>
            <a:endParaRPr/>
          </a:p>
        </p:txBody>
      </p:sp>
      <p:sp>
        <p:nvSpPr>
          <p:cNvPr id="454" name="Google Shape;454;p36"/>
          <p:cNvSpPr txBox="1">
            <a:spLocks noGrp="1"/>
          </p:cNvSpPr>
          <p:nvPr>
            <p:ph type="subTitle" idx="1"/>
          </p:nvPr>
        </p:nvSpPr>
        <p:spPr>
          <a:xfrm>
            <a:off x="824000" y="3136050"/>
            <a:ext cx="46647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the best predictors for the model/ what gives us our highest adjusted R-squared?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Best Subsets/ Stepwise Model</a:t>
            </a:r>
            <a:endParaRPr/>
          </a:p>
        </p:txBody>
      </p:sp>
      <p:sp>
        <p:nvSpPr>
          <p:cNvPr id="460" name="Google Shape;460;p37"/>
          <p:cNvSpPr txBox="1"/>
          <p:nvPr/>
        </p:nvSpPr>
        <p:spPr>
          <a:xfrm>
            <a:off x="91450" y="1463025"/>
            <a:ext cx="5877900" cy="35205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Nunito"/>
              <a:buChar char="●"/>
            </a:pPr>
            <a:r>
              <a:rPr lang="en" sz="1200">
                <a:latin typeface="Nunito"/>
                <a:ea typeface="Nunito"/>
                <a:cs typeface="Nunito"/>
                <a:sym typeface="Nunito"/>
              </a:rPr>
              <a:t>Relatively low R squared values for all models</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Remedy: Combine all predictors and find the best model through best subset and stepwise</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We want combine all our predictors to see which predictors/ models are best for explaining Covid mortality rate in Indiana</a:t>
            </a:r>
            <a:endParaRPr sz="1200">
              <a:latin typeface="Nunito"/>
              <a:ea typeface="Nunito"/>
              <a:cs typeface="Nunito"/>
              <a:sym typeface="Nunito"/>
            </a:endParaRPr>
          </a:p>
          <a:p>
            <a:pPr marL="457200" lvl="0" indent="0" algn="l" rtl="0">
              <a:spcBef>
                <a:spcPts val="0"/>
              </a:spcBef>
              <a:spcAft>
                <a:spcPts val="0"/>
              </a:spcAft>
              <a:buNone/>
            </a:pP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u="sng">
                <a:latin typeface="Nunito"/>
                <a:ea typeface="Nunito"/>
                <a:cs typeface="Nunito"/>
                <a:sym typeface="Nunito"/>
              </a:rPr>
              <a:t>New regression function: </a:t>
            </a:r>
            <a:r>
              <a:rPr lang="en" sz="1200">
                <a:latin typeface="Nunito"/>
                <a:ea typeface="Nunito"/>
                <a:cs typeface="Nunito"/>
                <a:sym typeface="Nunito"/>
              </a:rPr>
              <a:t>Total_deaths~AverageDeathAge+vaccine_100k+cases_100k+high_risk_100k+M_F_diff_100k</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u="sng">
                <a:latin typeface="Nunito"/>
                <a:ea typeface="Nunito"/>
                <a:cs typeface="Nunito"/>
                <a:sym typeface="Nunito"/>
              </a:rPr>
              <a:t>New regression:</a:t>
            </a:r>
            <a:r>
              <a:rPr lang="en" sz="1200">
                <a:latin typeface="Nunito"/>
                <a:ea typeface="Nunito"/>
                <a:cs typeface="Nunito"/>
                <a:sym typeface="Nunito"/>
              </a:rPr>
              <a:t> Y = 1.785e+03 + 8.381e-03*X₁+1.495e-01*X₂-1.786e+01*X₃+7.498e-01*X₄-4.098e-02*X₅</a:t>
            </a:r>
            <a:endParaRPr sz="1200">
              <a:latin typeface="Nunito"/>
              <a:ea typeface="Nunito"/>
              <a:cs typeface="Nunito"/>
              <a:sym typeface="Nunito"/>
            </a:endParaRPr>
          </a:p>
          <a:p>
            <a:pPr marL="457200" lvl="0" indent="0" algn="l" rtl="0">
              <a:spcBef>
                <a:spcPts val="0"/>
              </a:spcBef>
              <a:spcAft>
                <a:spcPts val="0"/>
              </a:spcAft>
              <a:buNone/>
            </a:pP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Added-Variable Plots show add-on values in vaccine_100k, and high_risk_100k</a:t>
            </a:r>
            <a:endParaRPr sz="1200">
              <a:latin typeface="Nunito"/>
              <a:ea typeface="Nunito"/>
              <a:cs typeface="Nunito"/>
              <a:sym typeface="Nunito"/>
            </a:endParaRPr>
          </a:p>
        </p:txBody>
      </p:sp>
      <p:pic>
        <p:nvPicPr>
          <p:cNvPr id="461" name="Google Shape;461;p37"/>
          <p:cNvPicPr preferRelativeResize="0"/>
          <p:nvPr/>
        </p:nvPicPr>
        <p:blipFill>
          <a:blip r:embed="rId3">
            <a:alphaModFix/>
          </a:blip>
          <a:stretch>
            <a:fillRect/>
          </a:stretch>
        </p:blipFill>
        <p:spPr>
          <a:xfrm>
            <a:off x="5969500" y="1597875"/>
            <a:ext cx="3080603" cy="25512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Preliminary Analysis</a:t>
            </a:r>
            <a:endParaRPr/>
          </a:p>
        </p:txBody>
      </p:sp>
      <p:sp>
        <p:nvSpPr>
          <p:cNvPr id="467" name="Google Shape;467;p38"/>
          <p:cNvSpPr txBox="1"/>
          <p:nvPr/>
        </p:nvSpPr>
        <p:spPr>
          <a:xfrm>
            <a:off x="1314450" y="1771650"/>
            <a:ext cx="3417600" cy="3108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No major multicollinearity issues</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Residual plot shows possibility of non-constant variance</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Shapiro Plot shows potential normal distribution violation</a:t>
            </a:r>
            <a:endParaRPr>
              <a:latin typeface="Nunito"/>
              <a:ea typeface="Nunito"/>
              <a:cs typeface="Nunito"/>
              <a:sym typeface="Nunito"/>
            </a:endParaRPr>
          </a:p>
        </p:txBody>
      </p:sp>
      <p:pic>
        <p:nvPicPr>
          <p:cNvPr id="468" name="Google Shape;468;p38"/>
          <p:cNvPicPr preferRelativeResize="0"/>
          <p:nvPr/>
        </p:nvPicPr>
        <p:blipFill>
          <a:blip r:embed="rId3">
            <a:alphaModFix/>
          </a:blip>
          <a:stretch>
            <a:fillRect/>
          </a:stretch>
        </p:blipFill>
        <p:spPr>
          <a:xfrm>
            <a:off x="5449351" y="331500"/>
            <a:ext cx="3182375" cy="2670800"/>
          </a:xfrm>
          <a:prstGeom prst="rect">
            <a:avLst/>
          </a:prstGeom>
          <a:noFill/>
          <a:ln>
            <a:noFill/>
          </a:ln>
        </p:spPr>
      </p:pic>
      <p:pic>
        <p:nvPicPr>
          <p:cNvPr id="469" name="Google Shape;469;p38"/>
          <p:cNvPicPr preferRelativeResize="0"/>
          <p:nvPr/>
        </p:nvPicPr>
        <p:blipFill>
          <a:blip r:embed="rId4">
            <a:alphaModFix/>
          </a:blip>
          <a:stretch>
            <a:fillRect/>
          </a:stretch>
        </p:blipFill>
        <p:spPr>
          <a:xfrm>
            <a:off x="381025" y="3131850"/>
            <a:ext cx="2358953" cy="1836400"/>
          </a:xfrm>
          <a:prstGeom prst="rect">
            <a:avLst/>
          </a:prstGeom>
          <a:noFill/>
          <a:ln>
            <a:noFill/>
          </a:ln>
        </p:spPr>
      </p:pic>
      <p:pic>
        <p:nvPicPr>
          <p:cNvPr id="470" name="Google Shape;470;p38"/>
          <p:cNvPicPr preferRelativeResize="0"/>
          <p:nvPr/>
        </p:nvPicPr>
        <p:blipFill>
          <a:blip r:embed="rId5">
            <a:alphaModFix/>
          </a:blip>
          <a:stretch>
            <a:fillRect/>
          </a:stretch>
        </p:blipFill>
        <p:spPr>
          <a:xfrm>
            <a:off x="3364301" y="3349000"/>
            <a:ext cx="2216275" cy="1619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and Diagnosis</a:t>
            </a:r>
            <a:endParaRPr/>
          </a:p>
        </p:txBody>
      </p:sp>
      <p:sp>
        <p:nvSpPr>
          <p:cNvPr id="476" name="Google Shape;476;p39"/>
          <p:cNvSpPr txBox="1">
            <a:spLocks noGrp="1"/>
          </p:cNvSpPr>
          <p:nvPr>
            <p:ph type="body" idx="1"/>
          </p:nvPr>
        </p:nvSpPr>
        <p:spPr>
          <a:xfrm>
            <a:off x="502925" y="1335000"/>
            <a:ext cx="3680400" cy="293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Finding Best Model (Best Subsets):</a:t>
            </a:r>
            <a:endParaRPr u="sng"/>
          </a:p>
          <a:p>
            <a:pPr marL="457200" lvl="0" indent="-311150" algn="l" rtl="0">
              <a:spcBef>
                <a:spcPts val="1200"/>
              </a:spcBef>
              <a:spcAft>
                <a:spcPts val="0"/>
              </a:spcAft>
              <a:buSzPts val="1300"/>
              <a:buChar char="●"/>
            </a:pPr>
            <a:r>
              <a:rPr lang="en"/>
              <a:t>Provide the best subsets according to specified criterion</a:t>
            </a:r>
            <a:endParaRPr/>
          </a:p>
          <a:p>
            <a:pPr marL="457200" lvl="0" indent="-311150" algn="l" rtl="0">
              <a:spcBef>
                <a:spcPts val="0"/>
              </a:spcBef>
              <a:spcAft>
                <a:spcPts val="0"/>
              </a:spcAft>
              <a:buSzPts val="1300"/>
              <a:buChar char="●"/>
            </a:pPr>
            <a:r>
              <a:rPr lang="en"/>
              <a:t>Model with best predictors provided:</a:t>
            </a:r>
            <a:endParaRPr/>
          </a:p>
          <a:p>
            <a:pPr marL="914400" lvl="1" indent="-298450" algn="l" rtl="0">
              <a:spcBef>
                <a:spcPts val="0"/>
              </a:spcBef>
              <a:spcAft>
                <a:spcPts val="0"/>
              </a:spcAft>
              <a:buSzPts val="1100"/>
              <a:buChar char="○"/>
            </a:pPr>
            <a:r>
              <a:rPr lang="en"/>
              <a:t>Highest adjusted R squared</a:t>
            </a:r>
            <a:endParaRPr/>
          </a:p>
          <a:p>
            <a:pPr marL="914400" lvl="1" indent="-298450" algn="l" rtl="0">
              <a:spcBef>
                <a:spcPts val="0"/>
              </a:spcBef>
              <a:spcAft>
                <a:spcPts val="0"/>
              </a:spcAft>
              <a:buSzPts val="1100"/>
              <a:buChar char="○"/>
            </a:pPr>
            <a:r>
              <a:rPr lang="en"/>
              <a:t>Lower Cp</a:t>
            </a:r>
            <a:endParaRPr/>
          </a:p>
          <a:p>
            <a:pPr marL="914400" lvl="1" indent="-298450" algn="l" rtl="0">
              <a:spcBef>
                <a:spcPts val="0"/>
              </a:spcBef>
              <a:spcAft>
                <a:spcPts val="0"/>
              </a:spcAft>
              <a:buSzPts val="1100"/>
              <a:buChar char="○"/>
            </a:pPr>
            <a:r>
              <a:rPr lang="en"/>
              <a:t>Lowest AICp</a:t>
            </a:r>
            <a:endParaRPr/>
          </a:p>
          <a:p>
            <a:pPr marL="914400" lvl="1" indent="-298450" algn="l" rtl="0">
              <a:spcBef>
                <a:spcPts val="0"/>
              </a:spcBef>
              <a:spcAft>
                <a:spcPts val="0"/>
              </a:spcAft>
              <a:buSzPts val="1100"/>
              <a:buChar char="○"/>
            </a:pPr>
            <a:r>
              <a:rPr lang="en"/>
              <a:t>Lowest PRESSp</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477" name="Google Shape;477;p39"/>
          <p:cNvPicPr preferRelativeResize="0"/>
          <p:nvPr/>
        </p:nvPicPr>
        <p:blipFill>
          <a:blip r:embed="rId3">
            <a:alphaModFix/>
          </a:blip>
          <a:stretch>
            <a:fillRect/>
          </a:stretch>
        </p:blipFill>
        <p:spPr>
          <a:xfrm>
            <a:off x="182875" y="3886200"/>
            <a:ext cx="4949200" cy="953450"/>
          </a:xfrm>
          <a:prstGeom prst="rect">
            <a:avLst/>
          </a:prstGeom>
          <a:noFill/>
          <a:ln>
            <a:noFill/>
          </a:ln>
        </p:spPr>
      </p:pic>
      <p:sp>
        <p:nvSpPr>
          <p:cNvPr id="478" name="Google Shape;478;p39"/>
          <p:cNvSpPr txBox="1"/>
          <p:nvPr/>
        </p:nvSpPr>
        <p:spPr>
          <a:xfrm>
            <a:off x="5401463" y="1335000"/>
            <a:ext cx="3600600" cy="33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u="sng">
                <a:latin typeface="Nunito"/>
                <a:ea typeface="Nunito"/>
                <a:cs typeface="Nunito"/>
                <a:sym typeface="Nunito"/>
              </a:rPr>
              <a:t>Finding Best Model (Stepwise):</a:t>
            </a:r>
            <a:endParaRPr sz="1300" u="sng">
              <a:latin typeface="Nunito"/>
              <a:ea typeface="Nunito"/>
              <a:cs typeface="Nunito"/>
              <a:sym typeface="Nunito"/>
            </a:endParaRPr>
          </a:p>
          <a:p>
            <a:pPr marL="457200" lvl="0" indent="-311150" algn="l" rtl="0">
              <a:spcBef>
                <a:spcPts val="0"/>
              </a:spcBef>
              <a:spcAft>
                <a:spcPts val="0"/>
              </a:spcAft>
              <a:buSzPts val="1300"/>
              <a:buFont typeface="Nunito"/>
              <a:buChar char="●"/>
            </a:pPr>
            <a:r>
              <a:rPr lang="en" sz="1300">
                <a:latin typeface="Nunito"/>
                <a:ea typeface="Nunito"/>
                <a:cs typeface="Nunito"/>
                <a:sym typeface="Nunito"/>
              </a:rPr>
              <a:t>Measure used to see which of the explanatory variables is suggested to be dropped by R</a:t>
            </a:r>
            <a:endParaRPr sz="1300">
              <a:latin typeface="Nunito"/>
              <a:ea typeface="Nunito"/>
              <a:cs typeface="Nunito"/>
              <a:sym typeface="Nunito"/>
            </a:endParaRPr>
          </a:p>
          <a:p>
            <a:pPr marL="457200" lvl="0" indent="-311150" algn="l" rtl="0">
              <a:spcBef>
                <a:spcPts val="0"/>
              </a:spcBef>
              <a:spcAft>
                <a:spcPts val="0"/>
              </a:spcAft>
              <a:buSzPts val="1300"/>
              <a:buFont typeface="Nunito"/>
              <a:buChar char="●"/>
            </a:pPr>
            <a:r>
              <a:rPr lang="en" sz="1300">
                <a:latin typeface="Nunito"/>
                <a:ea typeface="Nunito"/>
                <a:cs typeface="Nunito"/>
                <a:sym typeface="Nunito"/>
              </a:rPr>
              <a:t>Can be used to validate result of Best Subset (Model chosen has lowest AICp)</a:t>
            </a:r>
            <a:endParaRPr sz="1300">
              <a:latin typeface="Nunito"/>
              <a:ea typeface="Nunito"/>
              <a:cs typeface="Nunito"/>
              <a:sym typeface="Nunito"/>
            </a:endParaRPr>
          </a:p>
          <a:p>
            <a:pPr marL="457200" lvl="0" indent="-311150" algn="l" rtl="0">
              <a:spcBef>
                <a:spcPts val="0"/>
              </a:spcBef>
              <a:spcAft>
                <a:spcPts val="0"/>
              </a:spcAft>
              <a:buSzPts val="1300"/>
              <a:buFont typeface="Nunito"/>
              <a:buChar char="●"/>
            </a:pPr>
            <a:r>
              <a:rPr lang="en" sz="1300">
                <a:latin typeface="Nunito"/>
                <a:ea typeface="Nunito"/>
                <a:cs typeface="Nunito"/>
                <a:sym typeface="Nunito"/>
              </a:rPr>
              <a:t>Stepwise suggested to drop cases_100k and M_F_diff_100k</a:t>
            </a:r>
            <a:endParaRPr sz="1300">
              <a:latin typeface="Nunito"/>
              <a:ea typeface="Nunito"/>
              <a:cs typeface="Nunito"/>
              <a:sym typeface="Nunito"/>
            </a:endParaRPr>
          </a:p>
          <a:p>
            <a:pPr marL="457200" lvl="0" indent="-311150" algn="l" rtl="0">
              <a:spcBef>
                <a:spcPts val="0"/>
              </a:spcBef>
              <a:spcAft>
                <a:spcPts val="0"/>
              </a:spcAft>
              <a:buSzPts val="1300"/>
              <a:buFont typeface="Nunito"/>
              <a:buChar char="●"/>
            </a:pPr>
            <a:r>
              <a:rPr lang="en" sz="1300">
                <a:latin typeface="Nunito"/>
                <a:ea typeface="Nunito"/>
                <a:cs typeface="Nunito"/>
                <a:sym typeface="Nunito"/>
              </a:rPr>
              <a:t>Full model: AIC=1022.38</a:t>
            </a:r>
            <a:endParaRPr sz="1300">
              <a:latin typeface="Nunito"/>
              <a:ea typeface="Nunito"/>
              <a:cs typeface="Nunito"/>
              <a:sym typeface="Nunito"/>
            </a:endParaRPr>
          </a:p>
          <a:p>
            <a:pPr marL="457200" lvl="0" indent="-311150" algn="l" rtl="0">
              <a:spcBef>
                <a:spcPts val="0"/>
              </a:spcBef>
              <a:spcAft>
                <a:spcPts val="0"/>
              </a:spcAft>
              <a:buSzPts val="1300"/>
              <a:buFont typeface="Nunito"/>
              <a:buChar char="●"/>
            </a:pPr>
            <a:r>
              <a:rPr lang="en" sz="1300">
                <a:latin typeface="Nunito"/>
                <a:ea typeface="Nunito"/>
                <a:cs typeface="Nunito"/>
                <a:sym typeface="Nunito"/>
              </a:rPr>
              <a:t>Stepwise suggested: AIC=1019.28</a:t>
            </a:r>
            <a:endParaRPr sz="1300">
              <a:latin typeface="Nunito"/>
              <a:ea typeface="Nunito"/>
              <a:cs typeface="Nunito"/>
              <a:sym typeface="Nunito"/>
            </a:endParaRPr>
          </a:p>
        </p:txBody>
      </p:sp>
      <p:pic>
        <p:nvPicPr>
          <p:cNvPr id="479" name="Google Shape;479;p39"/>
          <p:cNvPicPr preferRelativeResize="0"/>
          <p:nvPr/>
        </p:nvPicPr>
        <p:blipFill>
          <a:blip r:embed="rId4">
            <a:alphaModFix/>
          </a:blip>
          <a:stretch>
            <a:fillRect/>
          </a:stretch>
        </p:blipFill>
        <p:spPr>
          <a:xfrm>
            <a:off x="5385242" y="3836801"/>
            <a:ext cx="3633034" cy="1052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and Diagnosis</a:t>
            </a:r>
            <a:endParaRPr/>
          </a:p>
        </p:txBody>
      </p:sp>
      <p:sp>
        <p:nvSpPr>
          <p:cNvPr id="485" name="Google Shape;485;p40"/>
          <p:cNvSpPr txBox="1">
            <a:spLocks noGrp="1"/>
          </p:cNvSpPr>
          <p:nvPr>
            <p:ph type="body" idx="1"/>
          </p:nvPr>
        </p:nvSpPr>
        <p:spPr>
          <a:xfrm>
            <a:off x="538000" y="1384250"/>
            <a:ext cx="8148900" cy="1587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u="sng"/>
              <a:t>Best Model:</a:t>
            </a:r>
            <a:endParaRPr u="sng"/>
          </a:p>
          <a:p>
            <a:pPr marL="457200" lvl="0" indent="-304958" algn="l" rtl="0">
              <a:spcBef>
                <a:spcPts val="1200"/>
              </a:spcBef>
              <a:spcAft>
                <a:spcPts val="0"/>
              </a:spcAft>
              <a:buSzPct val="100000"/>
              <a:buChar char="●"/>
            </a:pPr>
            <a:r>
              <a:rPr lang="en"/>
              <a:t>New Regression: Total_deaths~AverageDeathAge+vaccine_100k+high_risk_100k</a:t>
            </a:r>
            <a:endParaRPr/>
          </a:p>
          <a:p>
            <a:pPr marL="457200" lvl="0" indent="-304958" algn="l" rtl="0">
              <a:spcBef>
                <a:spcPts val="0"/>
              </a:spcBef>
              <a:spcAft>
                <a:spcPts val="0"/>
              </a:spcAft>
              <a:buSzPct val="100000"/>
              <a:buChar char="●"/>
            </a:pPr>
            <a:r>
              <a:rPr lang="en"/>
              <a:t>Regression Equation: Y=2.145e+03+7.319e-03*X₁-2.153e+01*X₃-4.131e-02*X₅</a:t>
            </a:r>
            <a:endParaRPr/>
          </a:p>
          <a:p>
            <a:pPr marL="457200" lvl="0" indent="-304958" algn="l" rtl="0">
              <a:spcBef>
                <a:spcPts val="0"/>
              </a:spcBef>
              <a:spcAft>
                <a:spcPts val="0"/>
              </a:spcAft>
              <a:buSzPct val="100000"/>
              <a:buChar char="●"/>
            </a:pPr>
            <a:r>
              <a:rPr lang="en"/>
              <a:t>Slight increase in adjusted R-Squared: From 0.1896 to 0.2003 </a:t>
            </a:r>
            <a:endParaRPr/>
          </a:p>
          <a:p>
            <a:pPr marL="457200" lvl="0" indent="-304958" algn="l" rtl="0">
              <a:spcBef>
                <a:spcPts val="0"/>
              </a:spcBef>
              <a:spcAft>
                <a:spcPts val="0"/>
              </a:spcAft>
              <a:buSzPct val="100000"/>
              <a:buChar char="●"/>
            </a:pPr>
            <a:r>
              <a:rPr lang="en"/>
              <a:t>Very small improvement in Root MSE: From 250.8705 to 249.2087</a:t>
            </a:r>
            <a:endParaRPr/>
          </a:p>
          <a:p>
            <a:pPr marL="0" lvl="0" indent="0" algn="l" rtl="0">
              <a:spcBef>
                <a:spcPts val="1200"/>
              </a:spcBef>
              <a:spcAft>
                <a:spcPts val="1200"/>
              </a:spcAft>
              <a:buNone/>
            </a:pPr>
            <a:endParaRPr/>
          </a:p>
        </p:txBody>
      </p:sp>
      <p:pic>
        <p:nvPicPr>
          <p:cNvPr id="486" name="Google Shape;486;p40"/>
          <p:cNvPicPr preferRelativeResize="0"/>
          <p:nvPr/>
        </p:nvPicPr>
        <p:blipFill>
          <a:blip r:embed="rId3">
            <a:alphaModFix/>
          </a:blip>
          <a:stretch>
            <a:fillRect/>
          </a:stretch>
        </p:blipFill>
        <p:spPr>
          <a:xfrm>
            <a:off x="2511750" y="2841597"/>
            <a:ext cx="2967125" cy="2237703"/>
          </a:xfrm>
          <a:prstGeom prst="rect">
            <a:avLst/>
          </a:prstGeom>
          <a:noFill/>
          <a:ln>
            <a:noFill/>
          </a:ln>
        </p:spPr>
      </p:pic>
      <p:pic>
        <p:nvPicPr>
          <p:cNvPr id="487" name="Google Shape;487;p40"/>
          <p:cNvPicPr preferRelativeResize="0"/>
          <p:nvPr/>
        </p:nvPicPr>
        <p:blipFill>
          <a:blip r:embed="rId4">
            <a:alphaModFix/>
          </a:blip>
          <a:stretch>
            <a:fillRect/>
          </a:stretch>
        </p:blipFill>
        <p:spPr>
          <a:xfrm>
            <a:off x="5817875" y="2841600"/>
            <a:ext cx="2967125" cy="2199024"/>
          </a:xfrm>
          <a:prstGeom prst="rect">
            <a:avLst/>
          </a:prstGeom>
          <a:noFill/>
          <a:ln>
            <a:noFill/>
          </a:ln>
        </p:spPr>
      </p:pic>
      <p:sp>
        <p:nvSpPr>
          <p:cNvPr id="488" name="Google Shape;488;p40"/>
          <p:cNvSpPr txBox="1"/>
          <p:nvPr/>
        </p:nvSpPr>
        <p:spPr>
          <a:xfrm>
            <a:off x="571500" y="2788925"/>
            <a:ext cx="1806000" cy="2199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Nunito"/>
              <a:buChar char="●"/>
            </a:pPr>
            <a:r>
              <a:rPr lang="en" sz="1200">
                <a:latin typeface="Nunito"/>
                <a:ea typeface="Nunito"/>
                <a:cs typeface="Nunito"/>
                <a:sym typeface="Nunito"/>
              </a:rPr>
              <a:t>Variance looks non-constant,  but passes bf test</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 sz="1200">
                <a:latin typeface="Nunito"/>
                <a:ea typeface="Nunito"/>
                <a:cs typeface="Nunito"/>
                <a:sym typeface="Nunito"/>
              </a:rPr>
              <a:t>Shapiro shows non-normality, but this is expected</a:t>
            </a:r>
            <a:endParaRPr sz="120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and Diagnosis</a:t>
            </a:r>
            <a:endParaRPr/>
          </a:p>
        </p:txBody>
      </p:sp>
      <p:sp>
        <p:nvSpPr>
          <p:cNvPr id="494" name="Google Shape;494;p41"/>
          <p:cNvSpPr txBox="1">
            <a:spLocks noGrp="1"/>
          </p:cNvSpPr>
          <p:nvPr>
            <p:ph type="body" idx="1"/>
          </p:nvPr>
        </p:nvSpPr>
        <p:spPr>
          <a:xfrm>
            <a:off x="297175" y="1440175"/>
            <a:ext cx="5360700" cy="35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Transformation on Y due to normality violation:</a:t>
            </a:r>
            <a:endParaRPr u="sng"/>
          </a:p>
          <a:p>
            <a:pPr marL="457200" lvl="0" indent="-311150" algn="l" rtl="0">
              <a:spcBef>
                <a:spcPts val="1200"/>
              </a:spcBef>
              <a:spcAft>
                <a:spcPts val="0"/>
              </a:spcAft>
              <a:buSzPts val="1300"/>
              <a:buChar char="●"/>
            </a:pPr>
            <a:r>
              <a:rPr lang="en"/>
              <a:t>Box Cox transformation</a:t>
            </a:r>
            <a:endParaRPr/>
          </a:p>
          <a:p>
            <a:pPr marL="457200" lvl="0" indent="-311150" algn="l" rtl="0">
              <a:spcBef>
                <a:spcPts val="0"/>
              </a:spcBef>
              <a:spcAft>
                <a:spcPts val="0"/>
              </a:spcAft>
              <a:buSzPts val="1300"/>
              <a:buChar char="●"/>
            </a:pPr>
            <a:r>
              <a:rPr lang="en"/>
              <a:t>Lambda=-0.091</a:t>
            </a:r>
            <a:endParaRPr/>
          </a:p>
          <a:p>
            <a:pPr marL="457200" lvl="0" indent="-311150" algn="l" rtl="0">
              <a:spcBef>
                <a:spcPts val="0"/>
              </a:spcBef>
              <a:spcAft>
                <a:spcPts val="0"/>
              </a:spcAft>
              <a:buSzPts val="1300"/>
              <a:buChar char="●"/>
            </a:pPr>
            <a:r>
              <a:rPr lang="en"/>
              <a:t>New Regression Equation: Y=3.768e-01-1.741e-06*X₁+2.050e-03*X₃+1.204e-05*</a:t>
            </a:r>
            <a:r>
              <a:rPr lang="en" sz="1200">
                <a:solidFill>
                  <a:srgbClr val="000000"/>
                </a:solidFill>
              </a:rPr>
              <a:t>X₅</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New Shapiro plot improves</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Passes both bf test and shapiro test</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Non-normality fixed</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Adjusted R-squared improves from 0.2003 to 0.3186</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Root MSE improves significantly from 249.2087 to 0.04746</a:t>
            </a:r>
            <a:endParaRPr sz="1200">
              <a:solidFill>
                <a:srgbClr val="000000"/>
              </a:solidFill>
            </a:endParaRPr>
          </a:p>
        </p:txBody>
      </p:sp>
      <p:pic>
        <p:nvPicPr>
          <p:cNvPr id="495" name="Google Shape;495;p41"/>
          <p:cNvPicPr preferRelativeResize="0"/>
          <p:nvPr/>
        </p:nvPicPr>
        <p:blipFill>
          <a:blip r:embed="rId3">
            <a:alphaModFix/>
          </a:blip>
          <a:stretch>
            <a:fillRect/>
          </a:stretch>
        </p:blipFill>
        <p:spPr>
          <a:xfrm>
            <a:off x="6000750" y="989100"/>
            <a:ext cx="2819399" cy="2084150"/>
          </a:xfrm>
          <a:prstGeom prst="rect">
            <a:avLst/>
          </a:prstGeom>
          <a:noFill/>
          <a:ln>
            <a:noFill/>
          </a:ln>
        </p:spPr>
      </p:pic>
      <p:pic>
        <p:nvPicPr>
          <p:cNvPr id="496" name="Google Shape;496;p41"/>
          <p:cNvPicPr preferRelativeResize="0"/>
          <p:nvPr/>
        </p:nvPicPr>
        <p:blipFill>
          <a:blip r:embed="rId4">
            <a:alphaModFix/>
          </a:blip>
          <a:stretch>
            <a:fillRect/>
          </a:stretch>
        </p:blipFill>
        <p:spPr>
          <a:xfrm>
            <a:off x="6268277" y="3073250"/>
            <a:ext cx="2551876" cy="185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a:t>
            </a:r>
            <a:endParaRPr/>
          </a:p>
        </p:txBody>
      </p:sp>
      <p:sp>
        <p:nvSpPr>
          <p:cNvPr id="292" name="Google Shape;292;p15"/>
          <p:cNvSpPr txBox="1">
            <a:spLocks noGrp="1"/>
          </p:cNvSpPr>
          <p:nvPr>
            <p:ph type="body" idx="1"/>
          </p:nvPr>
        </p:nvSpPr>
        <p:spPr>
          <a:xfrm>
            <a:off x="456625" y="1331250"/>
            <a:ext cx="3597600" cy="2808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u="sng"/>
              <a:t>Why has Indiana lagged behind other States?</a:t>
            </a:r>
            <a:endParaRPr u="sng"/>
          </a:p>
          <a:p>
            <a:pPr marL="914400" lvl="1" indent="-298450" algn="l" rtl="0">
              <a:spcBef>
                <a:spcPts val="0"/>
              </a:spcBef>
              <a:spcAft>
                <a:spcPts val="0"/>
              </a:spcAft>
              <a:buSzPts val="1100"/>
              <a:buChar char="○"/>
            </a:pPr>
            <a:r>
              <a:rPr lang="en"/>
              <a:t>2nd lowest weekly growth of vaccine doses distributed</a:t>
            </a:r>
            <a:endParaRPr/>
          </a:p>
          <a:p>
            <a:pPr marL="914400" lvl="1" indent="-298450" algn="l" rtl="0">
              <a:spcBef>
                <a:spcPts val="0"/>
              </a:spcBef>
              <a:spcAft>
                <a:spcPts val="0"/>
              </a:spcAft>
              <a:buSzPts val="1100"/>
              <a:buChar char="○"/>
            </a:pPr>
            <a:r>
              <a:rPr lang="en"/>
              <a:t>One of the lowest partial vaccination rates in the country</a:t>
            </a:r>
            <a:endParaRPr/>
          </a:p>
        </p:txBody>
      </p:sp>
      <p:pic>
        <p:nvPicPr>
          <p:cNvPr id="293" name="Google Shape;293;p15"/>
          <p:cNvPicPr preferRelativeResize="0"/>
          <p:nvPr/>
        </p:nvPicPr>
        <p:blipFill>
          <a:blip r:embed="rId3">
            <a:alphaModFix/>
          </a:blip>
          <a:stretch>
            <a:fillRect/>
          </a:stretch>
        </p:blipFill>
        <p:spPr>
          <a:xfrm>
            <a:off x="1573500" y="2817175"/>
            <a:ext cx="1773175" cy="1935275"/>
          </a:xfrm>
          <a:prstGeom prst="rect">
            <a:avLst/>
          </a:prstGeom>
          <a:noFill/>
          <a:ln>
            <a:noFill/>
          </a:ln>
        </p:spPr>
      </p:pic>
      <p:pic>
        <p:nvPicPr>
          <p:cNvPr id="294" name="Google Shape;294;p15"/>
          <p:cNvPicPr preferRelativeResize="0"/>
          <p:nvPr/>
        </p:nvPicPr>
        <p:blipFill>
          <a:blip r:embed="rId4">
            <a:alphaModFix/>
          </a:blip>
          <a:stretch>
            <a:fillRect/>
          </a:stretch>
        </p:blipFill>
        <p:spPr>
          <a:xfrm>
            <a:off x="4866175" y="990664"/>
            <a:ext cx="3597600" cy="260651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and Diagnosis</a:t>
            </a:r>
            <a:endParaRPr/>
          </a:p>
        </p:txBody>
      </p:sp>
      <p:sp>
        <p:nvSpPr>
          <p:cNvPr id="502" name="Google Shape;502;p42"/>
          <p:cNvSpPr txBox="1">
            <a:spLocks noGrp="1"/>
          </p:cNvSpPr>
          <p:nvPr>
            <p:ph type="body" idx="1"/>
          </p:nvPr>
        </p:nvSpPr>
        <p:spPr>
          <a:xfrm>
            <a:off x="423700" y="1361400"/>
            <a:ext cx="5622900" cy="1347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210" u="sng"/>
              <a:t>K-cross Validation:</a:t>
            </a:r>
            <a:r>
              <a:rPr lang="en" sz="1210"/>
              <a:t> </a:t>
            </a:r>
            <a:endParaRPr sz="1210"/>
          </a:p>
          <a:p>
            <a:pPr marL="457200" lvl="0" indent="-305435" algn="l" rtl="0">
              <a:lnSpc>
                <a:spcPct val="95000"/>
              </a:lnSpc>
              <a:spcBef>
                <a:spcPts val="1200"/>
              </a:spcBef>
              <a:spcAft>
                <a:spcPts val="0"/>
              </a:spcAft>
              <a:buSzPts val="1210"/>
              <a:buChar char="●"/>
            </a:pPr>
            <a:r>
              <a:rPr lang="en" sz="1210"/>
              <a:t>Extension of leave-one-out cross-validation that reduces the similarity among the training datasets</a:t>
            </a:r>
            <a:endParaRPr sz="1210"/>
          </a:p>
          <a:p>
            <a:pPr marL="457200" lvl="0" indent="-305435" algn="l" rtl="0">
              <a:lnSpc>
                <a:spcPct val="95000"/>
              </a:lnSpc>
              <a:spcBef>
                <a:spcPts val="0"/>
              </a:spcBef>
              <a:spcAft>
                <a:spcPts val="0"/>
              </a:spcAft>
              <a:buSzPts val="1210"/>
              <a:buChar char="●"/>
            </a:pPr>
            <a:r>
              <a:rPr lang="en" sz="1210"/>
              <a:t>Root MSE = 0.04768122</a:t>
            </a:r>
            <a:endParaRPr sz="1210"/>
          </a:p>
          <a:p>
            <a:pPr marL="457200" lvl="0" indent="-305435" algn="l" rtl="0">
              <a:lnSpc>
                <a:spcPct val="95000"/>
              </a:lnSpc>
              <a:spcBef>
                <a:spcPts val="0"/>
              </a:spcBef>
              <a:spcAft>
                <a:spcPts val="0"/>
              </a:spcAft>
              <a:buSzPts val="1210"/>
              <a:buChar char="●"/>
            </a:pPr>
            <a:r>
              <a:rPr lang="en" sz="1210"/>
              <a:t>Validates results of both best subsets and stepwise algorithm</a:t>
            </a:r>
            <a:endParaRPr sz="1210"/>
          </a:p>
          <a:p>
            <a:pPr marL="0" lvl="0" indent="0" algn="l" rtl="0">
              <a:lnSpc>
                <a:spcPct val="95000"/>
              </a:lnSpc>
              <a:spcBef>
                <a:spcPts val="1200"/>
              </a:spcBef>
              <a:spcAft>
                <a:spcPts val="1200"/>
              </a:spcAft>
              <a:buSzPts val="770"/>
              <a:buNone/>
            </a:pPr>
            <a:endParaRPr sz="910"/>
          </a:p>
        </p:txBody>
      </p:sp>
      <p:sp>
        <p:nvSpPr>
          <p:cNvPr id="503" name="Google Shape;503;p42"/>
          <p:cNvSpPr txBox="1"/>
          <p:nvPr/>
        </p:nvSpPr>
        <p:spPr>
          <a:xfrm>
            <a:off x="571500" y="3589025"/>
            <a:ext cx="6206400" cy="3657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Nunito"/>
              <a:buChar char="●"/>
            </a:pPr>
            <a:r>
              <a:rPr lang="en">
                <a:latin typeface="Nunito"/>
                <a:ea typeface="Nunito"/>
                <a:cs typeface="Nunito"/>
                <a:sym typeface="Nunito"/>
              </a:rPr>
              <a:t>Compare to other two results: Barely larger RMSE</a:t>
            </a:r>
            <a:endParaRPr sz="1200">
              <a:latin typeface="Nunito"/>
              <a:ea typeface="Nunito"/>
              <a:cs typeface="Nunito"/>
              <a:sym typeface="Nunito"/>
            </a:endParaRPr>
          </a:p>
        </p:txBody>
      </p:sp>
      <p:pic>
        <p:nvPicPr>
          <p:cNvPr id="504" name="Google Shape;504;p42"/>
          <p:cNvPicPr preferRelativeResize="0"/>
          <p:nvPr/>
        </p:nvPicPr>
        <p:blipFill>
          <a:blip r:embed="rId3">
            <a:alphaModFix/>
          </a:blip>
          <a:stretch>
            <a:fillRect/>
          </a:stretch>
        </p:blipFill>
        <p:spPr>
          <a:xfrm>
            <a:off x="152400" y="2784725"/>
            <a:ext cx="8839199" cy="728581"/>
          </a:xfrm>
          <a:prstGeom prst="rect">
            <a:avLst/>
          </a:prstGeom>
          <a:noFill/>
          <a:ln>
            <a:noFill/>
          </a:ln>
        </p:spPr>
      </p:pic>
      <p:pic>
        <p:nvPicPr>
          <p:cNvPr id="505" name="Google Shape;505;p42"/>
          <p:cNvPicPr preferRelativeResize="0"/>
          <p:nvPr/>
        </p:nvPicPr>
        <p:blipFill>
          <a:blip r:embed="rId4">
            <a:alphaModFix/>
          </a:blip>
          <a:stretch>
            <a:fillRect/>
          </a:stretch>
        </p:blipFill>
        <p:spPr>
          <a:xfrm>
            <a:off x="0" y="4170625"/>
            <a:ext cx="5156200" cy="431075"/>
          </a:xfrm>
          <a:prstGeom prst="rect">
            <a:avLst/>
          </a:prstGeom>
          <a:noFill/>
          <a:ln>
            <a:noFill/>
          </a:ln>
        </p:spPr>
      </p:pic>
      <p:pic>
        <p:nvPicPr>
          <p:cNvPr id="506" name="Google Shape;506;p42"/>
          <p:cNvPicPr preferRelativeResize="0"/>
          <p:nvPr/>
        </p:nvPicPr>
        <p:blipFill>
          <a:blip r:embed="rId5">
            <a:alphaModFix/>
          </a:blip>
          <a:stretch>
            <a:fillRect/>
          </a:stretch>
        </p:blipFill>
        <p:spPr>
          <a:xfrm>
            <a:off x="4572000" y="4170400"/>
            <a:ext cx="4512766" cy="365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and Diagnosis</a:t>
            </a:r>
            <a:endParaRPr/>
          </a:p>
        </p:txBody>
      </p:sp>
      <p:sp>
        <p:nvSpPr>
          <p:cNvPr id="512" name="Google Shape;512;p43"/>
          <p:cNvSpPr txBox="1">
            <a:spLocks noGrp="1"/>
          </p:cNvSpPr>
          <p:nvPr>
            <p:ph type="body" idx="1"/>
          </p:nvPr>
        </p:nvSpPr>
        <p:spPr>
          <a:xfrm>
            <a:off x="400825" y="1407100"/>
            <a:ext cx="78402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Hypothesis testing to check for interaction between vaccine_100k and high_risk_100k</a:t>
            </a:r>
            <a:endParaRPr/>
          </a:p>
          <a:p>
            <a:pPr marL="457200" lvl="0" indent="-304800" algn="l" rtl="0">
              <a:spcBef>
                <a:spcPts val="0"/>
              </a:spcBef>
              <a:spcAft>
                <a:spcPts val="0"/>
              </a:spcAft>
              <a:buClr>
                <a:srgbClr val="000000"/>
              </a:buClr>
              <a:buSzPts val="1200"/>
              <a:buChar char="●"/>
            </a:pPr>
            <a:r>
              <a:rPr lang="en" sz="1200">
                <a:solidFill>
                  <a:srgbClr val="000000"/>
                </a:solidFill>
              </a:rPr>
              <a:t>H0: Binteraction = 0 (Y=</a:t>
            </a:r>
            <a:r>
              <a:rPr lang="en"/>
              <a:t>B0 + B₁X₁+B₅X₅)</a:t>
            </a:r>
            <a:endParaRPr/>
          </a:p>
          <a:p>
            <a:pPr marL="457200" lvl="0" indent="-304800" algn="l" rtl="0">
              <a:spcBef>
                <a:spcPts val="0"/>
              </a:spcBef>
              <a:spcAft>
                <a:spcPts val="0"/>
              </a:spcAft>
              <a:buClr>
                <a:srgbClr val="000000"/>
              </a:buClr>
              <a:buSzPts val="1200"/>
              <a:buChar char="●"/>
            </a:pPr>
            <a:r>
              <a:rPr lang="en"/>
              <a:t>Ha: </a:t>
            </a:r>
            <a:r>
              <a:rPr lang="en" sz="1200">
                <a:solidFill>
                  <a:srgbClr val="000000"/>
                </a:solidFill>
              </a:rPr>
              <a:t>Binteraction  ≠0 (Y=</a:t>
            </a:r>
            <a:r>
              <a:rPr lang="en"/>
              <a:t>B0 + B₁X₁+B₅X₅+</a:t>
            </a:r>
            <a:r>
              <a:rPr lang="en" sz="1200">
                <a:solidFill>
                  <a:srgbClr val="000000"/>
                </a:solidFill>
              </a:rPr>
              <a:t>Binteraction(1)*</a:t>
            </a:r>
            <a:r>
              <a:rPr lang="en"/>
              <a:t>X₁*X₅)</a:t>
            </a:r>
            <a:endParaRPr sz="1200">
              <a:solidFill>
                <a:srgbClr val="000000"/>
              </a:solidFill>
            </a:endParaRPr>
          </a:p>
          <a:p>
            <a:pPr marL="457200" lvl="0" indent="-311150" algn="l" rtl="0">
              <a:spcBef>
                <a:spcPts val="0"/>
              </a:spcBef>
              <a:spcAft>
                <a:spcPts val="0"/>
              </a:spcAft>
              <a:buSzPts val="1300"/>
              <a:buChar char="●"/>
            </a:pPr>
            <a:r>
              <a:rPr lang="en"/>
              <a:t>GLT test results:</a:t>
            </a:r>
            <a:endParaRPr/>
          </a:p>
          <a:p>
            <a:pPr marL="914400" lvl="1" indent="-298450" algn="l" rtl="0">
              <a:spcBef>
                <a:spcPts val="0"/>
              </a:spcBef>
              <a:spcAft>
                <a:spcPts val="0"/>
              </a:spcAft>
              <a:buSzPts val="1100"/>
              <a:buChar char="○"/>
            </a:pPr>
            <a:r>
              <a:rPr lang="en"/>
              <a:t>p-value&gt;0.05: Fail to reject our null hypothesis</a:t>
            </a:r>
            <a:endParaRPr/>
          </a:p>
          <a:p>
            <a:pPr marL="914400" lvl="1" indent="-298450" algn="l" rtl="0">
              <a:spcBef>
                <a:spcPts val="0"/>
              </a:spcBef>
              <a:spcAft>
                <a:spcPts val="0"/>
              </a:spcAft>
              <a:buSzPts val="1100"/>
              <a:buChar char="○"/>
            </a:pPr>
            <a:r>
              <a:rPr lang="en"/>
              <a:t>There is no significant interaction between vaccine rate and high risk</a:t>
            </a:r>
            <a:endParaRPr/>
          </a:p>
          <a:p>
            <a:pPr marL="457200" lvl="0" indent="0" algn="l" rtl="0">
              <a:spcBef>
                <a:spcPts val="1200"/>
              </a:spcBef>
              <a:spcAft>
                <a:spcPts val="1200"/>
              </a:spcAft>
              <a:buNone/>
            </a:pPr>
            <a:endParaRPr/>
          </a:p>
        </p:txBody>
      </p:sp>
      <p:pic>
        <p:nvPicPr>
          <p:cNvPr id="513" name="Google Shape;513;p43"/>
          <p:cNvPicPr preferRelativeResize="0"/>
          <p:nvPr/>
        </p:nvPicPr>
        <p:blipFill>
          <a:blip r:embed="rId3">
            <a:alphaModFix/>
          </a:blip>
          <a:stretch>
            <a:fillRect/>
          </a:stretch>
        </p:blipFill>
        <p:spPr>
          <a:xfrm>
            <a:off x="1927375" y="3028950"/>
            <a:ext cx="5289249" cy="1422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Model Report and Conclusion</a:t>
            </a:r>
            <a:endParaRPr/>
          </a:p>
        </p:txBody>
      </p:sp>
      <p:sp>
        <p:nvSpPr>
          <p:cNvPr id="519" name="Google Shape;519;p4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Best Model Conclusions:</a:t>
            </a:r>
            <a:endParaRPr u="sng"/>
          </a:p>
          <a:p>
            <a:pPr marL="457200" lvl="0" indent="-311150" algn="l" rtl="0">
              <a:spcBef>
                <a:spcPts val="1200"/>
              </a:spcBef>
              <a:spcAft>
                <a:spcPts val="0"/>
              </a:spcAft>
              <a:buSzPts val="1300"/>
              <a:buChar char="●"/>
            </a:pPr>
            <a:r>
              <a:rPr lang="en"/>
              <a:t>After analyzing our best model, we were able to confirm that both our vaccine and high risk variables had a significant linear impact on total deaths.</a:t>
            </a:r>
            <a:endParaRPr/>
          </a:p>
          <a:p>
            <a:pPr marL="457200" lvl="0" indent="-311150" algn="l" rtl="0">
              <a:spcBef>
                <a:spcPts val="0"/>
              </a:spcBef>
              <a:spcAft>
                <a:spcPts val="0"/>
              </a:spcAft>
              <a:buSzPts val="1300"/>
              <a:buChar char="●"/>
            </a:pPr>
            <a:r>
              <a:rPr lang="en"/>
              <a:t>Vaccine rate has a significant and negative impact on total Covid deaths</a:t>
            </a:r>
            <a:endParaRPr/>
          </a:p>
          <a:p>
            <a:pPr marL="457200" lvl="0" indent="-311150" algn="l" rtl="0">
              <a:spcBef>
                <a:spcPts val="0"/>
              </a:spcBef>
              <a:spcAft>
                <a:spcPts val="0"/>
              </a:spcAft>
              <a:buSzPts val="1300"/>
              <a:buChar char="●"/>
            </a:pPr>
            <a:r>
              <a:rPr lang="en"/>
              <a:t>High risk has a significant and positive impact on total Covid deaths</a:t>
            </a:r>
            <a:endParaRPr/>
          </a:p>
          <a:p>
            <a:pPr marL="457200" lvl="0" indent="-311150" algn="l" rtl="0">
              <a:spcBef>
                <a:spcPts val="0"/>
              </a:spcBef>
              <a:spcAft>
                <a:spcPts val="0"/>
              </a:spcAft>
              <a:buSzPts val="1300"/>
              <a:buChar char="●"/>
            </a:pPr>
            <a:r>
              <a:rPr lang="en"/>
              <a:t>Our average age of death variable proved to be positive, but insignificant</a:t>
            </a:r>
            <a:endParaRPr/>
          </a:p>
          <a:p>
            <a:pPr marL="457200" lvl="0" indent="-311150" algn="l" rtl="0">
              <a:spcBef>
                <a:spcPts val="0"/>
              </a:spcBef>
              <a:spcAft>
                <a:spcPts val="0"/>
              </a:spcAft>
              <a:buSzPts val="1300"/>
              <a:buChar char="●"/>
            </a:pPr>
            <a:r>
              <a:rPr lang="en"/>
              <a:t>As stated before, Covid vaccines help protect individuals from the spread of Covid</a:t>
            </a:r>
            <a:endParaRPr/>
          </a:p>
          <a:p>
            <a:pPr marL="457200" lvl="0" indent="-311150" algn="l" rtl="0">
              <a:spcBef>
                <a:spcPts val="0"/>
              </a:spcBef>
              <a:spcAft>
                <a:spcPts val="0"/>
              </a:spcAft>
              <a:buSzPts val="1300"/>
              <a:buChar char="●"/>
            </a:pPr>
            <a:r>
              <a:rPr lang="en"/>
              <a:t>High risk individuals would have a harder time fighting the virus due to a weakened immune system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525" name="Google Shape;525;p45"/>
          <p:cNvSpPr txBox="1">
            <a:spLocks noGrp="1"/>
          </p:cNvSpPr>
          <p:nvPr>
            <p:ph type="body" idx="1"/>
          </p:nvPr>
        </p:nvSpPr>
        <p:spPr>
          <a:xfrm>
            <a:off x="690400" y="1597875"/>
            <a:ext cx="7644000" cy="2933700"/>
          </a:xfrm>
          <a:prstGeom prst="rect">
            <a:avLst/>
          </a:prstGeom>
        </p:spPr>
        <p:txBody>
          <a:bodyPr spcFirstLastPara="1" wrap="square" lIns="91425" tIns="91425" rIns="91425" bIns="91425" anchor="t" anchorCtr="0">
            <a:normAutofit fontScale="25000" lnSpcReduction="20000"/>
          </a:bodyPr>
          <a:lstStyle/>
          <a:p>
            <a:pPr marL="457200" lvl="0" indent="-293687" algn="l" rtl="0">
              <a:lnSpc>
                <a:spcPct val="200000"/>
              </a:lnSpc>
              <a:spcBef>
                <a:spcPts val="1200"/>
              </a:spcBef>
              <a:spcAft>
                <a:spcPts val="0"/>
              </a:spcAft>
              <a:buClr>
                <a:srgbClr val="000000"/>
              </a:buClr>
              <a:buSzPct val="100000"/>
              <a:buFont typeface="Arial"/>
              <a:buAutoNum type="arabicPeriod"/>
            </a:pPr>
            <a:r>
              <a:rPr lang="en" sz="4100">
                <a:solidFill>
                  <a:srgbClr val="000000"/>
                </a:solidFill>
                <a:latin typeface="Arial"/>
                <a:ea typeface="Arial"/>
                <a:cs typeface="Arial"/>
                <a:sym typeface="Arial"/>
              </a:rPr>
              <a:t>Conduent Healthy Communities Institute. (2021). Locating at-risk populations. COVID-19. Retrieved December 8, 2021, from https://www.covid19atrisk.org/at-risk.html?state=IN.</a:t>
            </a:r>
            <a:endParaRPr sz="4100">
              <a:solidFill>
                <a:srgbClr val="000000"/>
              </a:solidFill>
              <a:latin typeface="Arial"/>
              <a:ea typeface="Arial"/>
              <a:cs typeface="Arial"/>
              <a:sym typeface="Arial"/>
            </a:endParaRPr>
          </a:p>
          <a:p>
            <a:pPr marL="457200" lvl="0" indent="-293687" algn="l" rtl="0">
              <a:lnSpc>
                <a:spcPct val="200000"/>
              </a:lnSpc>
              <a:spcBef>
                <a:spcPts val="0"/>
              </a:spcBef>
              <a:spcAft>
                <a:spcPts val="0"/>
              </a:spcAft>
              <a:buClr>
                <a:srgbClr val="000000"/>
              </a:buClr>
              <a:buSzPct val="100000"/>
              <a:buFont typeface="Arial"/>
              <a:buAutoNum type="arabicPeriod"/>
            </a:pPr>
            <a:r>
              <a:rPr lang="en" sz="4100">
                <a:solidFill>
                  <a:srgbClr val="000000"/>
                </a:solidFill>
                <a:latin typeface="Arial"/>
                <a:ea typeface="Arial"/>
                <a:cs typeface="Arial"/>
                <a:sym typeface="Arial"/>
              </a:rPr>
              <a:t>Reno Gazette Journal. (2021). Covid-19 vaccine tracker | rgj.com. Reno Gazette Journal. Retrieved December 8, 2021, from https://data.rgj.com/covid-19-vaccine-tracker/.</a:t>
            </a:r>
            <a:endParaRPr sz="4100">
              <a:solidFill>
                <a:srgbClr val="000000"/>
              </a:solidFill>
              <a:latin typeface="Arial"/>
              <a:ea typeface="Arial"/>
              <a:cs typeface="Arial"/>
              <a:sym typeface="Arial"/>
            </a:endParaRPr>
          </a:p>
          <a:p>
            <a:pPr marL="457200" lvl="0" indent="-293687" algn="l" rtl="0">
              <a:lnSpc>
                <a:spcPct val="200000"/>
              </a:lnSpc>
              <a:spcBef>
                <a:spcPts val="0"/>
              </a:spcBef>
              <a:spcAft>
                <a:spcPts val="0"/>
              </a:spcAft>
              <a:buClr>
                <a:srgbClr val="000000"/>
              </a:buClr>
              <a:buSzPct val="100000"/>
              <a:buFont typeface="Arial"/>
              <a:buAutoNum type="arabicPeriod"/>
            </a:pPr>
            <a:r>
              <a:rPr lang="en" sz="4100">
                <a:solidFill>
                  <a:srgbClr val="000000"/>
                </a:solidFill>
                <a:latin typeface="Arial"/>
                <a:ea typeface="Arial"/>
                <a:cs typeface="Arial"/>
                <a:sym typeface="Arial"/>
              </a:rPr>
              <a:t>State of Indiana. (n.d.). </a:t>
            </a:r>
            <a:r>
              <a:rPr lang="en" sz="4100" i="1">
                <a:solidFill>
                  <a:srgbClr val="000000"/>
                </a:solidFill>
                <a:latin typeface="Arial"/>
                <a:ea typeface="Arial"/>
                <a:cs typeface="Arial"/>
                <a:sym typeface="Arial"/>
              </a:rPr>
              <a:t>Indiana Coronavirus Dashboard</a:t>
            </a:r>
            <a:r>
              <a:rPr lang="en" sz="4100">
                <a:solidFill>
                  <a:srgbClr val="000000"/>
                </a:solidFill>
                <a:latin typeface="Arial"/>
                <a:ea typeface="Arial"/>
                <a:cs typeface="Arial"/>
                <a:sym typeface="Arial"/>
              </a:rPr>
              <a:t>. ISDH - Novel Coronavirus: Novel Coronavirus (COVID-19). Retrieved December 8, 2021, from https://www.coronavirus.in.gov/. </a:t>
            </a:r>
            <a:endParaRPr sz="4100">
              <a:solidFill>
                <a:srgbClr val="000000"/>
              </a:solidFill>
              <a:latin typeface="Arial"/>
              <a:ea typeface="Arial"/>
              <a:cs typeface="Arial"/>
              <a:sym typeface="Arial"/>
            </a:endParaRPr>
          </a:p>
          <a:p>
            <a:pPr marL="457200" lvl="0" indent="-293687" algn="l" rtl="0">
              <a:lnSpc>
                <a:spcPct val="200000"/>
              </a:lnSpc>
              <a:spcBef>
                <a:spcPts val="0"/>
              </a:spcBef>
              <a:spcAft>
                <a:spcPts val="0"/>
              </a:spcAft>
              <a:buClr>
                <a:srgbClr val="000000"/>
              </a:buClr>
              <a:buSzPct val="100000"/>
              <a:buFont typeface="Arial"/>
              <a:buAutoNum type="arabicPeriod"/>
            </a:pPr>
            <a:r>
              <a:rPr lang="en" sz="4100">
                <a:solidFill>
                  <a:srgbClr val="000000"/>
                </a:solidFill>
                <a:latin typeface="Arial"/>
                <a:ea typeface="Arial"/>
                <a:cs typeface="Arial"/>
                <a:sym typeface="Arial"/>
              </a:rPr>
              <a:t>Sykes Enterprises. (2021). </a:t>
            </a:r>
            <a:r>
              <a:rPr lang="en" sz="4100" i="1">
                <a:solidFill>
                  <a:srgbClr val="000000"/>
                </a:solidFill>
                <a:latin typeface="Arial"/>
                <a:ea typeface="Arial"/>
                <a:cs typeface="Arial"/>
                <a:sym typeface="Arial"/>
              </a:rPr>
              <a:t>Study: Best covid-19–fighting states in the U.S.</a:t>
            </a:r>
            <a:r>
              <a:rPr lang="en" sz="4100">
                <a:solidFill>
                  <a:srgbClr val="000000"/>
                </a:solidFill>
                <a:latin typeface="Arial"/>
                <a:ea typeface="Arial"/>
                <a:cs typeface="Arial"/>
                <a:sym typeface="Arial"/>
              </a:rPr>
              <a:t> SYKES. Retrieved December 8, 2021, from https://www.sykes.com/resources/reports/2021-best-worst-covid19-fighting-states-america/. </a:t>
            </a:r>
            <a:endParaRPr sz="4100">
              <a:solidFill>
                <a:srgbClr val="000000"/>
              </a:solidFill>
              <a:latin typeface="Arial"/>
              <a:ea typeface="Arial"/>
              <a:cs typeface="Arial"/>
              <a:sym typeface="Arial"/>
            </a:endParaRPr>
          </a:p>
          <a:p>
            <a:pPr marL="457200" lvl="0" indent="-293687" algn="l" rtl="0">
              <a:lnSpc>
                <a:spcPct val="200000"/>
              </a:lnSpc>
              <a:spcBef>
                <a:spcPts val="0"/>
              </a:spcBef>
              <a:spcAft>
                <a:spcPts val="0"/>
              </a:spcAft>
              <a:buClr>
                <a:srgbClr val="000000"/>
              </a:buClr>
              <a:buSzPct val="100000"/>
              <a:buFont typeface="Arial"/>
              <a:buAutoNum type="arabicPeriod"/>
            </a:pPr>
            <a:r>
              <a:rPr lang="en" sz="4100">
                <a:solidFill>
                  <a:srgbClr val="000000"/>
                </a:solidFill>
                <a:latin typeface="Arial"/>
                <a:ea typeface="Arial"/>
                <a:cs typeface="Arial"/>
                <a:sym typeface="Arial"/>
              </a:rPr>
              <a:t>The New York Times. (2020, April 1). </a:t>
            </a:r>
            <a:r>
              <a:rPr lang="en" sz="4100" i="1">
                <a:solidFill>
                  <a:srgbClr val="000000"/>
                </a:solidFill>
                <a:latin typeface="Arial"/>
                <a:ea typeface="Arial"/>
                <a:cs typeface="Arial"/>
                <a:sym typeface="Arial"/>
              </a:rPr>
              <a:t>Indiana coronavirus map and case count</a:t>
            </a:r>
            <a:r>
              <a:rPr lang="en" sz="4100">
                <a:solidFill>
                  <a:srgbClr val="000000"/>
                </a:solidFill>
                <a:latin typeface="Arial"/>
                <a:ea typeface="Arial"/>
                <a:cs typeface="Arial"/>
                <a:sym typeface="Arial"/>
              </a:rPr>
              <a:t>. The New York Times. Retrieved December 8, 2021, from https://www.nytimes.com/interactive/2021/us/indiana-covid-cases.html. </a:t>
            </a:r>
            <a:endParaRPr sz="46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a:t>
            </a:r>
            <a:endParaRPr/>
          </a:p>
        </p:txBody>
      </p:sp>
      <p:sp>
        <p:nvSpPr>
          <p:cNvPr id="300" name="Google Shape;300;p16"/>
          <p:cNvSpPr txBox="1">
            <a:spLocks noGrp="1"/>
          </p:cNvSpPr>
          <p:nvPr>
            <p:ph type="body" idx="1"/>
          </p:nvPr>
        </p:nvSpPr>
        <p:spPr>
          <a:xfrm>
            <a:off x="1303800" y="1990050"/>
            <a:ext cx="4359600" cy="2541600"/>
          </a:xfrm>
          <a:prstGeom prst="rect">
            <a:avLst/>
          </a:prstGeom>
        </p:spPr>
        <p:txBody>
          <a:bodyPr spcFirstLastPara="1" wrap="square" lIns="91425" tIns="91425" rIns="91425" bIns="91425" anchor="t" anchorCtr="0">
            <a:normAutofit fontScale="77500" lnSpcReduction="10000"/>
          </a:bodyPr>
          <a:lstStyle/>
          <a:p>
            <a:pPr marL="457200" lvl="0" indent="-292576" algn="l" rtl="0">
              <a:spcBef>
                <a:spcPts val="0"/>
              </a:spcBef>
              <a:spcAft>
                <a:spcPts val="0"/>
              </a:spcAft>
              <a:buSzPct val="100000"/>
              <a:buChar char="●"/>
            </a:pPr>
            <a:r>
              <a:rPr lang="en" u="sng"/>
              <a:t>Indiana also has the 12th highest Covid death rate</a:t>
            </a:r>
            <a:endParaRPr u="sng"/>
          </a:p>
          <a:p>
            <a:pPr marL="457200" lvl="0" indent="-292576" algn="l" rtl="0">
              <a:spcBef>
                <a:spcPts val="0"/>
              </a:spcBef>
              <a:spcAft>
                <a:spcPts val="0"/>
              </a:spcAft>
              <a:buSzPct val="100000"/>
              <a:buChar char="●"/>
            </a:pPr>
            <a:r>
              <a:rPr lang="en" u="sng"/>
              <a:t>Why is this?</a:t>
            </a:r>
            <a:endParaRPr u="sng"/>
          </a:p>
          <a:p>
            <a:pPr marL="914400" lvl="1" indent="-282733" algn="l" rtl="0">
              <a:spcBef>
                <a:spcPts val="0"/>
              </a:spcBef>
              <a:spcAft>
                <a:spcPts val="0"/>
              </a:spcAft>
              <a:buSzPct val="100000"/>
              <a:buChar char="○"/>
            </a:pPr>
            <a:r>
              <a:rPr lang="en"/>
              <a:t>Population demographics such as age and high risk affect the mortality rate</a:t>
            </a:r>
            <a:endParaRPr/>
          </a:p>
          <a:p>
            <a:pPr marL="914400" lvl="1" indent="-282733" algn="l" rtl="0">
              <a:spcBef>
                <a:spcPts val="0"/>
              </a:spcBef>
              <a:spcAft>
                <a:spcPts val="0"/>
              </a:spcAft>
              <a:buSzPct val="100000"/>
              <a:buChar char="○"/>
            </a:pPr>
            <a:r>
              <a:rPr lang="en"/>
              <a:t>Generally, counties with more at risk people and a larger proportion of older populations have a higher COVID death rate</a:t>
            </a:r>
            <a:endParaRPr/>
          </a:p>
          <a:p>
            <a:pPr marL="457200" lvl="0" indent="-292576" algn="l" rtl="0">
              <a:spcBef>
                <a:spcPts val="0"/>
              </a:spcBef>
              <a:spcAft>
                <a:spcPts val="0"/>
              </a:spcAft>
              <a:buSzPct val="100000"/>
              <a:buChar char="●"/>
            </a:pPr>
            <a:r>
              <a:rPr lang="en"/>
              <a:t>Marion County:</a:t>
            </a:r>
            <a:endParaRPr/>
          </a:p>
          <a:p>
            <a:pPr marL="914400" lvl="1" indent="-282733" algn="l" rtl="0">
              <a:spcBef>
                <a:spcPts val="0"/>
              </a:spcBef>
              <a:spcAft>
                <a:spcPts val="0"/>
              </a:spcAft>
              <a:buSzPct val="100000"/>
              <a:buChar char="○"/>
            </a:pPr>
            <a:r>
              <a:rPr lang="en"/>
              <a:t>Largest number of 65 and older/ high risk population</a:t>
            </a:r>
            <a:endParaRPr/>
          </a:p>
          <a:p>
            <a:pPr marL="914400" lvl="1" indent="-282733" algn="l" rtl="0">
              <a:spcBef>
                <a:spcPts val="0"/>
              </a:spcBef>
              <a:spcAft>
                <a:spcPts val="0"/>
              </a:spcAft>
              <a:buSzPct val="100000"/>
              <a:buChar char="○"/>
            </a:pPr>
            <a:r>
              <a:rPr lang="en"/>
              <a:t>Highest number of COVID deaths</a:t>
            </a:r>
            <a:endParaRPr/>
          </a:p>
          <a:p>
            <a:pPr marL="914400" lvl="1" indent="-282733" algn="l" rtl="0">
              <a:spcBef>
                <a:spcPts val="0"/>
              </a:spcBef>
              <a:spcAft>
                <a:spcPts val="0"/>
              </a:spcAft>
              <a:buSzPct val="100000"/>
              <a:buChar char="○"/>
            </a:pPr>
            <a:r>
              <a:rPr lang="en"/>
              <a:t>Largest county in Indiana by population</a:t>
            </a:r>
            <a:endParaRPr/>
          </a:p>
          <a:p>
            <a:pPr marL="457200" lvl="0" indent="-292576" algn="l" rtl="0">
              <a:spcBef>
                <a:spcPts val="0"/>
              </a:spcBef>
              <a:spcAft>
                <a:spcPts val="0"/>
              </a:spcAft>
              <a:buSzPct val="100000"/>
              <a:buChar char="●"/>
            </a:pPr>
            <a:r>
              <a:rPr lang="en"/>
              <a:t>Pulaski County:</a:t>
            </a:r>
            <a:endParaRPr/>
          </a:p>
          <a:p>
            <a:pPr marL="914400" lvl="1" indent="-282733" algn="l" rtl="0">
              <a:spcBef>
                <a:spcPts val="0"/>
              </a:spcBef>
              <a:spcAft>
                <a:spcPts val="0"/>
              </a:spcAft>
              <a:buSzPct val="100000"/>
              <a:buChar char="○"/>
            </a:pPr>
            <a:r>
              <a:rPr lang="en"/>
              <a:t>One of the highest Covid mortality rates in Indiana at 470 deaths per 100k people</a:t>
            </a:r>
            <a:endParaRPr/>
          </a:p>
          <a:p>
            <a:pPr marL="914400" lvl="1" indent="-282733" algn="l" rtl="0">
              <a:spcBef>
                <a:spcPts val="0"/>
              </a:spcBef>
              <a:spcAft>
                <a:spcPts val="0"/>
              </a:spcAft>
              <a:buSzPct val="100000"/>
              <a:buChar char="○"/>
            </a:pPr>
            <a:r>
              <a:rPr lang="en"/>
              <a:t>High proportion of people over 65: around 21%</a:t>
            </a:r>
            <a:endParaRPr/>
          </a:p>
          <a:p>
            <a:pPr marL="457200" lvl="0" indent="0" algn="l" rtl="0">
              <a:spcBef>
                <a:spcPts val="1200"/>
              </a:spcBef>
              <a:spcAft>
                <a:spcPts val="1200"/>
              </a:spcAft>
              <a:buNone/>
            </a:pPr>
            <a:endParaRPr/>
          </a:p>
        </p:txBody>
      </p:sp>
      <p:pic>
        <p:nvPicPr>
          <p:cNvPr id="301" name="Google Shape;301;p16"/>
          <p:cNvPicPr preferRelativeResize="0"/>
          <p:nvPr/>
        </p:nvPicPr>
        <p:blipFill>
          <a:blip r:embed="rId3">
            <a:alphaModFix/>
          </a:blip>
          <a:stretch>
            <a:fillRect/>
          </a:stretch>
        </p:blipFill>
        <p:spPr>
          <a:xfrm>
            <a:off x="5966450" y="679050"/>
            <a:ext cx="2614125" cy="674025"/>
          </a:xfrm>
          <a:prstGeom prst="rect">
            <a:avLst/>
          </a:prstGeom>
          <a:noFill/>
          <a:ln>
            <a:noFill/>
          </a:ln>
        </p:spPr>
      </p:pic>
      <p:pic>
        <p:nvPicPr>
          <p:cNvPr id="302" name="Google Shape;302;p16"/>
          <p:cNvPicPr preferRelativeResize="0"/>
          <p:nvPr/>
        </p:nvPicPr>
        <p:blipFill>
          <a:blip r:embed="rId4">
            <a:alphaModFix/>
          </a:blip>
          <a:stretch>
            <a:fillRect/>
          </a:stretch>
        </p:blipFill>
        <p:spPr>
          <a:xfrm>
            <a:off x="6307845" y="1743051"/>
            <a:ext cx="3107051" cy="3035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Research Question</a:t>
            </a:r>
            <a:endParaRPr/>
          </a:p>
        </p:txBody>
      </p:sp>
      <p:sp>
        <p:nvSpPr>
          <p:cNvPr id="308" name="Google Shape;308;p17"/>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r>
              <a:rPr lang="en" sz="5678" b="1">
                <a:solidFill>
                  <a:srgbClr val="000000"/>
                </a:solidFill>
                <a:highlight>
                  <a:srgbClr val="FFFFFF"/>
                </a:highlight>
                <a:latin typeface="Times New Roman"/>
                <a:ea typeface="Times New Roman"/>
                <a:cs typeface="Times New Roman"/>
                <a:sym typeface="Times New Roman"/>
              </a:rPr>
              <a:t>General Research Question:</a:t>
            </a:r>
            <a:r>
              <a:rPr lang="en" sz="5678">
                <a:solidFill>
                  <a:srgbClr val="000000"/>
                </a:solidFill>
                <a:highlight>
                  <a:srgbClr val="FFFFFF"/>
                </a:highlight>
                <a:latin typeface="Times New Roman"/>
                <a:ea typeface="Times New Roman"/>
                <a:cs typeface="Times New Roman"/>
                <a:sym typeface="Times New Roman"/>
              </a:rPr>
              <a:t> What characteristics primarily affect the death rate from Covid-19 in the state of Indiana by county? </a:t>
            </a:r>
            <a:endParaRPr sz="5678">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5678">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 sz="5078" b="1">
                <a:solidFill>
                  <a:srgbClr val="000000"/>
                </a:solidFill>
                <a:highlight>
                  <a:srgbClr val="FFFFFF"/>
                </a:highlight>
                <a:latin typeface="Times New Roman"/>
                <a:ea typeface="Times New Roman"/>
                <a:cs typeface="Times New Roman"/>
                <a:sym typeface="Times New Roman"/>
              </a:rPr>
              <a:t>Explanatory Variables:</a:t>
            </a:r>
            <a:endParaRPr sz="5078" b="1">
              <a:solidFill>
                <a:srgbClr val="000000"/>
              </a:solidFill>
              <a:highlight>
                <a:srgbClr val="FFFFFF"/>
              </a:highlight>
              <a:latin typeface="Times New Roman"/>
              <a:ea typeface="Times New Roman"/>
              <a:cs typeface="Times New Roman"/>
              <a:sym typeface="Times New Roman"/>
            </a:endParaRPr>
          </a:p>
          <a:p>
            <a:pPr marL="914400" lvl="0" indent="-309217" algn="l" rtl="0">
              <a:lnSpc>
                <a:spcPct val="100000"/>
              </a:lnSpc>
              <a:spcBef>
                <a:spcPts val="800"/>
              </a:spcBef>
              <a:spcAft>
                <a:spcPts val="0"/>
              </a:spcAft>
              <a:buClr>
                <a:srgbClr val="000000"/>
              </a:buClr>
              <a:buSzPct val="100000"/>
              <a:buFont typeface="Times New Roman"/>
              <a:buChar char="●"/>
            </a:pPr>
            <a:r>
              <a:rPr lang="en" sz="5078">
                <a:solidFill>
                  <a:srgbClr val="000000"/>
                </a:solidFill>
                <a:highlight>
                  <a:srgbClr val="FFFFFF"/>
                </a:highlight>
                <a:latin typeface="Times New Roman"/>
                <a:ea typeface="Times New Roman"/>
                <a:cs typeface="Times New Roman"/>
                <a:sym typeface="Times New Roman"/>
              </a:rPr>
              <a:t>Vaccine Rate (B₁) - Number of vaccinated individuals per 100k people (by county)</a:t>
            </a:r>
            <a:endParaRPr sz="5078">
              <a:solidFill>
                <a:srgbClr val="000000"/>
              </a:solidFill>
              <a:highlight>
                <a:srgbClr val="FFFFFF"/>
              </a:highlight>
              <a:latin typeface="Times New Roman"/>
              <a:ea typeface="Times New Roman"/>
              <a:cs typeface="Times New Roman"/>
              <a:sym typeface="Times New Roman"/>
            </a:endParaRPr>
          </a:p>
          <a:p>
            <a:pPr marL="914400" lvl="0" indent="-309217" algn="l" rtl="0">
              <a:lnSpc>
                <a:spcPct val="100000"/>
              </a:lnSpc>
              <a:spcBef>
                <a:spcPts val="0"/>
              </a:spcBef>
              <a:spcAft>
                <a:spcPts val="0"/>
              </a:spcAft>
              <a:buClr>
                <a:srgbClr val="000000"/>
              </a:buClr>
              <a:buSzPct val="100000"/>
              <a:buFont typeface="Times New Roman"/>
              <a:buChar char="●"/>
            </a:pPr>
            <a:r>
              <a:rPr lang="en" sz="5078">
                <a:solidFill>
                  <a:srgbClr val="000000"/>
                </a:solidFill>
                <a:highlight>
                  <a:srgbClr val="FFFFFF"/>
                </a:highlight>
                <a:latin typeface="Times New Roman"/>
                <a:ea typeface="Times New Roman"/>
                <a:cs typeface="Times New Roman"/>
                <a:sym typeface="Times New Roman"/>
              </a:rPr>
              <a:t>Infection Rate (B₂) - Number of Covid cases per 100k people (by county)</a:t>
            </a:r>
            <a:endParaRPr sz="5078">
              <a:solidFill>
                <a:srgbClr val="000000"/>
              </a:solidFill>
              <a:highlight>
                <a:srgbClr val="FFFFFF"/>
              </a:highlight>
              <a:latin typeface="Times New Roman"/>
              <a:ea typeface="Times New Roman"/>
              <a:cs typeface="Times New Roman"/>
              <a:sym typeface="Times New Roman"/>
            </a:endParaRPr>
          </a:p>
          <a:p>
            <a:pPr marL="914400" lvl="0" indent="-309217" algn="l" rtl="0">
              <a:lnSpc>
                <a:spcPct val="100000"/>
              </a:lnSpc>
              <a:spcBef>
                <a:spcPts val="0"/>
              </a:spcBef>
              <a:spcAft>
                <a:spcPts val="0"/>
              </a:spcAft>
              <a:buClr>
                <a:srgbClr val="000000"/>
              </a:buClr>
              <a:buSzPct val="100000"/>
              <a:buFont typeface="Times New Roman"/>
              <a:buChar char="●"/>
            </a:pPr>
            <a:r>
              <a:rPr lang="en" sz="5078">
                <a:solidFill>
                  <a:srgbClr val="000000"/>
                </a:solidFill>
                <a:highlight>
                  <a:srgbClr val="FFFFFF"/>
                </a:highlight>
                <a:latin typeface="Times New Roman"/>
                <a:ea typeface="Times New Roman"/>
                <a:cs typeface="Times New Roman"/>
                <a:sym typeface="Times New Roman"/>
              </a:rPr>
              <a:t>Age (B₃) - Average age of Covid death (by county)</a:t>
            </a:r>
            <a:endParaRPr sz="5078">
              <a:solidFill>
                <a:srgbClr val="000000"/>
              </a:solidFill>
              <a:highlight>
                <a:srgbClr val="FFFFFF"/>
              </a:highlight>
              <a:latin typeface="Times New Roman"/>
              <a:ea typeface="Times New Roman"/>
              <a:cs typeface="Times New Roman"/>
              <a:sym typeface="Times New Roman"/>
            </a:endParaRPr>
          </a:p>
          <a:p>
            <a:pPr marL="914400" lvl="0" indent="-309217" algn="l" rtl="0">
              <a:lnSpc>
                <a:spcPct val="100000"/>
              </a:lnSpc>
              <a:spcBef>
                <a:spcPts val="0"/>
              </a:spcBef>
              <a:spcAft>
                <a:spcPts val="0"/>
              </a:spcAft>
              <a:buClr>
                <a:srgbClr val="000000"/>
              </a:buClr>
              <a:buSzPct val="100000"/>
              <a:buFont typeface="Times New Roman"/>
              <a:buChar char="●"/>
            </a:pPr>
            <a:r>
              <a:rPr lang="en" sz="5078">
                <a:solidFill>
                  <a:srgbClr val="000000"/>
                </a:solidFill>
                <a:highlight>
                  <a:srgbClr val="FFFFFF"/>
                </a:highlight>
                <a:latin typeface="Times New Roman"/>
                <a:ea typeface="Times New Roman"/>
                <a:cs typeface="Times New Roman"/>
                <a:sym typeface="Times New Roman"/>
              </a:rPr>
              <a:t>Gender (B₄) - Difference between number of male and female deaths (by county) per 100k population/negative indicates more female deaths/ positive indicates more male deaths</a:t>
            </a:r>
            <a:endParaRPr sz="5078">
              <a:solidFill>
                <a:srgbClr val="000000"/>
              </a:solidFill>
              <a:highlight>
                <a:srgbClr val="FFFFFF"/>
              </a:highlight>
              <a:latin typeface="Times New Roman"/>
              <a:ea typeface="Times New Roman"/>
              <a:cs typeface="Times New Roman"/>
              <a:sym typeface="Times New Roman"/>
            </a:endParaRPr>
          </a:p>
          <a:p>
            <a:pPr marL="914400" lvl="0" indent="-309217" algn="l" rtl="0">
              <a:lnSpc>
                <a:spcPct val="100000"/>
              </a:lnSpc>
              <a:spcBef>
                <a:spcPts val="0"/>
              </a:spcBef>
              <a:spcAft>
                <a:spcPts val="0"/>
              </a:spcAft>
              <a:buClr>
                <a:srgbClr val="000000"/>
              </a:buClr>
              <a:buSzPct val="100000"/>
              <a:buFont typeface="Times New Roman"/>
              <a:buChar char="●"/>
            </a:pPr>
            <a:r>
              <a:rPr lang="en" sz="5078">
                <a:solidFill>
                  <a:srgbClr val="000000"/>
                </a:solidFill>
                <a:highlight>
                  <a:srgbClr val="FFFFFF"/>
                </a:highlight>
                <a:latin typeface="Times New Roman"/>
                <a:ea typeface="Times New Roman"/>
                <a:cs typeface="Times New Roman"/>
                <a:sym typeface="Times New Roman"/>
              </a:rPr>
              <a:t>Percentage of High Risk (B₅) - Number of high risk individuals per 100k population (65 and older / severe medical conditions per county)</a:t>
            </a:r>
            <a:endParaRPr sz="5078">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5078">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 sz="5078" b="1">
                <a:solidFill>
                  <a:srgbClr val="000000"/>
                </a:solidFill>
                <a:highlight>
                  <a:srgbClr val="FFFFFF"/>
                </a:highlight>
                <a:latin typeface="Times New Roman"/>
                <a:ea typeface="Times New Roman"/>
                <a:cs typeface="Times New Roman"/>
                <a:sym typeface="Times New Roman"/>
              </a:rPr>
              <a:t>Primary Response Variable: </a:t>
            </a:r>
            <a:r>
              <a:rPr lang="en" sz="5078">
                <a:solidFill>
                  <a:srgbClr val="000000"/>
                </a:solidFill>
                <a:highlight>
                  <a:srgbClr val="FFFFFF"/>
                </a:highlight>
                <a:latin typeface="Times New Roman"/>
                <a:ea typeface="Times New Roman"/>
                <a:cs typeface="Times New Roman"/>
                <a:sym typeface="Times New Roman"/>
              </a:rPr>
              <a:t>Total Covid death Count  (by county population) </a:t>
            </a:r>
            <a:endParaRPr sz="5078">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180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1800">
              <a:solidFill>
                <a:srgbClr val="000000"/>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Research Questions</a:t>
            </a:r>
            <a:endParaRPr/>
          </a:p>
        </p:txBody>
      </p:sp>
      <p:sp>
        <p:nvSpPr>
          <p:cNvPr id="314" name="Google Shape;314;p18"/>
          <p:cNvSpPr txBox="1">
            <a:spLocks noGrp="1"/>
          </p:cNvSpPr>
          <p:nvPr>
            <p:ph type="body" idx="1"/>
          </p:nvPr>
        </p:nvSpPr>
        <p:spPr>
          <a:xfrm>
            <a:off x="306850" y="1597875"/>
            <a:ext cx="2464800" cy="2933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 sz="4815" u="sng"/>
              <a:t>Question 1: </a:t>
            </a:r>
            <a:endParaRPr sz="4815" u="sng"/>
          </a:p>
          <a:p>
            <a:pPr marL="0" lvl="0" indent="0" algn="ctr" rtl="0">
              <a:spcBef>
                <a:spcPts val="1200"/>
              </a:spcBef>
              <a:spcAft>
                <a:spcPts val="0"/>
              </a:spcAft>
              <a:buNone/>
            </a:pPr>
            <a:r>
              <a:rPr lang="en" sz="4815">
                <a:solidFill>
                  <a:srgbClr val="000000"/>
                </a:solidFill>
                <a:highlight>
                  <a:srgbClr val="FFFFFF"/>
                </a:highlight>
                <a:latin typeface="Times New Roman"/>
                <a:ea typeface="Times New Roman"/>
                <a:cs typeface="Times New Roman"/>
                <a:sym typeface="Times New Roman"/>
              </a:rPr>
              <a:t>Does infection rate and the vaccine rate have a significant linear impact on the COVID-19 death rate?</a:t>
            </a:r>
            <a:endParaRPr sz="4815">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4815">
                <a:solidFill>
                  <a:srgbClr val="000000"/>
                </a:solidFill>
                <a:highlight>
                  <a:srgbClr val="FFFFFF"/>
                </a:highlight>
                <a:latin typeface="Times New Roman"/>
                <a:ea typeface="Times New Roman"/>
                <a:cs typeface="Times New Roman"/>
                <a:sym typeface="Times New Roman"/>
              </a:rPr>
              <a:t>H₀: B₁=0 or  B₂=0 (There is no evidence of linear impact showing that infection rate and/or vaccine rate impact the death rate by county.)</a:t>
            </a:r>
            <a:endParaRPr sz="4815">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 sz="4815">
                <a:solidFill>
                  <a:srgbClr val="000000"/>
                </a:solidFill>
                <a:highlight>
                  <a:srgbClr val="FFFFFF"/>
                </a:highlight>
                <a:latin typeface="Times New Roman"/>
                <a:ea typeface="Times New Roman"/>
                <a:cs typeface="Times New Roman"/>
                <a:sym typeface="Times New Roman"/>
              </a:rPr>
              <a:t>Hₐ:  B₁</a:t>
            </a:r>
            <a:r>
              <a:rPr lang="en" sz="4850">
                <a:solidFill>
                  <a:srgbClr val="000000"/>
                </a:solidFill>
                <a:highlight>
                  <a:schemeClr val="lt1"/>
                </a:highlight>
                <a:latin typeface="Times New Roman"/>
                <a:ea typeface="Times New Roman"/>
                <a:cs typeface="Times New Roman"/>
                <a:sym typeface="Times New Roman"/>
              </a:rPr>
              <a:t>≠</a:t>
            </a:r>
            <a:r>
              <a:rPr lang="en" sz="4815">
                <a:solidFill>
                  <a:srgbClr val="000000"/>
                </a:solidFill>
                <a:highlight>
                  <a:srgbClr val="FFFFFF"/>
                </a:highlight>
                <a:latin typeface="Times New Roman"/>
                <a:ea typeface="Times New Roman"/>
                <a:cs typeface="Times New Roman"/>
                <a:sym typeface="Times New Roman"/>
              </a:rPr>
              <a:t>0 or  B₂</a:t>
            </a:r>
            <a:r>
              <a:rPr lang="en" sz="4850">
                <a:solidFill>
                  <a:srgbClr val="000000"/>
                </a:solidFill>
                <a:highlight>
                  <a:schemeClr val="lt1"/>
                </a:highlight>
                <a:latin typeface="Times New Roman"/>
                <a:ea typeface="Times New Roman"/>
                <a:cs typeface="Times New Roman"/>
                <a:sym typeface="Times New Roman"/>
              </a:rPr>
              <a:t>≠</a:t>
            </a:r>
            <a:r>
              <a:rPr lang="en" sz="4815">
                <a:solidFill>
                  <a:srgbClr val="000000"/>
                </a:solidFill>
                <a:highlight>
                  <a:srgbClr val="FFFFFF"/>
                </a:highlight>
                <a:latin typeface="Times New Roman"/>
                <a:ea typeface="Times New Roman"/>
                <a:cs typeface="Times New Roman"/>
                <a:sym typeface="Times New Roman"/>
              </a:rPr>
              <a:t>0 (There is evidence of linear impact from at least one variable showing that infection rate and/or vaccine rate linearly affect the death rate by county.)</a:t>
            </a:r>
            <a:endParaRPr sz="4815">
              <a:solidFill>
                <a:srgbClr val="000000"/>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a:p>
        </p:txBody>
      </p:sp>
      <p:sp>
        <p:nvSpPr>
          <p:cNvPr id="315" name="Google Shape;315;p18"/>
          <p:cNvSpPr txBox="1">
            <a:spLocks noGrp="1"/>
          </p:cNvSpPr>
          <p:nvPr>
            <p:ph type="body" idx="1"/>
          </p:nvPr>
        </p:nvSpPr>
        <p:spPr>
          <a:xfrm>
            <a:off x="3178525" y="1597950"/>
            <a:ext cx="2464800" cy="2933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 sz="4850" u="sng"/>
              <a:t>Question 2: </a:t>
            </a:r>
            <a:endParaRPr sz="4850" u="sng"/>
          </a:p>
          <a:p>
            <a:pPr marL="0" lvl="0" indent="0" algn="ctr" rtl="0">
              <a:lnSpc>
                <a:spcPct val="100000"/>
              </a:lnSpc>
              <a:spcBef>
                <a:spcPts val="1200"/>
              </a:spcBef>
              <a:spcAft>
                <a:spcPts val="0"/>
              </a:spcAft>
              <a:buNone/>
            </a:pPr>
            <a:r>
              <a:rPr lang="en" sz="4850">
                <a:solidFill>
                  <a:srgbClr val="000000"/>
                </a:solidFill>
                <a:highlight>
                  <a:srgbClr val="FFFFFF"/>
                </a:highlight>
                <a:latin typeface="Times New Roman"/>
                <a:ea typeface="Times New Roman"/>
                <a:cs typeface="Times New Roman"/>
                <a:sym typeface="Times New Roman"/>
              </a:rPr>
              <a:t>Do demographic factors such as age and gender have a significant linear effect on the COVID death rate/population of each county?  </a:t>
            </a:r>
            <a:endParaRPr sz="4850">
              <a:solidFill>
                <a:srgbClr val="000000"/>
              </a:solidFill>
              <a:highlight>
                <a:srgbClr val="FFFFFF"/>
              </a:highlight>
              <a:latin typeface="Times New Roman"/>
              <a:ea typeface="Times New Roman"/>
              <a:cs typeface="Times New Roman"/>
              <a:sym typeface="Times New Roman"/>
            </a:endParaRPr>
          </a:p>
          <a:p>
            <a:pPr marL="0" lvl="0" indent="0" algn="ctr" rtl="0">
              <a:lnSpc>
                <a:spcPct val="100000"/>
              </a:lnSpc>
              <a:spcBef>
                <a:spcPts val="800"/>
              </a:spcBef>
              <a:spcAft>
                <a:spcPts val="0"/>
              </a:spcAft>
              <a:buNone/>
            </a:pPr>
            <a:endParaRPr sz="485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 sz="4850">
                <a:solidFill>
                  <a:srgbClr val="000000"/>
                </a:solidFill>
                <a:highlight>
                  <a:srgbClr val="FFFFFF"/>
                </a:highlight>
                <a:latin typeface="Times New Roman"/>
                <a:ea typeface="Times New Roman"/>
                <a:cs typeface="Times New Roman"/>
                <a:sym typeface="Times New Roman"/>
              </a:rPr>
              <a:t>H₀: B₃=0 or B₄=0 (There is no linear impact from a person's age or gender on the death rate/population within the county.)</a:t>
            </a:r>
            <a:endParaRPr sz="4850" baseline="-2500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800"/>
              </a:spcAft>
              <a:buNone/>
            </a:pPr>
            <a:r>
              <a:rPr lang="en" sz="4850">
                <a:solidFill>
                  <a:srgbClr val="000000"/>
                </a:solidFill>
                <a:highlight>
                  <a:srgbClr val="FFFFFF"/>
                </a:highlight>
                <a:latin typeface="Times New Roman"/>
                <a:ea typeface="Times New Roman"/>
                <a:cs typeface="Times New Roman"/>
                <a:sym typeface="Times New Roman"/>
              </a:rPr>
              <a:t>Hₐ: B₃≠0 and B₄≠0 (At least one of the variables (age or gender) has a linear impact on the death rate/population within the county.)</a:t>
            </a:r>
            <a:endParaRPr/>
          </a:p>
        </p:txBody>
      </p:sp>
      <p:sp>
        <p:nvSpPr>
          <p:cNvPr id="316" name="Google Shape;316;p18"/>
          <p:cNvSpPr txBox="1">
            <a:spLocks noGrp="1"/>
          </p:cNvSpPr>
          <p:nvPr>
            <p:ph type="body" idx="1"/>
          </p:nvPr>
        </p:nvSpPr>
        <p:spPr>
          <a:xfrm>
            <a:off x="6050200" y="1597950"/>
            <a:ext cx="2464800" cy="2933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sz="2150" u="sng"/>
              <a:t>Question 3: </a:t>
            </a:r>
            <a:endParaRPr sz="2150" u="sng"/>
          </a:p>
          <a:p>
            <a:pPr marL="0" lvl="0" indent="0" algn="ctr" rtl="0">
              <a:lnSpc>
                <a:spcPct val="100000"/>
              </a:lnSpc>
              <a:spcBef>
                <a:spcPts val="1200"/>
              </a:spcBef>
              <a:spcAft>
                <a:spcPts val="0"/>
              </a:spcAft>
              <a:buNone/>
            </a:pPr>
            <a:r>
              <a:rPr lang="en" sz="2150">
                <a:solidFill>
                  <a:srgbClr val="000000"/>
                </a:solidFill>
                <a:highlight>
                  <a:srgbClr val="FFFFFF"/>
                </a:highlight>
                <a:latin typeface="Times New Roman"/>
                <a:ea typeface="Times New Roman"/>
                <a:cs typeface="Times New Roman"/>
                <a:sym typeface="Times New Roman"/>
              </a:rPr>
              <a:t>Does the amount of high-risk people living in a county have a significant linear impact on the COVID death rate?</a:t>
            </a:r>
            <a:endParaRPr sz="2150">
              <a:solidFill>
                <a:srgbClr val="000000"/>
              </a:solidFill>
              <a:highlight>
                <a:srgbClr val="FFFFFF"/>
              </a:highlight>
              <a:latin typeface="Times New Roman"/>
              <a:ea typeface="Times New Roman"/>
              <a:cs typeface="Times New Roman"/>
              <a:sym typeface="Times New Roman"/>
            </a:endParaRPr>
          </a:p>
          <a:p>
            <a:pPr marL="0" lvl="0" indent="0" algn="ctr" rtl="0">
              <a:lnSpc>
                <a:spcPct val="100000"/>
              </a:lnSpc>
              <a:spcBef>
                <a:spcPts val="800"/>
              </a:spcBef>
              <a:spcAft>
                <a:spcPts val="0"/>
              </a:spcAft>
              <a:buNone/>
            </a:pPr>
            <a:endParaRPr sz="215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 sz="2150">
                <a:solidFill>
                  <a:srgbClr val="000000"/>
                </a:solidFill>
                <a:highlight>
                  <a:srgbClr val="FFFFFF"/>
                </a:highlight>
                <a:latin typeface="Times New Roman"/>
                <a:ea typeface="Times New Roman"/>
                <a:cs typeface="Times New Roman"/>
                <a:sym typeface="Times New Roman"/>
              </a:rPr>
              <a:t>H₀: B₅​​= 0  (There is no linear impact from the amount of high risk people on the death rate/population within the county.)</a:t>
            </a:r>
            <a:endParaRPr sz="215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800"/>
              </a:spcAft>
              <a:buNone/>
            </a:pPr>
            <a:r>
              <a:rPr lang="en" sz="2150">
                <a:solidFill>
                  <a:srgbClr val="000000"/>
                </a:solidFill>
                <a:highlight>
                  <a:srgbClr val="FFFFFF"/>
                </a:highlight>
                <a:latin typeface="Times New Roman"/>
                <a:ea typeface="Times New Roman"/>
                <a:cs typeface="Times New Roman"/>
                <a:sym typeface="Times New Roman"/>
              </a:rPr>
              <a:t>Hₐ: B₅≠ 0 (The amount of High risk people have a linear impact on the death rate/population within the county.)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t>
            </a:r>
            <a:endParaRPr/>
          </a:p>
        </p:txBody>
      </p:sp>
      <p:sp>
        <p:nvSpPr>
          <p:cNvPr id="322" name="Google Shape;322;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Data for vaccine rate (B₁) was obtained from the Reno Gazette Journal</a:t>
            </a:r>
            <a:endParaRPr/>
          </a:p>
          <a:p>
            <a:pPr marL="914400" lvl="1" indent="-298450" algn="l" rtl="0">
              <a:spcBef>
                <a:spcPts val="0"/>
              </a:spcBef>
              <a:spcAft>
                <a:spcPts val="0"/>
              </a:spcAft>
              <a:buSzPts val="1100"/>
              <a:buChar char="○"/>
            </a:pPr>
            <a:r>
              <a:rPr lang="en"/>
              <a:t>Link: https://data.rgj.com/covid-19-vaccine-tracker/indiana/18/</a:t>
            </a:r>
            <a:endParaRPr/>
          </a:p>
          <a:p>
            <a:pPr marL="457200" lvl="0" indent="-311150" algn="l" rtl="0">
              <a:spcBef>
                <a:spcPts val="0"/>
              </a:spcBef>
              <a:spcAft>
                <a:spcPts val="0"/>
              </a:spcAft>
              <a:buSzPts val="1300"/>
              <a:buChar char="●"/>
            </a:pPr>
            <a:r>
              <a:rPr lang="en"/>
              <a:t>Data for the Infection Rate (B₂), Age (B₃), Gender (B₄) and total Covid deaths (response variable) was obtained from the Indiana Government Covid Dashboard</a:t>
            </a:r>
            <a:endParaRPr/>
          </a:p>
          <a:p>
            <a:pPr marL="914400" lvl="1" indent="-298450" algn="l" rtl="0">
              <a:spcBef>
                <a:spcPts val="0"/>
              </a:spcBef>
              <a:spcAft>
                <a:spcPts val="0"/>
              </a:spcAft>
              <a:buSzPts val="1100"/>
              <a:buChar char="○"/>
            </a:pPr>
            <a:r>
              <a:rPr lang="en"/>
              <a:t>Link:https://hub.mph.in.gov/dataset/covid-19-county-categorization-scores/resource/3db61861-f7dc-4b5d-a917-cb5d1a845afd</a:t>
            </a:r>
            <a:endParaRPr/>
          </a:p>
          <a:p>
            <a:pPr marL="457200" lvl="0" indent="-311150" algn="l" rtl="0">
              <a:spcBef>
                <a:spcPts val="0"/>
              </a:spcBef>
              <a:spcAft>
                <a:spcPts val="0"/>
              </a:spcAft>
              <a:buSzPts val="1300"/>
              <a:buChar char="●"/>
            </a:pPr>
            <a:r>
              <a:rPr lang="en"/>
              <a:t>Data for High Risk (B₅) was obtained from the Conduent Covid Task Center</a:t>
            </a:r>
            <a:endParaRPr/>
          </a:p>
          <a:p>
            <a:pPr marL="914400" lvl="1" indent="-298450" algn="l" rtl="0">
              <a:spcBef>
                <a:spcPts val="0"/>
              </a:spcBef>
              <a:spcAft>
                <a:spcPts val="0"/>
              </a:spcAft>
              <a:buSzPts val="1100"/>
              <a:buChar char="○"/>
            </a:pPr>
            <a:r>
              <a:rPr lang="en"/>
              <a:t>Link: </a:t>
            </a:r>
            <a:r>
              <a:rPr lang="en" u="sng">
                <a:solidFill>
                  <a:schemeClr val="hlink"/>
                </a:solidFill>
                <a:hlinkClick r:id="rId3"/>
              </a:rPr>
              <a:t>https://www.covid19atrisk.org/at-risk.html?state=IN</a:t>
            </a:r>
            <a:endParaRPr/>
          </a:p>
          <a:p>
            <a:pPr marL="0" lvl="0" indent="0" algn="l" rtl="0">
              <a:spcBef>
                <a:spcPts val="1200"/>
              </a:spcBef>
              <a:spcAft>
                <a:spcPts val="0"/>
              </a:spcAft>
              <a:buNone/>
            </a:pPr>
            <a:endParaRPr sz="1000"/>
          </a:p>
          <a:p>
            <a:pPr marL="0" lvl="0" indent="0" algn="l" rtl="0">
              <a:spcBef>
                <a:spcPts val="1200"/>
              </a:spcBef>
              <a:spcAft>
                <a:spcPts val="1200"/>
              </a:spcAft>
              <a:buNone/>
            </a:pPr>
            <a:r>
              <a:rPr lang="en" sz="1000"/>
              <a:t>Data collected from September 10th, 2020 to November 8th, 2021.</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0"/>
          <p:cNvSpPr txBox="1">
            <a:spLocks noGrp="1"/>
          </p:cNvSpPr>
          <p:nvPr>
            <p:ph type="ctrTitle"/>
          </p:nvPr>
        </p:nvSpPr>
        <p:spPr>
          <a:xfrm>
            <a:off x="824000" y="1613825"/>
            <a:ext cx="4894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Research Question 1 </a:t>
            </a:r>
            <a:endParaRPr/>
          </a:p>
        </p:txBody>
      </p:sp>
      <p:sp>
        <p:nvSpPr>
          <p:cNvPr id="328" name="Google Shape;328;p20"/>
          <p:cNvSpPr txBox="1">
            <a:spLocks noGrp="1"/>
          </p:cNvSpPr>
          <p:nvPr>
            <p:ph type="subTitle" idx="1"/>
          </p:nvPr>
        </p:nvSpPr>
        <p:spPr>
          <a:xfrm>
            <a:off x="824000" y="3182050"/>
            <a:ext cx="4653300" cy="6954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a:t>Does infection rate and the vaccine rate have a significant linear impact on the COVID-19 death rate?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Variables</a:t>
            </a:r>
            <a:endParaRPr/>
          </a:p>
        </p:txBody>
      </p:sp>
      <p:sp>
        <p:nvSpPr>
          <p:cNvPr id="334" name="Google Shape;334;p21"/>
          <p:cNvSpPr txBox="1">
            <a:spLocks noGrp="1"/>
          </p:cNvSpPr>
          <p:nvPr>
            <p:ph type="body" idx="1"/>
          </p:nvPr>
        </p:nvSpPr>
        <p:spPr>
          <a:xfrm>
            <a:off x="1303800" y="1656350"/>
            <a:ext cx="7030500" cy="254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Vaccination_100k: Proportion of people per 100k who have been vaccinated within county (vaccination rate)</a:t>
            </a:r>
            <a:endParaRPr sz="1500"/>
          </a:p>
          <a:p>
            <a:pPr marL="457200" lvl="0" indent="-323850" algn="l" rtl="0">
              <a:spcBef>
                <a:spcPts val="0"/>
              </a:spcBef>
              <a:spcAft>
                <a:spcPts val="0"/>
              </a:spcAft>
              <a:buSzPts val="1500"/>
              <a:buChar char="●"/>
            </a:pPr>
            <a:r>
              <a:rPr lang="en" sz="1500"/>
              <a:t>Cases_100k: Proportion of COVID-19 cases per 100k within county (infection rate)</a:t>
            </a:r>
            <a:endParaRPr sz="1500"/>
          </a:p>
          <a:p>
            <a:pPr marL="457200" lvl="0" indent="-323850" algn="l" rtl="0">
              <a:spcBef>
                <a:spcPts val="0"/>
              </a:spcBef>
              <a:spcAft>
                <a:spcPts val="0"/>
              </a:spcAft>
              <a:buSzPts val="1500"/>
              <a:buChar char="●"/>
            </a:pPr>
            <a:r>
              <a:rPr lang="en" sz="1500"/>
              <a:t>Total_deaths: Total number of COVID-19-related deaths within county (death rate)</a:t>
            </a:r>
            <a:endParaRPr sz="1500"/>
          </a:p>
          <a:p>
            <a:pPr marL="457200" lvl="0" indent="-323850" algn="l" rtl="0">
              <a:spcBef>
                <a:spcPts val="0"/>
              </a:spcBef>
              <a:spcAft>
                <a:spcPts val="0"/>
              </a:spcAft>
              <a:buSzPts val="1500"/>
              <a:buChar char="●"/>
            </a:pPr>
            <a:r>
              <a:rPr lang="en" sz="1500"/>
              <a:t>All Quantitative variables</a:t>
            </a:r>
            <a:endParaRPr sz="1500"/>
          </a:p>
          <a:p>
            <a:pPr marL="457200" lvl="0" indent="-323850" algn="l" rtl="0">
              <a:spcBef>
                <a:spcPts val="0"/>
              </a:spcBef>
              <a:spcAft>
                <a:spcPts val="0"/>
              </a:spcAft>
              <a:buSzPts val="1500"/>
              <a:buChar char="●"/>
            </a:pPr>
            <a:r>
              <a:rPr lang="en" sz="1500"/>
              <a:t>Sample Size: 92</a:t>
            </a:r>
            <a:endParaRPr sz="15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5639</Words>
  <Application>Microsoft Macintosh PowerPoint</Application>
  <PresentationFormat>On-screen Show (16:9)</PresentationFormat>
  <Paragraphs>386</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Maven Pro</vt:lpstr>
      <vt:lpstr>Arial</vt:lpstr>
      <vt:lpstr>Nunito</vt:lpstr>
      <vt:lpstr>Times New Roman</vt:lpstr>
      <vt:lpstr>Momentum</vt:lpstr>
      <vt:lpstr>COVID Mortality in Indiana A state with Mixed Vaccination Rates</vt:lpstr>
      <vt:lpstr>Background </vt:lpstr>
      <vt:lpstr>Background</vt:lpstr>
      <vt:lpstr>Background</vt:lpstr>
      <vt:lpstr>Research Question</vt:lpstr>
      <vt:lpstr>Research Questions</vt:lpstr>
      <vt:lpstr>Data </vt:lpstr>
      <vt:lpstr>Research Question 1 </vt:lpstr>
      <vt:lpstr>Variables</vt:lpstr>
      <vt:lpstr>Preliminary Analysis</vt:lpstr>
      <vt:lpstr>Model Building and Diagnostics</vt:lpstr>
      <vt:lpstr>Model Building and Diagnostics</vt:lpstr>
      <vt:lpstr>Final Model Report and Conclusion</vt:lpstr>
      <vt:lpstr>Research Question 2 </vt:lpstr>
      <vt:lpstr>Variables</vt:lpstr>
      <vt:lpstr>Preliminary Analysis</vt:lpstr>
      <vt:lpstr>Model Building and Diagnostics</vt:lpstr>
      <vt:lpstr>Final Model Report and Conclusion</vt:lpstr>
      <vt:lpstr>Research Question 3 </vt:lpstr>
      <vt:lpstr>Variables</vt:lpstr>
      <vt:lpstr>Preliminary Analysis</vt:lpstr>
      <vt:lpstr>Model Building and Diagnostics</vt:lpstr>
      <vt:lpstr>Final Model Report and Conclusion</vt:lpstr>
      <vt:lpstr>Finding the Best Model </vt:lpstr>
      <vt:lpstr>Best Subsets/ Stepwise Model</vt:lpstr>
      <vt:lpstr>Preliminary Analysis</vt:lpstr>
      <vt:lpstr>Model Building and Diagnosis</vt:lpstr>
      <vt:lpstr>Model Building and Diagnosis</vt:lpstr>
      <vt:lpstr>Model Building and Diagnosis</vt:lpstr>
      <vt:lpstr>Model Building and Diagnosis</vt:lpstr>
      <vt:lpstr>Model Building and Diagnosis</vt:lpstr>
      <vt:lpstr>Final Model Report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Mortality in Indiana A state with Mixed Vaccination Rates</dc:title>
  <cp:lastModifiedBy>alexscar55@gmail.com</cp:lastModifiedBy>
  <cp:revision>1</cp:revision>
  <dcterms:modified xsi:type="dcterms:W3CDTF">2021-12-09T00:31:55Z</dcterms:modified>
</cp:coreProperties>
</file>