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FAA"/>
    <a:srgbClr val="F65AC4"/>
    <a:srgbClr val="7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0"/>
  </p:normalViewPr>
  <p:slideViewPr>
    <p:cSldViewPr snapToGrid="0" snapToObjects="1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21D51-CA63-2146-B790-E1EC04DE9D46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F9AB4-0308-E845-9DEF-0D6A1FD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3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medians are all similar – within the range of 10-13 degrees C. If we include the outliers (for status 1), it can be noted that the overall temperature range “tightens” for each step towards a full bloom.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F9AB4-0308-E845-9DEF-0D6A1FD2B0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E585-E48B-6347-B932-B401028D5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608B6-99BC-5503-E3B7-C683CA34E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9C66-299E-E556-DFC6-E96DA5D3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B10B-BE17-234A-CB95-CA6E6AAA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ABFB-ACED-810A-F80D-80490F79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09D9-013F-0D86-035F-5F8E28E4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057EA-C4CB-E400-B35D-CA4C1EB2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BCC2-13E5-9A11-E125-6768536F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7ACB-E9C9-DDBC-162E-9760BE0F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F06F-607D-1898-4CE2-0204EAD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EFE63-D833-2575-DDB5-24A2ED1E4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0E068-B29E-D578-A88C-327B335F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2E4E-2EF1-3B3D-074B-38414088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6A3D-B914-72A7-BF36-C4722CD4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6218-981F-1B8C-8457-15AF7A2A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329B-ADD3-5853-95B2-065B9930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96EA-0051-13FB-F577-BF975A85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7BCB-5E23-AC40-6C90-12172B73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CC1E-04BC-32F1-8FA7-4043E10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30A8-62AA-ACBA-EE62-72DBC0CF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0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68C9-D683-DE3B-A12E-9A451375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A6138-06D9-0702-62F1-50251B42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DB6D-D608-FEFA-4698-0CD1E58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1C73-C94D-C059-3F60-8924D974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B538-1DEF-0F89-8ABD-B4024A38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0D92-8B9C-2522-CED0-3F843FF6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2ABD-746D-9789-9AEE-191274977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96D64-2981-B1B2-3AA7-6B91D1D6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F424A-8B04-2935-C28C-1ED9D8EF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BD8A4-7A79-3D23-D081-CF302E6E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2AD19-2308-AADD-7F37-AB2915E0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35FA-6A30-D43C-B6D2-6CA1500F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51C7-69A4-411D-D42F-7069A1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996E1-43A3-E5E1-16EF-A57480B93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FCB7B-1301-4B88-DDB1-A22693DC2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CBE81-C958-F7B5-2C7A-635F24C98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6CFE5-62E1-2B11-0BF0-3EDB381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FBB7B-7885-14F3-D803-8865B853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C7E56-2380-4883-C5AE-DD97D92E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52B7-CE6D-DBFF-088C-E259BEEA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A5237-32E8-9721-682C-9685A2E7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9CB25-FC82-DA32-F433-55F9A652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E9D38-B42D-2BCC-15DE-C55B95A1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51178-16D4-AAA2-6D9F-8BECEEC5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7F008-26DB-6480-3529-66B31EF8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9AE91-0E2A-AE87-31B1-FFA77E94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0F1B-2F73-6BB0-C1F2-3F8AD276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131C-D697-D888-2734-0BEEF7C8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81682-E76D-CE62-6399-5FAD60C3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4637-0574-4BC0-9075-BD5FAE5D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6AE46-D925-2E3C-48A2-C2FBC9B0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8DF2B-DF25-B7DE-5A1D-F424EE82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A819-0944-389A-AD79-93E7764F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7E7E8-6ADC-A040-BED7-7910A3BAD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221D3-87BF-3754-E65D-40DDAF301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E5E60-0922-5F4D-CCAA-58337F2E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32F5-5D6B-13AE-1616-79868927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66DA-A198-D453-7898-D0355A9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B68BE-1DEB-3F70-EEA5-420118D4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EAF7E-5F8D-9770-91C8-39178456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4871-B3B4-A9AE-333E-E7A0C17C9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0C65-F1AE-E04C-8BDF-15511B0B8897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1344-2DF8-B93B-B908-035B4FE60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BDC6-FFC4-9844-0A55-4CC0AD997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D77F-CBC6-D54B-A1FB-9FE58DC3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FDF3-626D-BE37-A1C4-6A6A53BCF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Seeing the Sakura Bloom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804C3-02A3-7618-6C96-C0C82D384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Alexandra Schoenberg</a:t>
            </a:r>
          </a:p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Springboard Data Science Career Track, 2022-23</a:t>
            </a:r>
          </a:p>
        </p:txBody>
      </p:sp>
    </p:spTree>
    <p:extLst>
      <p:ext uri="{BB962C8B-B14F-4D97-AF65-F5344CB8AC3E}">
        <p14:creationId xmlns:p14="http://schemas.microsoft.com/office/powerpoint/2010/main" val="114354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09C4-EA10-3320-F31B-D306291C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E389-A40C-EAB5-8496-2191FF8E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Because the data was extremely unbalanced, multiple models were created using different sampling methods: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imbalanced (baseline model)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oversampled</a:t>
            </a:r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undersampled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Hebrew" pitchFamily="2" charset="-79"/>
              <a:cs typeface="Arial Hebrew" pitchFamily="2" charset="-79"/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oversampled with SMOTE technique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The most successful model was the </a:t>
            </a:r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oversampled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3616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6EC1-8E05-A119-0D2E-FE31DCC8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Model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5FD1E-9417-F711-85F2-AF3ECB8F6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Oversampled model PCA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4DBE0-12AF-D887-2CE8-21A82A38C5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Oversampled model Classification Report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3BC4B7D-CF98-243D-2FB3-1B723452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3" y="2307192"/>
            <a:ext cx="4826000" cy="32131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BA01960-9336-ADC6-55A9-8FA17D7A2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842000" y="3024742"/>
            <a:ext cx="5511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82E9-BAB6-A0CE-AFF2-489E9EF8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Takeaways and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7430-4121-1235-2ABC-989B0BDE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This model demonstrated that the correlation between temperature and blooming was not very strong, and that many more features and factors are likely at play in determining the blossoming timeline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Although the model was not very successful, the project was a good lesson for me with regards to data collection and project design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In the future, I will build upon this foundation to select more comprehensive data and asking more discerning questions</a:t>
            </a:r>
          </a:p>
        </p:txBody>
      </p:sp>
    </p:spTree>
    <p:extLst>
      <p:ext uri="{BB962C8B-B14F-4D97-AF65-F5344CB8AC3E}">
        <p14:creationId xmlns:p14="http://schemas.microsoft.com/office/powerpoint/2010/main" val="228975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8B70-67CE-DF04-CDA7-11183CC0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021B-C07A-2B8A-5913-42F1526B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One of Japan’s most beautiful and popular attractions, for visitors and locals alike, is the blooming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sakura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 flowers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These flowers bloom only for a short period of time in the spring, and correctly timing a trip to see them can be tricky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Hebrew" pitchFamily="2" charset="-79"/>
              <a:cs typeface="Arial Hebrew" pitchFamily="2" charset="-79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Hebrew" pitchFamily="2" charset="-79"/>
                <a:cs typeface="Arial Hebrew" pitchFamily="2" charset="-79"/>
              </a:rPr>
              <a:t>Can we use ambient temperature data to create a model that will accurately predict the “best” day to see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Hebrew" pitchFamily="2" charset="-79"/>
                <a:cs typeface="Arial Hebrew" pitchFamily="2" charset="-79"/>
              </a:rPr>
              <a:t>sakura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Hebrew" pitchFamily="2" charset="-79"/>
                <a:cs typeface="Arial Hebrew" pitchFamily="2" charset="-79"/>
              </a:rPr>
              <a:t> flowers in peak bloom?</a:t>
            </a:r>
          </a:p>
        </p:txBody>
      </p:sp>
    </p:spTree>
    <p:extLst>
      <p:ext uri="{BB962C8B-B14F-4D97-AF65-F5344CB8AC3E}">
        <p14:creationId xmlns:p14="http://schemas.microsoft.com/office/powerpoint/2010/main" val="131386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1760-3980-A804-5364-C6799D02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Who Might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2F0D5-579D-B884-2688-47574C52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Travelers from far and wide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A person and person taking a selfie in front of a cherry blossom tree&#10;&#10;Description automatically generated with medium confidence">
            <a:extLst>
              <a:ext uri="{FF2B5EF4-FFF2-40B4-BE49-F238E27FC236}">
                <a16:creationId xmlns:a16="http://schemas.microsoft.com/office/drawing/2014/main" id="{3C7CE6E2-8F59-AEFC-3F57-0901C0385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6" y="2284164"/>
            <a:ext cx="4520648" cy="3013765"/>
          </a:xfrm>
          <a:prstGeom prst="rect">
            <a:avLst/>
          </a:prstGeom>
        </p:spPr>
      </p:pic>
      <p:pic>
        <p:nvPicPr>
          <p:cNvPr id="7" name="Picture 6" descr="A group of people sitting on the ground under a tree with pink blossoms&#10;&#10;Description automatically generated with low confidence">
            <a:extLst>
              <a:ext uri="{FF2B5EF4-FFF2-40B4-BE49-F238E27FC236}">
                <a16:creationId xmlns:a16="http://schemas.microsoft.com/office/drawing/2014/main" id="{D4886FDF-854A-8C68-BE71-63B88984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56" y="1690688"/>
            <a:ext cx="5147488" cy="2895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91BA5-F12D-FF27-BEEF-69A36958464F}"/>
              </a:ext>
            </a:extLst>
          </p:cNvPr>
          <p:cNvSpPr txBox="1"/>
          <p:nvPr/>
        </p:nvSpPr>
        <p:spPr>
          <a:xfrm>
            <a:off x="6347173" y="4603158"/>
            <a:ext cx="500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Local families enjoying a picnic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CCE29-55F2-2E3A-EC66-78A52BEC85BB}"/>
              </a:ext>
            </a:extLst>
          </p:cNvPr>
          <p:cNvSpPr txBox="1"/>
          <p:nvPr/>
        </p:nvSpPr>
        <p:spPr>
          <a:xfrm>
            <a:off x="955801" y="5650103"/>
            <a:ext cx="10478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…and anyone with an appreciation for nature or Japanese culture!</a:t>
            </a:r>
          </a:p>
        </p:txBody>
      </p:sp>
    </p:spTree>
    <p:extLst>
      <p:ext uri="{BB962C8B-B14F-4D97-AF65-F5344CB8AC3E}">
        <p14:creationId xmlns:p14="http://schemas.microsoft.com/office/powerpoint/2010/main" val="14503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9D2A-60BB-D772-5790-9F0A896B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What Factors Might Impact the Bloom?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8C-8785-D03A-58B2-82A167A4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Weather and nature are very complicated and intertwined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The annual bloom date could possibly be affected by: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Temperature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Rainfall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Sunshine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Air quality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Wind patterns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Natural disasters – Japan is subject to earthquakes, tsunamis, and even volcanic activity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Etc.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464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A7C0-37BB-5DDA-8EF3-E6EEDD73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E126-F092-5878-6599-1366C104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Ambient </a:t>
            </a:r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temperature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 data, sourced from the Japanese Meteorological Agency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Sakura </a:t>
            </a:r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bloom status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 data, specific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Hirosaki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 Park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Hirosaki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 City, sourced from the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Hirosaki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 City Green Association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Data acquired for the period of </a:t>
            </a:r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Jan 1, 1997 – Dec 31, 2019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Initial dataset contained 3 columns (date, temperature, bloom status) and 9131 rows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File format: csv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Each record: an individual day</a:t>
            </a:r>
          </a:p>
        </p:txBody>
      </p:sp>
    </p:spTree>
    <p:extLst>
      <p:ext uri="{BB962C8B-B14F-4D97-AF65-F5344CB8AC3E}">
        <p14:creationId xmlns:p14="http://schemas.microsoft.com/office/powerpoint/2010/main" val="111597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AB4C-0136-D717-E77C-79D64F0F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DC67-134F-936E-17F9-812BD439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Date values were split into 3 columns: day, month, year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Bloom status values were labeled and imputed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0: full bloom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1: bloom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2: scatter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3: no bloom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Historically non-blooming months were removed, leaving only April and May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Result was a cleaned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DataFrame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 of 5 columns and 1525 rows</a:t>
            </a:r>
          </a:p>
        </p:txBody>
      </p:sp>
    </p:spTree>
    <p:extLst>
      <p:ext uri="{BB962C8B-B14F-4D97-AF65-F5344CB8AC3E}">
        <p14:creationId xmlns:p14="http://schemas.microsoft.com/office/powerpoint/2010/main" val="46498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9A92-F67D-2AFD-C6B4-17EE4350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Data Exploration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B760493-17D0-F023-4D48-28B7751D8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226" y="1512187"/>
            <a:ext cx="5482498" cy="38336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88E96-1752-7945-F3BA-6348C2715EBE}"/>
              </a:ext>
            </a:extLst>
          </p:cNvPr>
          <p:cNvSpPr txBox="1"/>
          <p:nvPr/>
        </p:nvSpPr>
        <p:spPr>
          <a:xfrm>
            <a:off x="1056639" y="5446378"/>
            <a:ext cx="10078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The first figure indicates that, even in the blooming months, the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bloom period itself is quite short.</a:t>
            </a:r>
          </a:p>
        </p:txBody>
      </p:sp>
    </p:spTree>
    <p:extLst>
      <p:ext uri="{BB962C8B-B14F-4D97-AF65-F5344CB8AC3E}">
        <p14:creationId xmlns:p14="http://schemas.microsoft.com/office/powerpoint/2010/main" val="300167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FB8F-17F8-B533-5B36-22229671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Relationship Visualization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EA8231-BEFD-3E5C-C17C-0034606A4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5811" y="1437700"/>
            <a:ext cx="5591902" cy="38344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96A54-5F27-1F09-C765-9911E69568C9}"/>
              </a:ext>
            </a:extLst>
          </p:cNvPr>
          <p:cNvSpPr txBox="1"/>
          <p:nvPr/>
        </p:nvSpPr>
        <p:spPr>
          <a:xfrm>
            <a:off x="403704" y="5272147"/>
            <a:ext cx="113845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The second figure, a box and whisker plot, provides a visualization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of the temperature ranges and medians with respect to blooming status,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within the months of April and May.</a:t>
            </a:r>
          </a:p>
        </p:txBody>
      </p:sp>
    </p:spTree>
    <p:extLst>
      <p:ext uri="{BB962C8B-B14F-4D97-AF65-F5344CB8AC3E}">
        <p14:creationId xmlns:p14="http://schemas.microsoft.com/office/powerpoint/2010/main" val="217425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EDAE-BC1B-E4E6-33E4-E3F387CD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4FAA"/>
                </a:solidFill>
                <a:latin typeface="Arial Hebrew" pitchFamily="2" charset="-79"/>
                <a:cs typeface="Arial Hebrew" pitchFamily="2" charset="-79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F3B3-FB41-4515-541F-BEFEDFF2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Decision Tree Classifier model with binary categories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All blooming statuses (full, bloom, scatter): 1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Non-blooming status: 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Features were magnitude standardized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Hebrew" pitchFamily="2" charset="-79"/>
                <a:cs typeface="Arial Hebrew" pitchFamily="2" charset="-79"/>
              </a:rPr>
              <a:t>Each model output included a Principal Component Analysis scatterplot and a Classification Report, providing precision, recall, F1, and accuracy scores</a:t>
            </a:r>
          </a:p>
        </p:txBody>
      </p:sp>
    </p:spTree>
    <p:extLst>
      <p:ext uri="{BB962C8B-B14F-4D97-AF65-F5344CB8AC3E}">
        <p14:creationId xmlns:p14="http://schemas.microsoft.com/office/powerpoint/2010/main" val="276731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575</Words>
  <Application>Microsoft Macintosh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Hebrew</vt:lpstr>
      <vt:lpstr>Calibri</vt:lpstr>
      <vt:lpstr>Calibri Light</vt:lpstr>
      <vt:lpstr>Office Theme</vt:lpstr>
      <vt:lpstr>Seeing the Sakura Bloom</vt:lpstr>
      <vt:lpstr>The Problem</vt:lpstr>
      <vt:lpstr>Who Might Care?</vt:lpstr>
      <vt:lpstr>What Factors Might Impact the Bloom?</vt:lpstr>
      <vt:lpstr>Data Information</vt:lpstr>
      <vt:lpstr>Data Wrangling</vt:lpstr>
      <vt:lpstr>Data Exploration</vt:lpstr>
      <vt:lpstr>Relationship Visualization</vt:lpstr>
      <vt:lpstr>Modeling</vt:lpstr>
      <vt:lpstr>Modeling</vt:lpstr>
      <vt:lpstr>Model Results</vt:lpstr>
      <vt:lpstr>Takeaways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 the Sakura Bloom</dc:title>
  <dc:creator>Alex Schoenberg</dc:creator>
  <cp:lastModifiedBy>Alex Schoenberg</cp:lastModifiedBy>
  <cp:revision>7</cp:revision>
  <dcterms:created xsi:type="dcterms:W3CDTF">2023-01-13T16:21:19Z</dcterms:created>
  <dcterms:modified xsi:type="dcterms:W3CDTF">2023-01-13T19:07:32Z</dcterms:modified>
</cp:coreProperties>
</file>