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66" r:id="rId9"/>
    <p:sldId id="259" r:id="rId10"/>
    <p:sldId id="260" r:id="rId11"/>
    <p:sldId id="261" r:id="rId12"/>
    <p:sldId id="265" r:id="rId13"/>
    <p:sldId id="268" r:id="rId14"/>
    <p:sldId id="262" r:id="rId15"/>
    <p:sldId id="263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5F190-DD74-41DF-9551-CE7A738383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CA8F91D-59F5-44D6-BAC5-2EA160A53224}">
      <dgm:prSet phldrT="[Texto]"/>
      <dgm:spPr/>
      <dgm:t>
        <a:bodyPr/>
        <a:lstStyle/>
        <a:p>
          <a:r>
            <a:rPr lang="es-ES" dirty="0" smtClean="0"/>
            <a:t>Gerencia</a:t>
          </a:r>
          <a:endParaRPr lang="es-ES" dirty="0"/>
        </a:p>
      </dgm:t>
    </dgm:pt>
    <dgm:pt modelId="{B41B92C2-577D-45C4-AFAB-74106061B03F}" type="parTrans" cxnId="{873C0E71-5153-40DC-8810-2F055500B564}">
      <dgm:prSet/>
      <dgm:spPr/>
      <dgm:t>
        <a:bodyPr/>
        <a:lstStyle/>
        <a:p>
          <a:endParaRPr lang="es-ES"/>
        </a:p>
      </dgm:t>
    </dgm:pt>
    <dgm:pt modelId="{9E10B99E-D104-4509-885B-2083821FDC15}" type="sibTrans" cxnId="{873C0E71-5153-40DC-8810-2F055500B564}">
      <dgm:prSet/>
      <dgm:spPr/>
      <dgm:t>
        <a:bodyPr/>
        <a:lstStyle/>
        <a:p>
          <a:endParaRPr lang="es-ES"/>
        </a:p>
      </dgm:t>
    </dgm:pt>
    <dgm:pt modelId="{DBEFF385-2DE1-4010-94AF-46DD3EDCD848}" type="asst">
      <dgm:prSet phldrT="[Texto]"/>
      <dgm:spPr/>
      <dgm:t>
        <a:bodyPr/>
        <a:lstStyle/>
        <a:p>
          <a:r>
            <a:rPr lang="es-ES" dirty="0" smtClean="0"/>
            <a:t>Administración</a:t>
          </a:r>
          <a:endParaRPr lang="es-ES" dirty="0"/>
        </a:p>
      </dgm:t>
    </dgm:pt>
    <dgm:pt modelId="{A3659BF5-E002-4D1D-8DBC-E2A6DF948CBA}" type="parTrans" cxnId="{9107B3BD-87B3-4C4E-92DD-ECC4DE5E823E}">
      <dgm:prSet/>
      <dgm:spPr/>
      <dgm:t>
        <a:bodyPr/>
        <a:lstStyle/>
        <a:p>
          <a:endParaRPr lang="es-ES"/>
        </a:p>
      </dgm:t>
    </dgm:pt>
    <dgm:pt modelId="{C64E2475-5505-4CE6-8776-D47C46B251EE}" type="sibTrans" cxnId="{9107B3BD-87B3-4C4E-92DD-ECC4DE5E823E}">
      <dgm:prSet/>
      <dgm:spPr/>
      <dgm:t>
        <a:bodyPr/>
        <a:lstStyle/>
        <a:p>
          <a:endParaRPr lang="es-ES"/>
        </a:p>
      </dgm:t>
    </dgm:pt>
    <dgm:pt modelId="{FA63A719-67B6-438D-A2CE-D33EAFB8D55D}">
      <dgm:prSet phldrT="[Texto]"/>
      <dgm:spPr/>
      <dgm:t>
        <a:bodyPr/>
        <a:lstStyle/>
        <a:p>
          <a:r>
            <a:rPr lang="es-ES" dirty="0" smtClean="0"/>
            <a:t>Ventas 1</a:t>
          </a:r>
          <a:endParaRPr lang="es-ES" dirty="0"/>
        </a:p>
      </dgm:t>
    </dgm:pt>
    <dgm:pt modelId="{74CA48A4-50E6-444E-826E-5C1B0AADE753}" type="parTrans" cxnId="{6893FF77-A19F-4D01-994D-35A3CD0E3875}">
      <dgm:prSet/>
      <dgm:spPr/>
      <dgm:t>
        <a:bodyPr/>
        <a:lstStyle/>
        <a:p>
          <a:endParaRPr lang="es-ES"/>
        </a:p>
      </dgm:t>
    </dgm:pt>
    <dgm:pt modelId="{723262E9-A752-4094-81B5-5031D36D620B}" type="sibTrans" cxnId="{6893FF77-A19F-4D01-994D-35A3CD0E3875}">
      <dgm:prSet/>
      <dgm:spPr/>
      <dgm:t>
        <a:bodyPr/>
        <a:lstStyle/>
        <a:p>
          <a:endParaRPr lang="es-ES"/>
        </a:p>
      </dgm:t>
    </dgm:pt>
    <dgm:pt modelId="{3DE60C1D-C024-4451-8E06-38E3E225AEF7}">
      <dgm:prSet phldrT="[Texto]"/>
      <dgm:spPr/>
      <dgm:t>
        <a:bodyPr/>
        <a:lstStyle/>
        <a:p>
          <a:r>
            <a:rPr lang="es-ES" dirty="0" smtClean="0"/>
            <a:t>Ventas 2</a:t>
          </a:r>
          <a:endParaRPr lang="es-ES" dirty="0"/>
        </a:p>
      </dgm:t>
    </dgm:pt>
    <dgm:pt modelId="{2923BB17-D72E-4D35-A54A-0D951D9819B7}" type="parTrans" cxnId="{919DDC54-4283-4272-89B7-57AA5E8D7B29}">
      <dgm:prSet/>
      <dgm:spPr/>
      <dgm:t>
        <a:bodyPr/>
        <a:lstStyle/>
        <a:p>
          <a:endParaRPr lang="es-ES"/>
        </a:p>
      </dgm:t>
    </dgm:pt>
    <dgm:pt modelId="{B1E27305-F3DA-4C38-866D-63581BE47042}" type="sibTrans" cxnId="{919DDC54-4283-4272-89B7-57AA5E8D7B29}">
      <dgm:prSet/>
      <dgm:spPr/>
      <dgm:t>
        <a:bodyPr/>
        <a:lstStyle/>
        <a:p>
          <a:endParaRPr lang="es-ES"/>
        </a:p>
      </dgm:t>
    </dgm:pt>
    <dgm:pt modelId="{B1064C0B-5452-46FC-9ED4-BC933A082204}" type="pres">
      <dgm:prSet presAssocID="{E195F190-DD74-41DF-9551-CE7A738383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C843988-27F5-474D-B25A-D81CCCA2B750}" type="pres">
      <dgm:prSet presAssocID="{DCA8F91D-59F5-44D6-BAC5-2EA160A53224}" presName="hierRoot1" presStyleCnt="0">
        <dgm:presLayoutVars>
          <dgm:hierBranch val="init"/>
        </dgm:presLayoutVars>
      </dgm:prSet>
      <dgm:spPr/>
    </dgm:pt>
    <dgm:pt modelId="{40A6D27D-913D-406C-9A0A-6F8D10D96737}" type="pres">
      <dgm:prSet presAssocID="{DCA8F91D-59F5-44D6-BAC5-2EA160A53224}" presName="rootComposite1" presStyleCnt="0"/>
      <dgm:spPr/>
    </dgm:pt>
    <dgm:pt modelId="{C9584414-5D96-4308-9460-653CFB217E97}" type="pres">
      <dgm:prSet presAssocID="{DCA8F91D-59F5-44D6-BAC5-2EA160A53224}" presName="rootText1" presStyleLbl="node0" presStyleIdx="0" presStyleCnt="1" custScaleX="180916" custLinFactNeighborY="-6423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B96686D-5C2F-4EF8-91F8-972B69D5A161}" type="pres">
      <dgm:prSet presAssocID="{DCA8F91D-59F5-44D6-BAC5-2EA160A53224}" presName="rootConnector1" presStyleLbl="node1" presStyleIdx="0" presStyleCnt="0"/>
      <dgm:spPr/>
      <dgm:t>
        <a:bodyPr/>
        <a:lstStyle/>
        <a:p>
          <a:endParaRPr lang="es-ES"/>
        </a:p>
      </dgm:t>
    </dgm:pt>
    <dgm:pt modelId="{6858E05B-472E-4107-90FB-EEF50D0F316C}" type="pres">
      <dgm:prSet presAssocID="{DCA8F91D-59F5-44D6-BAC5-2EA160A53224}" presName="hierChild2" presStyleCnt="0"/>
      <dgm:spPr/>
    </dgm:pt>
    <dgm:pt modelId="{CA28A3A7-2AB2-4003-B10B-A1D79BF32CDD}" type="pres">
      <dgm:prSet presAssocID="{74CA48A4-50E6-444E-826E-5C1B0AADE75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9EE4ABE8-0846-4EED-ADD0-B94FF52AB98A}" type="pres">
      <dgm:prSet presAssocID="{FA63A719-67B6-438D-A2CE-D33EAFB8D55D}" presName="hierRoot2" presStyleCnt="0">
        <dgm:presLayoutVars>
          <dgm:hierBranch val="init"/>
        </dgm:presLayoutVars>
      </dgm:prSet>
      <dgm:spPr/>
    </dgm:pt>
    <dgm:pt modelId="{85BB6664-55A7-4608-8DF3-148FC6312615}" type="pres">
      <dgm:prSet presAssocID="{FA63A719-67B6-438D-A2CE-D33EAFB8D55D}" presName="rootComposite" presStyleCnt="0"/>
      <dgm:spPr/>
    </dgm:pt>
    <dgm:pt modelId="{5D0EA868-8F26-45B0-A730-2615C610412A}" type="pres">
      <dgm:prSet presAssocID="{FA63A719-67B6-438D-A2CE-D33EAFB8D55D}" presName="rootText" presStyleLbl="node2" presStyleIdx="0" presStyleCnt="2" custLinFactY="11402" custLinFactNeighborX="-11374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E537318-6E33-40EB-A904-9CC904B15274}" type="pres">
      <dgm:prSet presAssocID="{FA63A719-67B6-438D-A2CE-D33EAFB8D55D}" presName="rootConnector" presStyleLbl="node2" presStyleIdx="0" presStyleCnt="2"/>
      <dgm:spPr/>
      <dgm:t>
        <a:bodyPr/>
        <a:lstStyle/>
        <a:p>
          <a:endParaRPr lang="es-ES"/>
        </a:p>
      </dgm:t>
    </dgm:pt>
    <dgm:pt modelId="{81814052-AA33-457B-8AC9-F45093DB62BD}" type="pres">
      <dgm:prSet presAssocID="{FA63A719-67B6-438D-A2CE-D33EAFB8D55D}" presName="hierChild4" presStyleCnt="0"/>
      <dgm:spPr/>
    </dgm:pt>
    <dgm:pt modelId="{E8E66DA4-2E0F-430B-9FD6-7B74E652149F}" type="pres">
      <dgm:prSet presAssocID="{FA63A719-67B6-438D-A2CE-D33EAFB8D55D}" presName="hierChild5" presStyleCnt="0"/>
      <dgm:spPr/>
    </dgm:pt>
    <dgm:pt modelId="{2F15C319-8D22-4195-822B-843360E1BB08}" type="pres">
      <dgm:prSet presAssocID="{2923BB17-D72E-4D35-A54A-0D951D9819B7}" presName="Name37" presStyleLbl="parChTrans1D2" presStyleIdx="1" presStyleCnt="3"/>
      <dgm:spPr/>
      <dgm:t>
        <a:bodyPr/>
        <a:lstStyle/>
        <a:p>
          <a:endParaRPr lang="es-ES"/>
        </a:p>
      </dgm:t>
    </dgm:pt>
    <dgm:pt modelId="{84D7F590-258C-4630-B4FF-573745067F36}" type="pres">
      <dgm:prSet presAssocID="{3DE60C1D-C024-4451-8E06-38E3E225AEF7}" presName="hierRoot2" presStyleCnt="0">
        <dgm:presLayoutVars>
          <dgm:hierBranch val="init"/>
        </dgm:presLayoutVars>
      </dgm:prSet>
      <dgm:spPr/>
    </dgm:pt>
    <dgm:pt modelId="{36BDED18-0BB2-4D29-8CAD-9844D61777FC}" type="pres">
      <dgm:prSet presAssocID="{3DE60C1D-C024-4451-8E06-38E3E225AEF7}" presName="rootComposite" presStyleCnt="0"/>
      <dgm:spPr/>
    </dgm:pt>
    <dgm:pt modelId="{2BF6FE95-039B-49E0-B481-0EB1EAA3EF86}" type="pres">
      <dgm:prSet presAssocID="{3DE60C1D-C024-4451-8E06-38E3E225AEF7}" presName="rootText" presStyleLbl="node2" presStyleIdx="1" presStyleCnt="2" custLinFactY="18093" custLinFactNeighborX="-669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AE96DB9-0FC7-4DE6-A511-C168ADBC1D9B}" type="pres">
      <dgm:prSet presAssocID="{3DE60C1D-C024-4451-8E06-38E3E225AEF7}" presName="rootConnector" presStyleLbl="node2" presStyleIdx="1" presStyleCnt="2"/>
      <dgm:spPr/>
      <dgm:t>
        <a:bodyPr/>
        <a:lstStyle/>
        <a:p>
          <a:endParaRPr lang="es-ES"/>
        </a:p>
      </dgm:t>
    </dgm:pt>
    <dgm:pt modelId="{92E53A19-A0EE-4696-869C-CCFE45F0843C}" type="pres">
      <dgm:prSet presAssocID="{3DE60C1D-C024-4451-8E06-38E3E225AEF7}" presName="hierChild4" presStyleCnt="0"/>
      <dgm:spPr/>
    </dgm:pt>
    <dgm:pt modelId="{B8BC9157-EA66-4C7A-98F9-CE1434EBBE23}" type="pres">
      <dgm:prSet presAssocID="{3DE60C1D-C024-4451-8E06-38E3E225AEF7}" presName="hierChild5" presStyleCnt="0"/>
      <dgm:spPr/>
    </dgm:pt>
    <dgm:pt modelId="{73443AE1-0647-4F5A-8CC6-E727DBE49699}" type="pres">
      <dgm:prSet presAssocID="{DCA8F91D-59F5-44D6-BAC5-2EA160A53224}" presName="hierChild3" presStyleCnt="0"/>
      <dgm:spPr/>
    </dgm:pt>
    <dgm:pt modelId="{63154A8B-A859-4420-9BE0-C9A172A6B2B0}" type="pres">
      <dgm:prSet presAssocID="{A3659BF5-E002-4D1D-8DBC-E2A6DF948CBA}" presName="Name111" presStyleLbl="parChTrans1D2" presStyleIdx="2" presStyleCnt="3"/>
      <dgm:spPr/>
      <dgm:t>
        <a:bodyPr/>
        <a:lstStyle/>
        <a:p>
          <a:endParaRPr lang="es-ES"/>
        </a:p>
      </dgm:t>
    </dgm:pt>
    <dgm:pt modelId="{9196E837-BB68-4215-ABCB-FE4204D600AC}" type="pres">
      <dgm:prSet presAssocID="{DBEFF385-2DE1-4010-94AF-46DD3EDCD848}" presName="hierRoot3" presStyleCnt="0">
        <dgm:presLayoutVars>
          <dgm:hierBranch val="init"/>
        </dgm:presLayoutVars>
      </dgm:prSet>
      <dgm:spPr/>
    </dgm:pt>
    <dgm:pt modelId="{709270AD-C7DF-4A95-ADA6-78CEAE7D4D78}" type="pres">
      <dgm:prSet presAssocID="{DBEFF385-2DE1-4010-94AF-46DD3EDCD848}" presName="rootComposite3" presStyleCnt="0"/>
      <dgm:spPr/>
    </dgm:pt>
    <dgm:pt modelId="{36850691-A134-4A0F-AAFD-7D8CAB52EC44}" type="pres">
      <dgm:prSet presAssocID="{DBEFF385-2DE1-4010-94AF-46DD3EDCD848}" presName="rootText3" presStyleLbl="asst1" presStyleIdx="0" presStyleCnt="1" custScaleX="134538" custLinFactNeighborX="-1338" custLinFactNeighborY="-4148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0FB1FE9-8329-4DAC-AC9F-51F65608B5BD}" type="pres">
      <dgm:prSet presAssocID="{DBEFF385-2DE1-4010-94AF-46DD3EDCD848}" presName="rootConnector3" presStyleLbl="asst1" presStyleIdx="0" presStyleCnt="1"/>
      <dgm:spPr/>
      <dgm:t>
        <a:bodyPr/>
        <a:lstStyle/>
        <a:p>
          <a:endParaRPr lang="es-ES"/>
        </a:p>
      </dgm:t>
    </dgm:pt>
    <dgm:pt modelId="{E7F26AE9-EA79-448F-B755-BAA28579B595}" type="pres">
      <dgm:prSet presAssocID="{DBEFF385-2DE1-4010-94AF-46DD3EDCD848}" presName="hierChild6" presStyleCnt="0"/>
      <dgm:spPr/>
    </dgm:pt>
    <dgm:pt modelId="{7DCF9AE3-59EE-420E-B9C3-8CD652A4495D}" type="pres">
      <dgm:prSet presAssocID="{DBEFF385-2DE1-4010-94AF-46DD3EDCD848}" presName="hierChild7" presStyleCnt="0"/>
      <dgm:spPr/>
    </dgm:pt>
  </dgm:ptLst>
  <dgm:cxnLst>
    <dgm:cxn modelId="{6893FF77-A19F-4D01-994D-35A3CD0E3875}" srcId="{DCA8F91D-59F5-44D6-BAC5-2EA160A53224}" destId="{FA63A719-67B6-438D-A2CE-D33EAFB8D55D}" srcOrd="1" destOrd="0" parTransId="{74CA48A4-50E6-444E-826E-5C1B0AADE753}" sibTransId="{723262E9-A752-4094-81B5-5031D36D620B}"/>
    <dgm:cxn modelId="{8161B5E4-CD61-4C40-AA8F-39690AD601B9}" type="presOf" srcId="{2923BB17-D72E-4D35-A54A-0D951D9819B7}" destId="{2F15C319-8D22-4195-822B-843360E1BB08}" srcOrd="0" destOrd="0" presId="urn:microsoft.com/office/officeart/2005/8/layout/orgChart1"/>
    <dgm:cxn modelId="{C6BBA1E1-50FE-4920-8F05-24BF35957923}" type="presOf" srcId="{E195F190-DD74-41DF-9551-CE7A738383E4}" destId="{B1064C0B-5452-46FC-9ED4-BC933A082204}" srcOrd="0" destOrd="0" presId="urn:microsoft.com/office/officeart/2005/8/layout/orgChart1"/>
    <dgm:cxn modelId="{5842F0F6-09FA-45A0-A1E9-7FBC0ED89FEA}" type="presOf" srcId="{FA63A719-67B6-438D-A2CE-D33EAFB8D55D}" destId="{4E537318-6E33-40EB-A904-9CC904B15274}" srcOrd="1" destOrd="0" presId="urn:microsoft.com/office/officeart/2005/8/layout/orgChart1"/>
    <dgm:cxn modelId="{919DDC54-4283-4272-89B7-57AA5E8D7B29}" srcId="{DCA8F91D-59F5-44D6-BAC5-2EA160A53224}" destId="{3DE60C1D-C024-4451-8E06-38E3E225AEF7}" srcOrd="2" destOrd="0" parTransId="{2923BB17-D72E-4D35-A54A-0D951D9819B7}" sibTransId="{B1E27305-F3DA-4C38-866D-63581BE47042}"/>
    <dgm:cxn modelId="{B6DBE896-32CB-4A6E-8044-E61903A1434A}" type="presOf" srcId="{A3659BF5-E002-4D1D-8DBC-E2A6DF948CBA}" destId="{63154A8B-A859-4420-9BE0-C9A172A6B2B0}" srcOrd="0" destOrd="0" presId="urn:microsoft.com/office/officeart/2005/8/layout/orgChart1"/>
    <dgm:cxn modelId="{28E00F5E-66F0-4F90-A0BE-F1CC26607AF9}" type="presOf" srcId="{3DE60C1D-C024-4451-8E06-38E3E225AEF7}" destId="{7AE96DB9-0FC7-4DE6-A511-C168ADBC1D9B}" srcOrd="1" destOrd="0" presId="urn:microsoft.com/office/officeart/2005/8/layout/orgChart1"/>
    <dgm:cxn modelId="{89B4A8A7-C470-4D8C-A8D6-8512B29F6ACF}" type="presOf" srcId="{FA63A719-67B6-438D-A2CE-D33EAFB8D55D}" destId="{5D0EA868-8F26-45B0-A730-2615C610412A}" srcOrd="0" destOrd="0" presId="urn:microsoft.com/office/officeart/2005/8/layout/orgChart1"/>
    <dgm:cxn modelId="{950E0ECF-C99D-4092-B9CE-8F6E436C6F7B}" type="presOf" srcId="{DBEFF385-2DE1-4010-94AF-46DD3EDCD848}" destId="{36850691-A134-4A0F-AAFD-7D8CAB52EC44}" srcOrd="0" destOrd="0" presId="urn:microsoft.com/office/officeart/2005/8/layout/orgChart1"/>
    <dgm:cxn modelId="{4F2D2394-3603-49B8-B96D-6FC7BBC59BA6}" type="presOf" srcId="{DCA8F91D-59F5-44D6-BAC5-2EA160A53224}" destId="{8B96686D-5C2F-4EF8-91F8-972B69D5A161}" srcOrd="1" destOrd="0" presId="urn:microsoft.com/office/officeart/2005/8/layout/orgChart1"/>
    <dgm:cxn modelId="{C6482264-DD30-4359-AB9C-A2B78F6891C4}" type="presOf" srcId="{DBEFF385-2DE1-4010-94AF-46DD3EDCD848}" destId="{F0FB1FE9-8329-4DAC-AC9F-51F65608B5BD}" srcOrd="1" destOrd="0" presId="urn:microsoft.com/office/officeart/2005/8/layout/orgChart1"/>
    <dgm:cxn modelId="{9107B3BD-87B3-4C4E-92DD-ECC4DE5E823E}" srcId="{DCA8F91D-59F5-44D6-BAC5-2EA160A53224}" destId="{DBEFF385-2DE1-4010-94AF-46DD3EDCD848}" srcOrd="0" destOrd="0" parTransId="{A3659BF5-E002-4D1D-8DBC-E2A6DF948CBA}" sibTransId="{C64E2475-5505-4CE6-8776-D47C46B251EE}"/>
    <dgm:cxn modelId="{1FC6ADA9-DDFA-4E85-AD53-480934BB5392}" type="presOf" srcId="{3DE60C1D-C024-4451-8E06-38E3E225AEF7}" destId="{2BF6FE95-039B-49E0-B481-0EB1EAA3EF86}" srcOrd="0" destOrd="0" presId="urn:microsoft.com/office/officeart/2005/8/layout/orgChart1"/>
    <dgm:cxn modelId="{945C7E37-A44B-4461-AF22-D6D983941C72}" type="presOf" srcId="{74CA48A4-50E6-444E-826E-5C1B0AADE753}" destId="{CA28A3A7-2AB2-4003-B10B-A1D79BF32CDD}" srcOrd="0" destOrd="0" presId="urn:microsoft.com/office/officeart/2005/8/layout/orgChart1"/>
    <dgm:cxn modelId="{873C0E71-5153-40DC-8810-2F055500B564}" srcId="{E195F190-DD74-41DF-9551-CE7A738383E4}" destId="{DCA8F91D-59F5-44D6-BAC5-2EA160A53224}" srcOrd="0" destOrd="0" parTransId="{B41B92C2-577D-45C4-AFAB-74106061B03F}" sibTransId="{9E10B99E-D104-4509-885B-2083821FDC15}"/>
    <dgm:cxn modelId="{D01DCF66-60DF-4DAD-87B8-386771532EA4}" type="presOf" srcId="{DCA8F91D-59F5-44D6-BAC5-2EA160A53224}" destId="{C9584414-5D96-4308-9460-653CFB217E97}" srcOrd="0" destOrd="0" presId="urn:microsoft.com/office/officeart/2005/8/layout/orgChart1"/>
    <dgm:cxn modelId="{5A51CC1A-3871-4AF0-AA35-D38AA18FF2F2}" type="presParOf" srcId="{B1064C0B-5452-46FC-9ED4-BC933A082204}" destId="{9C843988-27F5-474D-B25A-D81CCCA2B750}" srcOrd="0" destOrd="0" presId="urn:microsoft.com/office/officeart/2005/8/layout/orgChart1"/>
    <dgm:cxn modelId="{F1FA84BF-A55C-4423-BD2C-C995B272331C}" type="presParOf" srcId="{9C843988-27F5-474D-B25A-D81CCCA2B750}" destId="{40A6D27D-913D-406C-9A0A-6F8D10D96737}" srcOrd="0" destOrd="0" presId="urn:microsoft.com/office/officeart/2005/8/layout/orgChart1"/>
    <dgm:cxn modelId="{BF3820F9-A2B6-4177-91D6-8AB4E4133C5C}" type="presParOf" srcId="{40A6D27D-913D-406C-9A0A-6F8D10D96737}" destId="{C9584414-5D96-4308-9460-653CFB217E97}" srcOrd="0" destOrd="0" presId="urn:microsoft.com/office/officeart/2005/8/layout/orgChart1"/>
    <dgm:cxn modelId="{E8B86757-67A2-4B03-A751-21D50DF43C88}" type="presParOf" srcId="{40A6D27D-913D-406C-9A0A-6F8D10D96737}" destId="{8B96686D-5C2F-4EF8-91F8-972B69D5A161}" srcOrd="1" destOrd="0" presId="urn:microsoft.com/office/officeart/2005/8/layout/orgChart1"/>
    <dgm:cxn modelId="{B790A60F-962D-4C21-9230-2B8F9C17F7EA}" type="presParOf" srcId="{9C843988-27F5-474D-B25A-D81CCCA2B750}" destId="{6858E05B-472E-4107-90FB-EEF50D0F316C}" srcOrd="1" destOrd="0" presId="urn:microsoft.com/office/officeart/2005/8/layout/orgChart1"/>
    <dgm:cxn modelId="{AC8ECEAC-0425-49CB-A471-35C389F95B08}" type="presParOf" srcId="{6858E05B-472E-4107-90FB-EEF50D0F316C}" destId="{CA28A3A7-2AB2-4003-B10B-A1D79BF32CDD}" srcOrd="0" destOrd="0" presId="urn:microsoft.com/office/officeart/2005/8/layout/orgChart1"/>
    <dgm:cxn modelId="{8F22DA61-D038-4458-A67D-36A5D90089ED}" type="presParOf" srcId="{6858E05B-472E-4107-90FB-EEF50D0F316C}" destId="{9EE4ABE8-0846-4EED-ADD0-B94FF52AB98A}" srcOrd="1" destOrd="0" presId="urn:microsoft.com/office/officeart/2005/8/layout/orgChart1"/>
    <dgm:cxn modelId="{0ABDA806-70F1-406A-BF7E-A9B4171B70D8}" type="presParOf" srcId="{9EE4ABE8-0846-4EED-ADD0-B94FF52AB98A}" destId="{85BB6664-55A7-4608-8DF3-148FC6312615}" srcOrd="0" destOrd="0" presId="urn:microsoft.com/office/officeart/2005/8/layout/orgChart1"/>
    <dgm:cxn modelId="{50DF55F5-D248-4D58-BE16-ACB2D370245B}" type="presParOf" srcId="{85BB6664-55A7-4608-8DF3-148FC6312615}" destId="{5D0EA868-8F26-45B0-A730-2615C610412A}" srcOrd="0" destOrd="0" presId="urn:microsoft.com/office/officeart/2005/8/layout/orgChart1"/>
    <dgm:cxn modelId="{63014202-D0F3-4236-865F-31F72705A19B}" type="presParOf" srcId="{85BB6664-55A7-4608-8DF3-148FC6312615}" destId="{4E537318-6E33-40EB-A904-9CC904B15274}" srcOrd="1" destOrd="0" presId="urn:microsoft.com/office/officeart/2005/8/layout/orgChart1"/>
    <dgm:cxn modelId="{864B736A-10E2-472A-A1FC-474EF25C8C97}" type="presParOf" srcId="{9EE4ABE8-0846-4EED-ADD0-B94FF52AB98A}" destId="{81814052-AA33-457B-8AC9-F45093DB62BD}" srcOrd="1" destOrd="0" presId="urn:microsoft.com/office/officeart/2005/8/layout/orgChart1"/>
    <dgm:cxn modelId="{4420371D-C398-4A3B-A5C8-17604CDE13F7}" type="presParOf" srcId="{9EE4ABE8-0846-4EED-ADD0-B94FF52AB98A}" destId="{E8E66DA4-2E0F-430B-9FD6-7B74E652149F}" srcOrd="2" destOrd="0" presId="urn:microsoft.com/office/officeart/2005/8/layout/orgChart1"/>
    <dgm:cxn modelId="{889DD876-EC92-4FD0-9F83-4C39F615F082}" type="presParOf" srcId="{6858E05B-472E-4107-90FB-EEF50D0F316C}" destId="{2F15C319-8D22-4195-822B-843360E1BB08}" srcOrd="2" destOrd="0" presId="urn:microsoft.com/office/officeart/2005/8/layout/orgChart1"/>
    <dgm:cxn modelId="{C278F6E6-AD55-4289-A5D7-1BBFDCD0DE8D}" type="presParOf" srcId="{6858E05B-472E-4107-90FB-EEF50D0F316C}" destId="{84D7F590-258C-4630-B4FF-573745067F36}" srcOrd="3" destOrd="0" presId="urn:microsoft.com/office/officeart/2005/8/layout/orgChart1"/>
    <dgm:cxn modelId="{A2B44FA5-F81A-43DF-B5B8-FB9BABDB09F3}" type="presParOf" srcId="{84D7F590-258C-4630-B4FF-573745067F36}" destId="{36BDED18-0BB2-4D29-8CAD-9844D61777FC}" srcOrd="0" destOrd="0" presId="urn:microsoft.com/office/officeart/2005/8/layout/orgChart1"/>
    <dgm:cxn modelId="{2B889184-85E1-4697-94FE-83C8815ED05F}" type="presParOf" srcId="{36BDED18-0BB2-4D29-8CAD-9844D61777FC}" destId="{2BF6FE95-039B-49E0-B481-0EB1EAA3EF86}" srcOrd="0" destOrd="0" presId="urn:microsoft.com/office/officeart/2005/8/layout/orgChart1"/>
    <dgm:cxn modelId="{614CFE86-E269-4978-A49C-09D7FB65AF7A}" type="presParOf" srcId="{36BDED18-0BB2-4D29-8CAD-9844D61777FC}" destId="{7AE96DB9-0FC7-4DE6-A511-C168ADBC1D9B}" srcOrd="1" destOrd="0" presId="urn:microsoft.com/office/officeart/2005/8/layout/orgChart1"/>
    <dgm:cxn modelId="{EDB2DFE7-2791-4671-930A-B69E43853F03}" type="presParOf" srcId="{84D7F590-258C-4630-B4FF-573745067F36}" destId="{92E53A19-A0EE-4696-869C-CCFE45F0843C}" srcOrd="1" destOrd="0" presId="urn:microsoft.com/office/officeart/2005/8/layout/orgChart1"/>
    <dgm:cxn modelId="{FCC905A7-A2FB-4846-BFA1-B44F56B98255}" type="presParOf" srcId="{84D7F590-258C-4630-B4FF-573745067F36}" destId="{B8BC9157-EA66-4C7A-98F9-CE1434EBBE23}" srcOrd="2" destOrd="0" presId="urn:microsoft.com/office/officeart/2005/8/layout/orgChart1"/>
    <dgm:cxn modelId="{C9DE6905-34D8-4CEB-85C1-7A2D85AB3764}" type="presParOf" srcId="{9C843988-27F5-474D-B25A-D81CCCA2B750}" destId="{73443AE1-0647-4F5A-8CC6-E727DBE49699}" srcOrd="2" destOrd="0" presId="urn:microsoft.com/office/officeart/2005/8/layout/orgChart1"/>
    <dgm:cxn modelId="{D92F7028-B857-4D58-9964-CC15BB7B6AD9}" type="presParOf" srcId="{73443AE1-0647-4F5A-8CC6-E727DBE49699}" destId="{63154A8B-A859-4420-9BE0-C9A172A6B2B0}" srcOrd="0" destOrd="0" presId="urn:microsoft.com/office/officeart/2005/8/layout/orgChart1"/>
    <dgm:cxn modelId="{EE9138A3-6094-4F64-9F60-0E20E1BACCF7}" type="presParOf" srcId="{73443AE1-0647-4F5A-8CC6-E727DBE49699}" destId="{9196E837-BB68-4215-ABCB-FE4204D600AC}" srcOrd="1" destOrd="0" presId="urn:microsoft.com/office/officeart/2005/8/layout/orgChart1"/>
    <dgm:cxn modelId="{961F85B5-679C-455D-AC81-8ACF7267643C}" type="presParOf" srcId="{9196E837-BB68-4215-ABCB-FE4204D600AC}" destId="{709270AD-C7DF-4A95-ADA6-78CEAE7D4D78}" srcOrd="0" destOrd="0" presId="urn:microsoft.com/office/officeart/2005/8/layout/orgChart1"/>
    <dgm:cxn modelId="{FC03D233-994F-4827-ADEF-104AE6AAAF23}" type="presParOf" srcId="{709270AD-C7DF-4A95-ADA6-78CEAE7D4D78}" destId="{36850691-A134-4A0F-AAFD-7D8CAB52EC44}" srcOrd="0" destOrd="0" presId="urn:microsoft.com/office/officeart/2005/8/layout/orgChart1"/>
    <dgm:cxn modelId="{263F584E-6633-4242-A158-B9856E2F9328}" type="presParOf" srcId="{709270AD-C7DF-4A95-ADA6-78CEAE7D4D78}" destId="{F0FB1FE9-8329-4DAC-AC9F-51F65608B5BD}" srcOrd="1" destOrd="0" presId="urn:microsoft.com/office/officeart/2005/8/layout/orgChart1"/>
    <dgm:cxn modelId="{78E19416-D97D-41EB-B940-07D67DCBCD62}" type="presParOf" srcId="{9196E837-BB68-4215-ABCB-FE4204D600AC}" destId="{E7F26AE9-EA79-448F-B755-BAA28579B595}" srcOrd="1" destOrd="0" presId="urn:microsoft.com/office/officeart/2005/8/layout/orgChart1"/>
    <dgm:cxn modelId="{1F9F1094-143A-46B2-AE57-4585F55D91F7}" type="presParOf" srcId="{9196E837-BB68-4215-ABCB-FE4204D600AC}" destId="{7DCF9AE3-59EE-420E-B9C3-8CD652A449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54A8B-A859-4420-9BE0-C9A172A6B2B0}">
      <dsp:nvSpPr>
        <dsp:cNvPr id="0" name=""/>
        <dsp:cNvSpPr/>
      </dsp:nvSpPr>
      <dsp:spPr>
        <a:xfrm>
          <a:off x="1802530" y="788641"/>
          <a:ext cx="141097" cy="768705"/>
        </a:xfrm>
        <a:custGeom>
          <a:avLst/>
          <a:gdLst/>
          <a:ahLst/>
          <a:cxnLst/>
          <a:rect l="0" t="0" r="0" b="0"/>
          <a:pathLst>
            <a:path>
              <a:moveTo>
                <a:pt x="141097" y="0"/>
              </a:moveTo>
              <a:lnTo>
                <a:pt x="141097" y="768705"/>
              </a:lnTo>
              <a:lnTo>
                <a:pt x="0" y="7687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C319-8D22-4195-822B-843360E1BB08}">
      <dsp:nvSpPr>
        <dsp:cNvPr id="0" name=""/>
        <dsp:cNvSpPr/>
      </dsp:nvSpPr>
      <dsp:spPr>
        <a:xfrm>
          <a:off x="1943627" y="788641"/>
          <a:ext cx="801611" cy="2211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291"/>
              </a:lnTo>
              <a:lnTo>
                <a:pt x="801611" y="2071291"/>
              </a:lnTo>
              <a:lnTo>
                <a:pt x="801611" y="22119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8A3A7-2AB2-4003-B10B-A1D79BF32CDD}">
      <dsp:nvSpPr>
        <dsp:cNvPr id="0" name=""/>
        <dsp:cNvSpPr/>
      </dsp:nvSpPr>
      <dsp:spPr>
        <a:xfrm>
          <a:off x="980665" y="788641"/>
          <a:ext cx="962962" cy="2211970"/>
        </a:xfrm>
        <a:custGeom>
          <a:avLst/>
          <a:gdLst/>
          <a:ahLst/>
          <a:cxnLst/>
          <a:rect l="0" t="0" r="0" b="0"/>
          <a:pathLst>
            <a:path>
              <a:moveTo>
                <a:pt x="962962" y="0"/>
              </a:moveTo>
              <a:lnTo>
                <a:pt x="962962" y="2071291"/>
              </a:lnTo>
              <a:lnTo>
                <a:pt x="0" y="2071291"/>
              </a:lnTo>
              <a:lnTo>
                <a:pt x="0" y="22119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84414-5D96-4308-9460-653CFB217E97}">
      <dsp:nvSpPr>
        <dsp:cNvPr id="0" name=""/>
        <dsp:cNvSpPr/>
      </dsp:nvSpPr>
      <dsp:spPr>
        <a:xfrm>
          <a:off x="731678" y="118745"/>
          <a:ext cx="2423899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Gerencia</a:t>
          </a:r>
          <a:endParaRPr lang="es-ES" sz="2400" kern="1200" dirty="0"/>
        </a:p>
      </dsp:txBody>
      <dsp:txXfrm>
        <a:off x="731678" y="118745"/>
        <a:ext cx="2423899" cy="669896"/>
      </dsp:txXfrm>
    </dsp:sp>
    <dsp:sp modelId="{5D0EA868-8F26-45B0-A730-2615C610412A}">
      <dsp:nvSpPr>
        <dsp:cNvPr id="0" name=""/>
        <dsp:cNvSpPr/>
      </dsp:nvSpPr>
      <dsp:spPr>
        <a:xfrm>
          <a:off x="310769" y="3000611"/>
          <a:ext cx="1339792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Ventas 1</a:t>
          </a:r>
          <a:endParaRPr lang="es-ES" sz="2400" kern="1200" dirty="0"/>
        </a:p>
      </dsp:txBody>
      <dsp:txXfrm>
        <a:off x="310769" y="3000611"/>
        <a:ext cx="1339792" cy="669896"/>
      </dsp:txXfrm>
    </dsp:sp>
    <dsp:sp modelId="{2BF6FE95-039B-49E0-B481-0EB1EAA3EF86}">
      <dsp:nvSpPr>
        <dsp:cNvPr id="0" name=""/>
        <dsp:cNvSpPr/>
      </dsp:nvSpPr>
      <dsp:spPr>
        <a:xfrm>
          <a:off x="2075342" y="3000611"/>
          <a:ext cx="1339792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Ventas 2</a:t>
          </a:r>
          <a:endParaRPr lang="es-ES" sz="2400" kern="1200" dirty="0"/>
        </a:p>
      </dsp:txBody>
      <dsp:txXfrm>
        <a:off x="2075342" y="3000611"/>
        <a:ext cx="1339792" cy="669896"/>
      </dsp:txXfrm>
    </dsp:sp>
    <dsp:sp modelId="{36850691-A134-4A0F-AAFD-7D8CAB52EC44}">
      <dsp:nvSpPr>
        <dsp:cNvPr id="0" name=""/>
        <dsp:cNvSpPr/>
      </dsp:nvSpPr>
      <dsp:spPr>
        <a:xfrm>
          <a:off x="0" y="1222399"/>
          <a:ext cx="1802530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Administración</a:t>
          </a:r>
          <a:endParaRPr lang="es-ES" sz="2400" kern="1200" dirty="0"/>
        </a:p>
      </dsp:txBody>
      <dsp:txXfrm>
        <a:off x="0" y="1222399"/>
        <a:ext cx="1802530" cy="66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Plan de negocios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Alex Gutierrez </a:t>
            </a:r>
            <a:r>
              <a:rPr lang="es-ES" dirty="0" err="1" smtClean="0"/>
              <a:t>Cusihuallpa</a:t>
            </a:r>
            <a:endParaRPr lang="es-ES" dirty="0" smtClean="0"/>
          </a:p>
          <a:p>
            <a:r>
              <a:rPr lang="es-ES" smtClean="0"/>
              <a:t>José </a:t>
            </a:r>
            <a:r>
              <a:rPr lang="es-ES" dirty="0" smtClean="0"/>
              <a:t>Armando </a:t>
            </a:r>
            <a:r>
              <a:rPr lang="es-ES" dirty="0" err="1" smtClean="0"/>
              <a:t>Ccama</a:t>
            </a:r>
            <a:r>
              <a:rPr lang="es-ES" dirty="0" smtClean="0"/>
              <a:t> Cruz</a:t>
            </a:r>
            <a:endParaRPr lang="es-ES" dirty="0"/>
          </a:p>
        </p:txBody>
      </p:sp>
      <p:pic>
        <p:nvPicPr>
          <p:cNvPr id="4" name="Imagen 3" descr="Resultado de imagen para PLAN DE NEGOCI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1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organizacional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307099"/>
              </p:ext>
            </p:extLst>
          </p:nvPr>
        </p:nvGraphicFramePr>
        <p:xfrm>
          <a:off x="1196869" y="2084832"/>
          <a:ext cx="3424518" cy="367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26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Distribución del espacio en el área de 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67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Cálculo de materiales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Determinación de herramientas, maquinas y equipos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Estanterías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Escritorio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PC de escritorio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Herramientas de ensamblado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63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AutoShape 6" descr="https://http2.mlstatic.com/memoria-usb-kingston-16gb-champagne-dtge916gbz-datatraveler-D_NQ_NP_992976-MPE25633859991_052017-F.webp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98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 06: Análisis económico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731316" y="2284213"/>
            <a:ext cx="34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Proyección de ventas en unidades: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62247"/>
              </p:ext>
            </p:extLst>
          </p:nvPr>
        </p:nvGraphicFramePr>
        <p:xfrm>
          <a:off x="731316" y="3097568"/>
          <a:ext cx="10731939" cy="27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32">
                  <a:extLst>
                    <a:ext uri="{9D8B030D-6E8A-4147-A177-3AD203B41FA5}">
                      <a16:colId xmlns:a16="http://schemas.microsoft.com/office/drawing/2014/main" val="1190967799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1163468735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3487422738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789688482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2107897540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1533100762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2515862655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1548725247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336036403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36062504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71150075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3904123099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1447069934"/>
                    </a:ext>
                  </a:extLst>
                </a:gridCol>
                <a:gridCol w="704039">
                  <a:extLst>
                    <a:ext uri="{9D8B030D-6E8A-4147-A177-3AD203B41FA5}">
                      <a16:colId xmlns:a16="http://schemas.microsoft.com/office/drawing/2014/main" val="523102021"/>
                    </a:ext>
                  </a:extLst>
                </a:gridCol>
              </a:tblGrid>
              <a:tr h="536364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Producto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1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2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3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4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5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6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7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8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9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10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11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Mes 12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Total</a:t>
                      </a:r>
                      <a:endParaRPr lang="es-E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583761158"/>
                  </a:ext>
                </a:extLst>
              </a:tr>
              <a:tr h="558713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DDR EXT 1GB 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67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7716615"/>
                  </a:ext>
                </a:extLst>
              </a:tr>
              <a:tr h="558713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KING USB DTSE9H/16GB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30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50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25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27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26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40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35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21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309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653194"/>
                  </a:ext>
                </a:extLst>
              </a:tr>
              <a:tr h="558713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u="none" strike="noStrike">
                          <a:effectLst/>
                        </a:rPr>
                        <a:t>HEADSET TEROS S82 1.8MT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127</a:t>
                      </a:r>
                      <a:endParaRPr lang="es-E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5382073"/>
                  </a:ext>
                </a:extLst>
              </a:tr>
              <a:tr h="55871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u="none" strike="noStrike">
                          <a:effectLst/>
                        </a:rPr>
                        <a:t>KB USB SP COMBO TEROS 3000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7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8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25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56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41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19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>
                          <a:effectLst/>
                        </a:rPr>
                        <a:t>21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ES" sz="1200" u="none" strike="noStrike" dirty="0">
                          <a:effectLst/>
                        </a:rPr>
                        <a:t>207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301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47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82650"/>
          </a:xfrm>
        </p:spPr>
        <p:txBody>
          <a:bodyPr/>
          <a:lstStyle/>
          <a:p>
            <a:r>
              <a:rPr lang="es-ES" dirty="0" smtClean="0"/>
              <a:t>CALCULO DE LA INVERSIÓN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442698"/>
            <a:ext cx="4256084" cy="400300"/>
          </a:xfrm>
        </p:spPr>
        <p:txBody>
          <a:bodyPr/>
          <a:lstStyle/>
          <a:p>
            <a:r>
              <a:rPr lang="es-ES" dirty="0" smtClean="0"/>
              <a:t>Determinación del precio venta (PV)</a:t>
            </a:r>
            <a:endParaRPr lang="es-ES" dirty="0"/>
          </a:p>
        </p:txBody>
      </p:sp>
      <p:pic>
        <p:nvPicPr>
          <p:cNvPr id="1026" name="Picture 2" descr="Imagen: Combo Gaming Teros TE-CM3000, Teclado Multimedia, Mouse, Parlantes estereo, Mouse Pa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0" y="1748690"/>
            <a:ext cx="4722443" cy="463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888348" y="2785714"/>
            <a:ext cx="160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</a:t>
            </a:r>
            <a:r>
              <a:rPr lang="es-ES" b="1" dirty="0" smtClean="0"/>
              <a:t>recio compra 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6973755" y="5367745"/>
            <a:ext cx="1422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</a:t>
            </a:r>
            <a:r>
              <a:rPr lang="es-ES" b="1" dirty="0" smtClean="0"/>
              <a:t>recio venta </a:t>
            </a:r>
            <a:endParaRPr lang="es-ES" b="1" dirty="0"/>
          </a:p>
        </p:txBody>
      </p:sp>
      <p:sp>
        <p:nvSpPr>
          <p:cNvPr id="11" name="Rectángulo 10"/>
          <p:cNvSpPr/>
          <p:nvPr/>
        </p:nvSpPr>
        <p:spPr>
          <a:xfrm>
            <a:off x="7583331" y="5825003"/>
            <a:ext cx="3126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  <a:latin typeface="verdana" panose="020B0604030504040204" pitchFamily="34" charset="0"/>
              </a:rPr>
              <a:t>S/. </a:t>
            </a:r>
            <a:r>
              <a:rPr lang="es-ES" sz="20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58.8</a:t>
            </a:r>
            <a:r>
              <a:rPr lang="es-ES" sz="2000" dirty="0">
                <a:solidFill>
                  <a:srgbClr val="FF0000"/>
                </a:solidFill>
                <a:latin typeface="verdana" panose="020B0604030504040204" pitchFamily="34" charset="0"/>
              </a:rPr>
              <a:t> Incluido IGV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10924" y="4267161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PV = CU + T + 0,35(CU)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6888348" y="3780565"/>
            <a:ext cx="211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Calculando Fórmula</a:t>
            </a:r>
            <a:endParaRPr lang="es-ES" b="1" dirty="0"/>
          </a:p>
        </p:txBody>
      </p:sp>
      <p:sp>
        <p:nvSpPr>
          <p:cNvPr id="9" name="Rectángulo 8"/>
          <p:cNvSpPr/>
          <p:nvPr/>
        </p:nvSpPr>
        <p:spPr>
          <a:xfrm>
            <a:off x="1089108" y="6294182"/>
            <a:ext cx="2574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dk1"/>
                </a:solidFill>
              </a:rPr>
              <a:t>KB USB SP COMBO TEROS 3000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968194" y="2000937"/>
            <a:ext cx="3556319" cy="565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PV</a:t>
            </a:r>
            <a:r>
              <a:rPr lang="es-ES" dirty="0"/>
              <a:t> = CU + T + G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047202" y="12452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2D72AD"/>
                </a:solidFill>
                <a:latin typeface="Arial" panose="020B0604020202020204" pitchFamily="34" charset="0"/>
              </a:rPr>
              <a:t>S/. 20.92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7302611" y="4747151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PV = </a:t>
            </a:r>
            <a:r>
              <a:rPr lang="es-ES" b="1" dirty="0" smtClean="0"/>
              <a:t>42,81 + 1</a:t>
            </a:r>
            <a:r>
              <a:rPr lang="es-ES" dirty="0" smtClean="0"/>
              <a:t> + 14,99 = 58,8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7372442" y="3143755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</a:rPr>
              <a:t>S/. 42.81</a:t>
            </a:r>
            <a:r>
              <a:rPr lang="es-ES" dirty="0">
                <a:solidFill>
                  <a:srgbClr val="000066"/>
                </a:solidFill>
                <a:latin typeface="verdana" panose="020B0604030504040204" pitchFamily="34" charset="0"/>
              </a:rPr>
              <a:t> Incluido IGV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675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783089"/>
            <a:ext cx="9720072" cy="84448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941606" y="1530666"/>
            <a:ext cx="257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KING USB DTSE9H/16GB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888348" y="2785714"/>
            <a:ext cx="160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</a:t>
            </a:r>
            <a:r>
              <a:rPr lang="es-ES" b="1" dirty="0" smtClean="0"/>
              <a:t>recio compra 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6973755" y="5367745"/>
            <a:ext cx="1422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</a:t>
            </a:r>
            <a:r>
              <a:rPr lang="es-ES" b="1" dirty="0" smtClean="0"/>
              <a:t>recio venta </a:t>
            </a:r>
            <a:endParaRPr lang="es-ES" b="1" dirty="0"/>
          </a:p>
        </p:txBody>
      </p:sp>
      <p:sp>
        <p:nvSpPr>
          <p:cNvPr id="9" name="Rectángulo 8"/>
          <p:cNvSpPr/>
          <p:nvPr/>
        </p:nvSpPr>
        <p:spPr>
          <a:xfrm>
            <a:off x="7583331" y="5825003"/>
            <a:ext cx="3322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  <a:latin typeface="verdana" panose="020B0604030504040204" pitchFamily="34" charset="0"/>
              </a:rPr>
              <a:t>S/. </a:t>
            </a:r>
            <a:r>
              <a:rPr lang="es-ES" sz="20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28,60 </a:t>
            </a:r>
            <a:r>
              <a:rPr lang="es-ES" sz="20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Incluido </a:t>
            </a:r>
            <a:r>
              <a:rPr lang="es-ES" sz="2000" dirty="0">
                <a:solidFill>
                  <a:srgbClr val="FF0000"/>
                </a:solidFill>
                <a:latin typeface="verdana" panose="020B0604030504040204" pitchFamily="34" charset="0"/>
              </a:rPr>
              <a:t>IGV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310924" y="4267161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PV = CU + T + </a:t>
            </a:r>
            <a:r>
              <a:rPr lang="es-ES" dirty="0" smtClean="0"/>
              <a:t>0,30(CU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6888348" y="3780565"/>
            <a:ext cx="211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Calculando Fórmula</a:t>
            </a:r>
            <a:endParaRPr lang="es-ES" b="1" dirty="0"/>
          </a:p>
        </p:txBody>
      </p:sp>
      <p:sp>
        <p:nvSpPr>
          <p:cNvPr id="12" name="Rectángulo 11"/>
          <p:cNvSpPr/>
          <p:nvPr/>
        </p:nvSpPr>
        <p:spPr>
          <a:xfrm>
            <a:off x="6968194" y="2000937"/>
            <a:ext cx="3556319" cy="565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PV</a:t>
            </a:r>
            <a:r>
              <a:rPr lang="es-ES" dirty="0"/>
              <a:t> = CU + T + G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310924" y="4747151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PV = </a:t>
            </a:r>
            <a:r>
              <a:rPr lang="es-ES" b="1" dirty="0" smtClean="0"/>
              <a:t>21,62</a:t>
            </a:r>
            <a:r>
              <a:rPr lang="es-ES" b="1" dirty="0" smtClean="0"/>
              <a:t> </a:t>
            </a:r>
            <a:r>
              <a:rPr lang="es-ES" b="1" dirty="0" smtClean="0"/>
              <a:t>+ </a:t>
            </a:r>
            <a:r>
              <a:rPr lang="es-ES" b="1" dirty="0" smtClean="0"/>
              <a:t>0,5</a:t>
            </a:r>
            <a:r>
              <a:rPr lang="es-ES" dirty="0" smtClean="0"/>
              <a:t> </a:t>
            </a:r>
            <a:r>
              <a:rPr lang="es-ES" dirty="0" smtClean="0"/>
              <a:t>+ </a:t>
            </a:r>
            <a:r>
              <a:rPr lang="es-ES" dirty="0" smtClean="0"/>
              <a:t>6,49 </a:t>
            </a:r>
            <a:r>
              <a:rPr lang="es-ES" dirty="0" smtClean="0"/>
              <a:t>= </a:t>
            </a:r>
            <a:r>
              <a:rPr lang="es-ES" dirty="0" smtClean="0"/>
              <a:t>28,60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7380755" y="3143755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</a:rPr>
              <a:t>S</a:t>
            </a:r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</a:rPr>
              <a:t>/. </a:t>
            </a:r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</a:rPr>
              <a:t>21.62</a:t>
            </a:r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</a:rPr>
              <a:t> </a:t>
            </a:r>
            <a:r>
              <a:rPr lang="es-ES" dirty="0">
                <a:solidFill>
                  <a:srgbClr val="000066"/>
                </a:solidFill>
                <a:latin typeface="verdana" panose="020B0604030504040204" pitchFamily="34" charset="0"/>
              </a:rPr>
              <a:t>Incluido IGV</a:t>
            </a:r>
            <a:endParaRPr lang="es-E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63" y="2172422"/>
            <a:ext cx="5403587" cy="40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0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 descr="Resultado de imagen para PLAN DE NEGOCI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585216"/>
            <a:ext cx="9720072" cy="3246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9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24127" y="751472"/>
            <a:ext cx="9300281" cy="977577"/>
          </a:xfrm>
        </p:spPr>
        <p:txBody>
          <a:bodyPr/>
          <a:lstStyle/>
          <a:p>
            <a:r>
              <a:rPr lang="es-ES" dirty="0"/>
              <a:t>ESTUDIO DE LA </a:t>
            </a:r>
            <a:r>
              <a:rPr lang="es-ES" dirty="0" smtClean="0"/>
              <a:t>DEMANDA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39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24128" y="743160"/>
            <a:ext cx="9720072" cy="852886"/>
          </a:xfrm>
        </p:spPr>
        <p:txBody>
          <a:bodyPr/>
          <a:lstStyle/>
          <a:p>
            <a:r>
              <a:rPr lang="es-ES" dirty="0"/>
              <a:t>Tema </a:t>
            </a:r>
            <a:r>
              <a:rPr lang="es-ES" dirty="0" smtClean="0"/>
              <a:t>1: GENERALIDADES </a:t>
            </a:r>
            <a:r>
              <a:rPr lang="es-ES" dirty="0"/>
              <a:t>DEL PLAN DE </a:t>
            </a:r>
            <a:r>
              <a:rPr lang="es-ES" dirty="0" smtClean="0"/>
              <a:t>NEGOCIO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024128" y="1903618"/>
            <a:ext cx="9923734" cy="492944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s-PE" sz="2400" b="1" dirty="0"/>
              <a:t>IDEA Y ALCANCE DEL PLAN DE NEGOCIO</a:t>
            </a:r>
            <a:endParaRPr lang="es-ES" sz="2400" b="1" dirty="0"/>
          </a:p>
          <a:p>
            <a:r>
              <a:rPr lang="es-PE" sz="2400" dirty="0" smtClean="0"/>
              <a:t>Implementar </a:t>
            </a:r>
            <a:r>
              <a:rPr lang="es-PE" sz="2400" dirty="0"/>
              <a:t>un lugar comercial donde </a:t>
            </a:r>
            <a:r>
              <a:rPr lang="es-PE" sz="2400" dirty="0" smtClean="0"/>
              <a:t>se ofrezca artículos </a:t>
            </a:r>
            <a:r>
              <a:rPr lang="es-PE" sz="2400" dirty="0"/>
              <a:t>electrónicos</a:t>
            </a:r>
            <a:r>
              <a:rPr lang="es-PE" sz="2400" dirty="0" smtClean="0"/>
              <a:t>, de computo y </a:t>
            </a:r>
            <a:r>
              <a:rPr lang="es-PE" sz="2400" dirty="0"/>
              <a:t>suministro de componentes y material </a:t>
            </a:r>
            <a:r>
              <a:rPr lang="es-PE" sz="2400" dirty="0" smtClean="0"/>
              <a:t>tecnológico para </a:t>
            </a:r>
            <a:r>
              <a:rPr lang="es-PE" sz="2400" dirty="0"/>
              <a:t>la ciudad de puerto Maldonado</a:t>
            </a:r>
            <a:r>
              <a:rPr lang="es-PE" sz="2400" dirty="0" smtClean="0"/>
              <a:t>.</a:t>
            </a:r>
          </a:p>
          <a:p>
            <a:endParaRPr lang="es-ES" sz="2400" dirty="0"/>
          </a:p>
          <a:p>
            <a:pPr lvl="1"/>
            <a:r>
              <a:rPr lang="es-PE" sz="2400" b="1" dirty="0"/>
              <a:t>ANTECEDENTES</a:t>
            </a:r>
            <a:endParaRPr lang="es-ES" sz="2400" b="1" dirty="0"/>
          </a:p>
          <a:p>
            <a:r>
              <a:rPr lang="es-PE" sz="2400" dirty="0"/>
              <a:t>Nos encontramos en </a:t>
            </a:r>
            <a:r>
              <a:rPr lang="es-PE" sz="2400" dirty="0"/>
              <a:t>auge en lugares comerciales donde ofrezcan </a:t>
            </a:r>
            <a:r>
              <a:rPr lang="es-PE" sz="2400" dirty="0"/>
              <a:t>productos similares al propuesto, </a:t>
            </a:r>
            <a:r>
              <a:rPr lang="es-PE" sz="2400" dirty="0"/>
              <a:t>suministro de componentes y </a:t>
            </a:r>
            <a:r>
              <a:rPr lang="es-PE" sz="2400" dirty="0"/>
              <a:t>artículos de esta categoría. </a:t>
            </a:r>
            <a:r>
              <a:rPr lang="es-PE" sz="2400" dirty="0"/>
              <a:t>El avance de la tecnología se ve generalizado, cada vez mas personas necesitan de la tecnología</a:t>
            </a:r>
            <a:r>
              <a:rPr lang="es-PE" sz="2400" dirty="0" smtClean="0"/>
              <a:t>.</a:t>
            </a:r>
          </a:p>
          <a:p>
            <a:endParaRPr lang="es-ES" sz="2400" dirty="0"/>
          </a:p>
          <a:p>
            <a:pPr lvl="1"/>
            <a:r>
              <a:rPr lang="es-PE" sz="2400" b="1" dirty="0"/>
              <a:t>MERCADO A ATENDER</a:t>
            </a:r>
            <a:endParaRPr lang="es-ES" sz="2400" b="1" dirty="0"/>
          </a:p>
          <a:p>
            <a:pPr marL="128016" lvl="1" indent="0">
              <a:buNone/>
            </a:pPr>
            <a:r>
              <a:rPr lang="es-PE" sz="2400" dirty="0" smtClean="0"/>
              <a:t>La ciudad de Puerto </a:t>
            </a:r>
            <a:r>
              <a:rPr lang="es-PE" sz="2400" dirty="0"/>
              <a:t>Maldonado y a futuro para  otras ciudades, </a:t>
            </a:r>
            <a:r>
              <a:rPr lang="es-PE" sz="2400" dirty="0" smtClean="0"/>
              <a:t>donde dicho </a:t>
            </a:r>
            <a:r>
              <a:rPr lang="es-PE" sz="2400" dirty="0"/>
              <a:t>producto </a:t>
            </a:r>
            <a:r>
              <a:rPr lang="es-PE" sz="2400" dirty="0" smtClean="0"/>
              <a:t> se consigue viajando </a:t>
            </a:r>
            <a:r>
              <a:rPr lang="es-PE" sz="2400" dirty="0"/>
              <a:t>o haciendo </a:t>
            </a:r>
            <a:r>
              <a:rPr lang="es-PE" sz="2400" dirty="0"/>
              <a:t>pedido</a:t>
            </a:r>
            <a:r>
              <a:rPr lang="es-PE" sz="2400" dirty="0" smtClean="0"/>
              <a:t>.</a:t>
            </a:r>
          </a:p>
          <a:p>
            <a:pPr marL="128016" lvl="1" indent="0">
              <a:buNone/>
            </a:pPr>
            <a:endParaRPr lang="es-ES" sz="2400" dirty="0"/>
          </a:p>
          <a:p>
            <a:pPr lvl="1"/>
            <a:r>
              <a:rPr lang="es-PE" sz="2400" b="1" dirty="0"/>
              <a:t>VENTAJAS</a:t>
            </a:r>
          </a:p>
          <a:p>
            <a:pPr marL="310896" lvl="2" indent="0">
              <a:buNone/>
            </a:pPr>
            <a:r>
              <a:rPr lang="es-PE" sz="2400" dirty="0"/>
              <a:t>Trato amable, confiable y personalizado,</a:t>
            </a:r>
            <a:r>
              <a:rPr lang="es-PE" sz="2400" dirty="0"/>
              <a:t> precios competitivos, productos de calidad, variedad de productos, asesoría </a:t>
            </a:r>
            <a:r>
              <a:rPr lang="es-PE" sz="2400" dirty="0" smtClean="0"/>
              <a:t>personalizada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42615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7" y="684971"/>
            <a:ext cx="10031799" cy="98588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TEMA 02. FORMULACIÓN </a:t>
            </a:r>
            <a:r>
              <a:rPr lang="es-ES" dirty="0"/>
              <a:t>Y </a:t>
            </a:r>
            <a:r>
              <a:rPr lang="es-ES" dirty="0" smtClean="0"/>
              <a:t>EVALUACIÓN </a:t>
            </a:r>
            <a:r>
              <a:rPr lang="es-ES" dirty="0"/>
              <a:t>DEL </a:t>
            </a:r>
            <a:r>
              <a:rPr lang="es-ES" dirty="0" smtClean="0"/>
              <a:t>NEGOCIO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7" y="1895301"/>
            <a:ext cx="9720073" cy="4563687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s-PE" sz="8000" b="1" dirty="0" smtClean="0"/>
              <a:t>ESTUDIO </a:t>
            </a:r>
            <a:r>
              <a:rPr lang="es-PE" sz="8000" b="1" dirty="0"/>
              <a:t>DEL MERCADO</a:t>
            </a:r>
            <a:endParaRPr lang="es-ES" sz="8000" b="1" dirty="0"/>
          </a:p>
          <a:p>
            <a:r>
              <a:rPr lang="es-PE" sz="8000" dirty="0" smtClean="0"/>
              <a:t>se </a:t>
            </a:r>
            <a:r>
              <a:rPr lang="es-PE" sz="8000" dirty="0"/>
              <a:t>pretende obtener información de la oferta y de la demanda referente a la ciudad de puerto Maldonado y de esta manera se realiza un análisis de resultados para la ejecución del plan de negocio</a:t>
            </a:r>
            <a:r>
              <a:rPr lang="es-PE" sz="8000" dirty="0" smtClean="0"/>
              <a:t>.</a:t>
            </a:r>
          </a:p>
          <a:p>
            <a:endParaRPr lang="es-ES" sz="8000" dirty="0"/>
          </a:p>
          <a:p>
            <a:pPr lvl="1"/>
            <a:r>
              <a:rPr lang="es-PE" sz="8000" b="1" dirty="0"/>
              <a:t>OBJETIVO DEL ESTUDIO DE MERCADO</a:t>
            </a:r>
            <a:endParaRPr lang="es-ES" sz="8000" b="1" dirty="0"/>
          </a:p>
          <a:p>
            <a:r>
              <a:rPr lang="es-PE" sz="8000" dirty="0" smtClean="0"/>
              <a:t>se </a:t>
            </a:r>
            <a:r>
              <a:rPr lang="es-PE" sz="8000" dirty="0"/>
              <a:t>busca  determinar el comportamiento de la oferta y la demanda de la ciudad de puerto </a:t>
            </a:r>
            <a:r>
              <a:rPr lang="es-PE" sz="8000" dirty="0" smtClean="0"/>
              <a:t>Maldonado, </a:t>
            </a:r>
            <a:r>
              <a:rPr lang="es-PE" sz="8000" dirty="0"/>
              <a:t>de esta manera con la </a:t>
            </a:r>
            <a:r>
              <a:rPr lang="es-PE" sz="8000" dirty="0" smtClean="0"/>
              <a:t>información </a:t>
            </a:r>
            <a:r>
              <a:rPr lang="es-PE" sz="8000" dirty="0"/>
              <a:t>obtenida realizar un </a:t>
            </a:r>
            <a:r>
              <a:rPr lang="es-PE" sz="8000" dirty="0" smtClean="0"/>
              <a:t>análisis  estratégico. </a:t>
            </a:r>
            <a:r>
              <a:rPr lang="es-PE" sz="8000" dirty="0"/>
              <a:t>Para la  </a:t>
            </a:r>
            <a:r>
              <a:rPr lang="es-PE" sz="8000" dirty="0" smtClean="0"/>
              <a:t>investigación </a:t>
            </a:r>
            <a:r>
              <a:rPr lang="es-PE" sz="8000" dirty="0"/>
              <a:t>de este proyecto  se considera a todas las personas </a:t>
            </a:r>
            <a:r>
              <a:rPr lang="es-PE" sz="8000" dirty="0" smtClean="0"/>
              <a:t>económica-mente activas</a:t>
            </a:r>
          </a:p>
          <a:p>
            <a:endParaRPr lang="es-PE" sz="8000" dirty="0" smtClean="0"/>
          </a:p>
          <a:p>
            <a:r>
              <a:rPr lang="es-PE" sz="8000" b="1" dirty="0" smtClean="0"/>
              <a:t>FUENTES </a:t>
            </a:r>
            <a:r>
              <a:rPr lang="es-PE" sz="8000" b="1" dirty="0"/>
              <a:t>DE INFORMACION </a:t>
            </a:r>
            <a:endParaRPr lang="es-ES" sz="8000" b="1" dirty="0"/>
          </a:p>
          <a:p>
            <a:r>
              <a:rPr lang="es-PE" sz="8000" dirty="0"/>
              <a:t>A fin de cuantificar y determinar la existencia de demanda de los productos propuestos hacemos uso de fuentes de </a:t>
            </a:r>
            <a:r>
              <a:rPr lang="es-PE" sz="8000" dirty="0" smtClean="0"/>
              <a:t>información </a:t>
            </a:r>
            <a:r>
              <a:rPr lang="es-PE" sz="8000" dirty="0"/>
              <a:t>en este  caso se tomo las necesidades que los clientes  a obtener estos dichos productos viendo folletos, personas que solicitan dicho productos en los mercados y locales comerciales y </a:t>
            </a:r>
            <a:r>
              <a:rPr lang="es-PE" sz="8000" dirty="0" smtClean="0"/>
              <a:t>también </a:t>
            </a:r>
            <a:r>
              <a:rPr lang="es-PE" sz="8000" dirty="0"/>
              <a:t>mediante las redes sociales</a:t>
            </a:r>
            <a:r>
              <a:rPr lang="es-PE" sz="8000" dirty="0" smtClean="0"/>
              <a:t>.</a:t>
            </a:r>
            <a:r>
              <a:rPr lang="es-PE" sz="2400" dirty="0"/>
              <a:t> </a:t>
            </a:r>
            <a:endParaRPr lang="es-ES" sz="2400" dirty="0"/>
          </a:p>
          <a:p>
            <a:r>
              <a:rPr lang="es-PE" sz="2400" dirty="0"/>
              <a:t> </a:t>
            </a:r>
            <a:endParaRPr lang="es-ES" sz="2400" dirty="0"/>
          </a:p>
          <a:p>
            <a:r>
              <a:rPr lang="es-PE" sz="2400" dirty="0"/>
              <a:t> </a:t>
            </a:r>
            <a:endParaRPr lang="es-ES" sz="2400" dirty="0"/>
          </a:p>
          <a:p>
            <a:r>
              <a:rPr lang="es-PE" sz="2400" dirty="0"/>
              <a:t> </a:t>
            </a:r>
            <a:endParaRPr lang="es-ES" sz="2400" dirty="0"/>
          </a:p>
          <a:p>
            <a:r>
              <a:rPr lang="es-PE" sz="2400" dirty="0"/>
              <a:t> </a:t>
            </a:r>
            <a:endParaRPr lang="es-ES" sz="2400" dirty="0"/>
          </a:p>
          <a:p>
            <a:r>
              <a:rPr lang="es-PE" sz="2400" dirty="0"/>
              <a:t> </a:t>
            </a:r>
            <a:endParaRPr lang="es-ES" sz="2400" dirty="0"/>
          </a:p>
          <a:p>
            <a:r>
              <a:rPr lang="es-PE" sz="2400" dirty="0"/>
              <a:t> </a:t>
            </a:r>
            <a:endParaRPr lang="es-ES" sz="2400" dirty="0"/>
          </a:p>
          <a:p>
            <a:r>
              <a:rPr lang="es-PE" sz="2400" dirty="0"/>
              <a:t> 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77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7" y="837969"/>
            <a:ext cx="5509675" cy="977577"/>
          </a:xfrm>
        </p:spPr>
        <p:txBody>
          <a:bodyPr/>
          <a:lstStyle/>
          <a:p>
            <a:r>
              <a:rPr lang="es-ES" dirty="0"/>
              <a:t>ESTUDIO DE LA </a:t>
            </a:r>
            <a:r>
              <a:rPr lang="es-ES" dirty="0" smtClean="0"/>
              <a:t>DEMANDA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7" y="2003368"/>
            <a:ext cx="9720073" cy="123028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b="1" dirty="0" smtClean="0"/>
              <a:t>Diseño </a:t>
            </a:r>
            <a:r>
              <a:rPr lang="es-ES" b="1" dirty="0"/>
              <a:t>de </a:t>
            </a:r>
            <a:r>
              <a:rPr lang="es-ES" b="1" dirty="0" smtClean="0"/>
              <a:t>encuestas</a:t>
            </a:r>
            <a:endParaRPr lang="es-ES" b="1" dirty="0"/>
          </a:p>
          <a:p>
            <a:r>
              <a:rPr lang="es-ES" dirty="0"/>
              <a:t>El objetivo de la presente encuesta es determinar el grado de aceptación de la venta de materiales o componentes y artefactos electrónicos en Puerto Maldonado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966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99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7082"/>
          <a:stretch/>
        </p:blipFill>
        <p:spPr>
          <a:xfrm>
            <a:off x="6145760" y="2783974"/>
            <a:ext cx="5300866" cy="33241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610517" y="1808654"/>
            <a:ext cx="5957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b="1" dirty="0"/>
              <a:t>Almacén: </a:t>
            </a:r>
            <a:endParaRPr lang="es-ES" b="1" dirty="0" smtClean="0"/>
          </a:p>
          <a:p>
            <a:pPr lvl="1"/>
            <a:r>
              <a:rPr lang="es-ES" b="1" dirty="0"/>
              <a:t>	</a:t>
            </a:r>
            <a:r>
              <a:rPr lang="es-ES" dirty="0" smtClean="0"/>
              <a:t>Av</a:t>
            </a:r>
            <a:r>
              <a:rPr lang="es-ES" dirty="0"/>
              <a:t>. 15 de agosto c/n Pasaje Javier Heraud s/n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08881" y="1808653"/>
            <a:ext cx="2727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ES" b="1" dirty="0" smtClean="0"/>
              <a:t>Tienda: </a:t>
            </a:r>
          </a:p>
          <a:p>
            <a:pPr lvl="1"/>
            <a:r>
              <a:rPr lang="es-ES" b="1" dirty="0"/>
              <a:t>	</a:t>
            </a:r>
            <a:r>
              <a:rPr lang="es-ES" dirty="0" smtClean="0"/>
              <a:t>Av</a:t>
            </a:r>
            <a:r>
              <a:rPr lang="es-ES" dirty="0"/>
              <a:t>. </a:t>
            </a:r>
            <a:r>
              <a:rPr lang="es-ES" dirty="0" smtClean="0"/>
              <a:t>Ernesto Rivero</a:t>
            </a:r>
            <a:endParaRPr lang="es-E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838999" cy="894449"/>
          </a:xfrm>
        </p:spPr>
        <p:txBody>
          <a:bodyPr/>
          <a:lstStyle/>
          <a:p>
            <a:r>
              <a:rPr lang="es-ES" dirty="0" smtClean="0"/>
              <a:t>ubicación</a:t>
            </a:r>
            <a:endParaRPr lang="es-ES" dirty="0"/>
          </a:p>
        </p:txBody>
      </p:sp>
      <p:pic>
        <p:nvPicPr>
          <p:cNvPr id="8" name="Imagen 7"/>
          <p:cNvPicPr/>
          <p:nvPr/>
        </p:nvPicPr>
        <p:blipFill rotWithShape="1">
          <a:blip r:embed="rId3"/>
          <a:srcRect l="-1" t="7844" r="21274" b="6505"/>
          <a:stretch/>
        </p:blipFill>
        <p:spPr bwMode="auto">
          <a:xfrm>
            <a:off x="813696" y="2759536"/>
            <a:ext cx="4622828" cy="3372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201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4449"/>
          </a:xfrm>
        </p:spPr>
        <p:txBody>
          <a:bodyPr/>
          <a:lstStyle/>
          <a:p>
            <a:r>
              <a:rPr lang="es-ES" dirty="0" smtClean="0"/>
              <a:t>Tema 3: definiendo el negocio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024128" y="1770611"/>
            <a:ext cx="9720073" cy="4341525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 smtClean="0"/>
              <a:t>Razón Social</a:t>
            </a:r>
            <a:r>
              <a:rPr lang="es-ES" b="1" dirty="0" smtClean="0"/>
              <a:t>:</a:t>
            </a:r>
          </a:p>
          <a:p>
            <a:endParaRPr lang="es-ES" dirty="0"/>
          </a:p>
          <a:p>
            <a:r>
              <a:rPr lang="es-ES" b="1" dirty="0" smtClean="0"/>
              <a:t>Visión del negocio:</a:t>
            </a:r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Misión </a:t>
            </a:r>
            <a:r>
              <a:rPr lang="es-ES" b="1" dirty="0"/>
              <a:t>del negocio: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b="1" dirty="0" smtClean="0"/>
              <a:t>Objetivos</a:t>
            </a:r>
            <a:r>
              <a:rPr lang="es-ES" dirty="0" smtClean="0"/>
              <a:t>:</a:t>
            </a:r>
          </a:p>
          <a:p>
            <a:r>
              <a:rPr lang="es-ES" dirty="0" smtClean="0"/>
              <a:t>Entre nuestros objetivos esta en lograr un crecimiento sostenido en la venta de artículos electrónicos y partes, de buena calidad para su mejor desempeño.</a:t>
            </a:r>
            <a:endParaRPr lang="es-ES" dirty="0"/>
          </a:p>
        </p:txBody>
      </p:sp>
      <p:pic>
        <p:nvPicPr>
          <p:cNvPr id="4" name="Imagen 3" descr="C:\Users\Alexs\AppData\Local\Microsoft\Windows\INetCache\Content.Word\Logomakr_4fASN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098" y="1581341"/>
            <a:ext cx="4581525" cy="72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813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800</TotalTime>
  <Words>608</Words>
  <Application>Microsoft Office PowerPoint</Application>
  <PresentationFormat>Panorámica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verdana</vt:lpstr>
      <vt:lpstr>Wingdings 3</vt:lpstr>
      <vt:lpstr>Integral</vt:lpstr>
      <vt:lpstr>Plan de negocios </vt:lpstr>
      <vt:lpstr>Presentación de PowerPoint</vt:lpstr>
      <vt:lpstr>ESTUDIO DE LA DEMANDA</vt:lpstr>
      <vt:lpstr>Tema 1: GENERALIDADES DEL PLAN DE NEGOCIO</vt:lpstr>
      <vt:lpstr>TEMA 02. FORMULACIÓN Y EVALUACIÓN DEL NEGOCIO</vt:lpstr>
      <vt:lpstr>ESTUDIO DE LA DEMANDA</vt:lpstr>
      <vt:lpstr>Presentación de PowerPoint</vt:lpstr>
      <vt:lpstr>ubicación</vt:lpstr>
      <vt:lpstr>Tema 3: definiendo el negocio</vt:lpstr>
      <vt:lpstr>Estructura organizacional</vt:lpstr>
      <vt:lpstr>Distribución del espacio en el área de trabajo</vt:lpstr>
      <vt:lpstr>Cálculo de materiales</vt:lpstr>
      <vt:lpstr>Presentación de PowerPoint</vt:lpstr>
      <vt:lpstr>Tema 06: Análisis económico</vt:lpstr>
      <vt:lpstr>CALCULO DE LA INVERSIÓN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negocios </dc:title>
  <dc:creator>Alex Gutierrez</dc:creator>
  <cp:lastModifiedBy>Alex Gutierrez</cp:lastModifiedBy>
  <cp:revision>35</cp:revision>
  <dcterms:created xsi:type="dcterms:W3CDTF">2017-08-08T20:24:23Z</dcterms:created>
  <dcterms:modified xsi:type="dcterms:W3CDTF">2017-08-16T00:34:21Z</dcterms:modified>
</cp:coreProperties>
</file>