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6" r:id="rId7"/>
    <p:sldId id="267" r:id="rId8"/>
    <p:sldId id="268" r:id="rId9"/>
    <p:sldId id="269" r:id="rId10"/>
    <p:sldId id="270" r:id="rId11"/>
    <p:sldId id="272" r:id="rId12"/>
    <p:sldId id="273" r:id="rId13"/>
    <p:sldId id="274" r:id="rId14"/>
    <p:sldId id="275"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19" autoAdjust="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ZA" dirty="0"/>
            <a:t>Data story illustrations</a:t>
          </a:r>
          <a:endParaRPr lang="en-U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ZA" dirty="0"/>
            <a:t>Visually Appealing</a:t>
          </a: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ZA" u="none" dirty="0"/>
            <a:t>Report Trends over time</a:t>
          </a:r>
          <a:endParaRPr lang="en-US" u="none"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1195376" y="13528"/>
          <a:ext cx="1235250" cy="123525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458626" y="276778"/>
          <a:ext cx="708750" cy="708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800501" y="1633528"/>
          <a:ext cx="20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ZA" sz="2100" kern="1200" dirty="0"/>
            <a:t>Data story illustrations</a:t>
          </a:r>
          <a:endParaRPr lang="en-US" sz="2100" kern="1200" dirty="0"/>
        </a:p>
      </dsp:txBody>
      <dsp:txXfrm>
        <a:off x="800501" y="1633528"/>
        <a:ext cx="2025000" cy="720000"/>
      </dsp:txXfrm>
    </dsp:sp>
    <dsp:sp modelId="{BCD8CDD9-0C56-4401-ADB1-8B48DAB2C96F}">
      <dsp:nvSpPr>
        <dsp:cNvPr id="0" name=""/>
        <dsp:cNvSpPr/>
      </dsp:nvSpPr>
      <dsp:spPr>
        <a:xfrm>
          <a:off x="3574752" y="13528"/>
          <a:ext cx="1235250" cy="123525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3838002" y="276778"/>
          <a:ext cx="708750" cy="708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179877" y="1633528"/>
          <a:ext cx="20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ZA" sz="2100" kern="1200" dirty="0"/>
            <a:t>Visually Appealing</a:t>
          </a:r>
          <a:endParaRPr lang="en-US" sz="2100" kern="1200" dirty="0"/>
        </a:p>
      </dsp:txBody>
      <dsp:txXfrm>
        <a:off x="3179877" y="1633528"/>
        <a:ext cx="2025000" cy="720000"/>
      </dsp:txXfrm>
    </dsp:sp>
    <dsp:sp modelId="{FF93E135-77D6-48A0-8871-9BC93D705D06}">
      <dsp:nvSpPr>
        <dsp:cNvPr id="0" name=""/>
        <dsp:cNvSpPr/>
      </dsp:nvSpPr>
      <dsp:spPr>
        <a:xfrm>
          <a:off x="5954127" y="13528"/>
          <a:ext cx="1235250" cy="12352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6217377" y="276778"/>
          <a:ext cx="708750" cy="708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5559252" y="1633528"/>
          <a:ext cx="20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ZA" sz="2100" u="none" kern="1200" dirty="0"/>
            <a:t>Report Trends over time</a:t>
          </a:r>
          <a:endParaRPr lang="en-US" sz="2100" u="none" kern="1200" dirty="0"/>
        </a:p>
      </dsp:txBody>
      <dsp:txXfrm>
        <a:off x="5559252" y="1633528"/>
        <a:ext cx="2025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11/5/2020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11/5/2020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11/5/2020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11/5/2020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11/5/2020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St. </a:t>
            </a:r>
            <a:r>
              <a:rPr lang="en-US" sz="4400" dirty="0" err="1">
                <a:solidFill>
                  <a:schemeClr val="tx1"/>
                </a:solidFill>
              </a:rPr>
              <a:t>Himark</a:t>
            </a:r>
            <a:r>
              <a:rPr lang="en-US" sz="4400" dirty="0">
                <a:solidFill>
                  <a:schemeClr val="tx1"/>
                </a:solidFill>
              </a:rPr>
              <a:t> Data Story</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Name Here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A6B05-5234-4D5E-99C8-995C76E93960}"/>
              </a:ext>
            </a:extLst>
          </p:cNvPr>
          <p:cNvSpPr>
            <a:spLocks noGrp="1"/>
          </p:cNvSpPr>
          <p:nvPr>
            <p:ph type="title"/>
          </p:nvPr>
        </p:nvSpPr>
        <p:spPr/>
        <p:txBody>
          <a:bodyPr>
            <a:normAutofit/>
          </a:bodyPr>
          <a:lstStyle/>
          <a:p>
            <a:pPr algn="ctr"/>
            <a:r>
              <a:rPr lang="en-ZA" dirty="0">
                <a:effectLst/>
              </a:rPr>
              <a:t>Count of Reported Shake Intensity records by Time per Neighbourhood</a:t>
            </a:r>
            <a:endParaRPr lang="en-ZA" u="sng" dirty="0"/>
          </a:p>
        </p:txBody>
      </p:sp>
      <p:pic>
        <p:nvPicPr>
          <p:cNvPr id="4" name="Picture 3">
            <a:extLst>
              <a:ext uri="{FF2B5EF4-FFF2-40B4-BE49-F238E27FC236}">
                <a16:creationId xmlns:a16="http://schemas.microsoft.com/office/drawing/2014/main" id="{C0BD0362-CEAF-4EBE-A4EF-F114AE0225C5}"/>
              </a:ext>
            </a:extLst>
          </p:cNvPr>
          <p:cNvPicPr>
            <a:picLocks noChangeAspect="1"/>
          </p:cNvPicPr>
          <p:nvPr/>
        </p:nvPicPr>
        <p:blipFill>
          <a:blip r:embed="rId2"/>
          <a:stretch>
            <a:fillRect/>
          </a:stretch>
        </p:blipFill>
        <p:spPr>
          <a:xfrm>
            <a:off x="1944477" y="2152784"/>
            <a:ext cx="8303046" cy="4179511"/>
          </a:xfrm>
          <a:prstGeom prst="rect">
            <a:avLst/>
          </a:prstGeom>
        </p:spPr>
      </p:pic>
    </p:spTree>
    <p:extLst>
      <p:ext uri="{BB962C8B-B14F-4D97-AF65-F5344CB8AC3E}">
        <p14:creationId xmlns:p14="http://schemas.microsoft.com/office/powerpoint/2010/main" val="4265884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A6B05-5234-4D5E-99C8-995C76E93960}"/>
              </a:ext>
            </a:extLst>
          </p:cNvPr>
          <p:cNvSpPr>
            <a:spLocks noGrp="1"/>
          </p:cNvSpPr>
          <p:nvPr>
            <p:ph type="title"/>
          </p:nvPr>
        </p:nvSpPr>
        <p:spPr/>
        <p:txBody>
          <a:bodyPr>
            <a:normAutofit/>
          </a:bodyPr>
          <a:lstStyle/>
          <a:p>
            <a:pPr algn="ctr"/>
            <a:r>
              <a:rPr lang="en-ZA" dirty="0">
                <a:effectLst/>
              </a:rPr>
              <a:t>Count of Reported Building Damages records by Time per Neighbourhood</a:t>
            </a:r>
            <a:endParaRPr lang="en-ZA" u="sng" dirty="0"/>
          </a:p>
        </p:txBody>
      </p:sp>
      <p:pic>
        <p:nvPicPr>
          <p:cNvPr id="5" name="Picture 4">
            <a:extLst>
              <a:ext uri="{FF2B5EF4-FFF2-40B4-BE49-F238E27FC236}">
                <a16:creationId xmlns:a16="http://schemas.microsoft.com/office/drawing/2014/main" id="{0225CB53-8025-40A3-9466-476C5ED4338B}"/>
              </a:ext>
            </a:extLst>
          </p:cNvPr>
          <p:cNvPicPr>
            <a:picLocks noChangeAspect="1"/>
          </p:cNvPicPr>
          <p:nvPr/>
        </p:nvPicPr>
        <p:blipFill>
          <a:blip r:embed="rId2"/>
          <a:stretch>
            <a:fillRect/>
          </a:stretch>
        </p:blipFill>
        <p:spPr>
          <a:xfrm>
            <a:off x="2074710" y="2014194"/>
            <a:ext cx="8042579" cy="4168788"/>
          </a:xfrm>
          <a:prstGeom prst="rect">
            <a:avLst/>
          </a:prstGeom>
        </p:spPr>
      </p:pic>
    </p:spTree>
    <p:extLst>
      <p:ext uri="{BB962C8B-B14F-4D97-AF65-F5344CB8AC3E}">
        <p14:creationId xmlns:p14="http://schemas.microsoft.com/office/powerpoint/2010/main" val="2054645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A6B05-5234-4D5E-99C8-995C76E93960}"/>
              </a:ext>
            </a:extLst>
          </p:cNvPr>
          <p:cNvSpPr>
            <a:spLocks noGrp="1"/>
          </p:cNvSpPr>
          <p:nvPr>
            <p:ph type="title"/>
          </p:nvPr>
        </p:nvSpPr>
        <p:spPr/>
        <p:txBody>
          <a:bodyPr>
            <a:normAutofit/>
          </a:bodyPr>
          <a:lstStyle/>
          <a:p>
            <a:pPr algn="ctr"/>
            <a:r>
              <a:rPr lang="en-ZA" dirty="0">
                <a:effectLst/>
              </a:rPr>
              <a:t>Mobile Sensors: Average Radiation Measurement by User per Day</a:t>
            </a:r>
            <a:endParaRPr lang="en-ZA" u="sng" dirty="0"/>
          </a:p>
        </p:txBody>
      </p:sp>
      <p:pic>
        <p:nvPicPr>
          <p:cNvPr id="7" name="Picture 6">
            <a:extLst>
              <a:ext uri="{FF2B5EF4-FFF2-40B4-BE49-F238E27FC236}">
                <a16:creationId xmlns:a16="http://schemas.microsoft.com/office/drawing/2014/main" id="{0F57BBCA-2417-4077-A68B-26AF8E39F545}"/>
              </a:ext>
            </a:extLst>
          </p:cNvPr>
          <p:cNvPicPr>
            <a:picLocks noChangeAspect="1"/>
          </p:cNvPicPr>
          <p:nvPr/>
        </p:nvPicPr>
        <p:blipFill>
          <a:blip r:embed="rId2"/>
          <a:stretch>
            <a:fillRect/>
          </a:stretch>
        </p:blipFill>
        <p:spPr>
          <a:xfrm>
            <a:off x="1783117" y="1927529"/>
            <a:ext cx="8625766" cy="4440221"/>
          </a:xfrm>
          <a:prstGeom prst="rect">
            <a:avLst/>
          </a:prstGeom>
        </p:spPr>
      </p:pic>
    </p:spTree>
    <p:extLst>
      <p:ext uri="{BB962C8B-B14F-4D97-AF65-F5344CB8AC3E}">
        <p14:creationId xmlns:p14="http://schemas.microsoft.com/office/powerpoint/2010/main" val="1817930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u="sng" dirty="0"/>
              <a:t>Overview</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47650185"/>
              </p:ext>
            </p:extLst>
          </p:nvPr>
        </p:nvGraphicFramePr>
        <p:xfrm>
          <a:off x="1903623" y="3429000"/>
          <a:ext cx="8384754" cy="23670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3F3B68BA-1583-44B1-A301-C68FCC806130}"/>
              </a:ext>
            </a:extLst>
          </p:cNvPr>
          <p:cNvSpPr txBox="1"/>
          <p:nvPr/>
        </p:nvSpPr>
        <p:spPr>
          <a:xfrm>
            <a:off x="929089" y="2012301"/>
            <a:ext cx="10333822" cy="966483"/>
          </a:xfrm>
          <a:prstGeom prst="rect">
            <a:avLst/>
          </a:prstGeom>
          <a:noFill/>
        </p:spPr>
        <p:txBody>
          <a:bodyPr wrap="square" rtlCol="0">
            <a:spAutoFit/>
          </a:bodyPr>
          <a:lstStyle/>
          <a:p>
            <a:pPr>
              <a:lnSpc>
                <a:spcPct val="107000"/>
              </a:lnSpc>
              <a:spcAft>
                <a:spcPts val="800"/>
              </a:spcAft>
            </a:pPr>
            <a:r>
              <a:rPr lang="en-ZA" sz="1800">
                <a:effectLst/>
                <a:latin typeface="Arial" panose="020B0604020202020204" pitchFamily="34" charset="0"/>
                <a:ea typeface="Calibri" panose="020F0502020204030204" pitchFamily="34" charset="0"/>
                <a:cs typeface="Times New Roman" panose="02020603050405020304" pitchFamily="18" charset="0"/>
              </a:rPr>
              <a:t>The data story illustrates the trends of the aftermath of the 2020 St. Himark earthquake damages and intensity throughout the neighbourhoods, and the radiation measurement readings during the month of April.  </a:t>
            </a:r>
            <a:endParaRPr lang="en-ZA"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A6B05-5234-4D5E-99C8-995C76E93960}"/>
              </a:ext>
            </a:extLst>
          </p:cNvPr>
          <p:cNvSpPr>
            <a:spLocks noGrp="1"/>
          </p:cNvSpPr>
          <p:nvPr>
            <p:ph type="title"/>
          </p:nvPr>
        </p:nvSpPr>
        <p:spPr/>
        <p:txBody>
          <a:bodyPr/>
          <a:lstStyle/>
          <a:p>
            <a:pPr algn="ctr"/>
            <a:r>
              <a:rPr lang="en-ZA" dirty="0">
                <a:effectLst/>
              </a:rPr>
              <a:t>Average Damage Rate Reporting’s by Category per Day</a:t>
            </a:r>
            <a:endParaRPr lang="en-ZA" u="sng" dirty="0"/>
          </a:p>
        </p:txBody>
      </p:sp>
      <p:pic>
        <p:nvPicPr>
          <p:cNvPr id="7" name="Picture 6">
            <a:extLst>
              <a:ext uri="{FF2B5EF4-FFF2-40B4-BE49-F238E27FC236}">
                <a16:creationId xmlns:a16="http://schemas.microsoft.com/office/drawing/2014/main" id="{040F707E-E2C2-4116-844E-92890F3CCBD3}"/>
              </a:ext>
            </a:extLst>
          </p:cNvPr>
          <p:cNvPicPr>
            <a:picLocks noChangeAspect="1"/>
          </p:cNvPicPr>
          <p:nvPr/>
        </p:nvPicPr>
        <p:blipFill>
          <a:blip r:embed="rId2"/>
          <a:stretch>
            <a:fillRect/>
          </a:stretch>
        </p:blipFill>
        <p:spPr>
          <a:xfrm>
            <a:off x="1908043" y="2028743"/>
            <a:ext cx="8375914" cy="4186663"/>
          </a:xfrm>
          <a:prstGeom prst="rect">
            <a:avLst/>
          </a:prstGeom>
        </p:spPr>
      </p:pic>
    </p:spTree>
    <p:extLst>
      <p:ext uri="{BB962C8B-B14F-4D97-AF65-F5344CB8AC3E}">
        <p14:creationId xmlns:p14="http://schemas.microsoft.com/office/powerpoint/2010/main" val="3744745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A6B05-5234-4D5E-99C8-995C76E93960}"/>
              </a:ext>
            </a:extLst>
          </p:cNvPr>
          <p:cNvSpPr>
            <a:spLocks noGrp="1"/>
          </p:cNvSpPr>
          <p:nvPr>
            <p:ph type="title"/>
          </p:nvPr>
        </p:nvSpPr>
        <p:spPr/>
        <p:txBody>
          <a:bodyPr/>
          <a:lstStyle/>
          <a:p>
            <a:pPr algn="ctr"/>
            <a:r>
              <a:rPr lang="en-ZA" dirty="0">
                <a:effectLst/>
              </a:rPr>
              <a:t>Count of All Neighbourhood Building Damages Rate Reported per Day</a:t>
            </a:r>
            <a:endParaRPr lang="en-ZA" u="sng" dirty="0"/>
          </a:p>
        </p:txBody>
      </p:sp>
      <p:pic>
        <p:nvPicPr>
          <p:cNvPr id="4" name="Picture 3">
            <a:extLst>
              <a:ext uri="{FF2B5EF4-FFF2-40B4-BE49-F238E27FC236}">
                <a16:creationId xmlns:a16="http://schemas.microsoft.com/office/drawing/2014/main" id="{FEF5D649-C5DB-4CF1-8929-FE527228FDBD}"/>
              </a:ext>
            </a:extLst>
          </p:cNvPr>
          <p:cNvPicPr>
            <a:picLocks noChangeAspect="1"/>
          </p:cNvPicPr>
          <p:nvPr/>
        </p:nvPicPr>
        <p:blipFill>
          <a:blip r:embed="rId2"/>
          <a:stretch>
            <a:fillRect/>
          </a:stretch>
        </p:blipFill>
        <p:spPr>
          <a:xfrm>
            <a:off x="1602954" y="2014194"/>
            <a:ext cx="8861882" cy="4375589"/>
          </a:xfrm>
          <a:prstGeom prst="rect">
            <a:avLst/>
          </a:prstGeom>
        </p:spPr>
      </p:pic>
    </p:spTree>
    <p:extLst>
      <p:ext uri="{BB962C8B-B14F-4D97-AF65-F5344CB8AC3E}">
        <p14:creationId xmlns:p14="http://schemas.microsoft.com/office/powerpoint/2010/main" val="2595335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A6B05-5234-4D5E-99C8-995C76E93960}"/>
              </a:ext>
            </a:extLst>
          </p:cNvPr>
          <p:cNvSpPr>
            <a:spLocks noGrp="1"/>
          </p:cNvSpPr>
          <p:nvPr>
            <p:ph type="title"/>
          </p:nvPr>
        </p:nvSpPr>
        <p:spPr/>
        <p:txBody>
          <a:bodyPr/>
          <a:lstStyle/>
          <a:p>
            <a:pPr algn="ctr"/>
            <a:r>
              <a:rPr lang="en-ZA" dirty="0">
                <a:effectLst/>
              </a:rPr>
              <a:t>Count of All Neighbourhood Medical Requests Rate Reported per Day</a:t>
            </a:r>
            <a:endParaRPr lang="en-ZA" u="sng" dirty="0"/>
          </a:p>
        </p:txBody>
      </p:sp>
      <p:pic>
        <p:nvPicPr>
          <p:cNvPr id="5" name="Picture 4">
            <a:extLst>
              <a:ext uri="{FF2B5EF4-FFF2-40B4-BE49-F238E27FC236}">
                <a16:creationId xmlns:a16="http://schemas.microsoft.com/office/drawing/2014/main" id="{E5CCF047-1FD1-4F80-893D-8A366C9A52C1}"/>
              </a:ext>
            </a:extLst>
          </p:cNvPr>
          <p:cNvPicPr>
            <a:picLocks noChangeAspect="1"/>
          </p:cNvPicPr>
          <p:nvPr/>
        </p:nvPicPr>
        <p:blipFill>
          <a:blip r:embed="rId2"/>
          <a:stretch>
            <a:fillRect/>
          </a:stretch>
        </p:blipFill>
        <p:spPr>
          <a:xfrm>
            <a:off x="1593021" y="2014194"/>
            <a:ext cx="8797721" cy="4355965"/>
          </a:xfrm>
          <a:prstGeom prst="rect">
            <a:avLst/>
          </a:prstGeom>
        </p:spPr>
      </p:pic>
    </p:spTree>
    <p:extLst>
      <p:ext uri="{BB962C8B-B14F-4D97-AF65-F5344CB8AC3E}">
        <p14:creationId xmlns:p14="http://schemas.microsoft.com/office/powerpoint/2010/main" val="308877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A6B05-5234-4D5E-99C8-995C76E93960}"/>
              </a:ext>
            </a:extLst>
          </p:cNvPr>
          <p:cNvSpPr>
            <a:spLocks noGrp="1"/>
          </p:cNvSpPr>
          <p:nvPr>
            <p:ph type="title"/>
          </p:nvPr>
        </p:nvSpPr>
        <p:spPr/>
        <p:txBody>
          <a:bodyPr/>
          <a:lstStyle/>
          <a:p>
            <a:pPr algn="ctr"/>
            <a:r>
              <a:rPr lang="en-ZA" dirty="0">
                <a:effectLst/>
              </a:rPr>
              <a:t>Count of All Neighbourhood Power Damages Rate Reported per Day</a:t>
            </a:r>
            <a:endParaRPr lang="en-ZA" u="sng" dirty="0"/>
          </a:p>
        </p:txBody>
      </p:sp>
      <p:pic>
        <p:nvPicPr>
          <p:cNvPr id="4" name="Picture 3">
            <a:extLst>
              <a:ext uri="{FF2B5EF4-FFF2-40B4-BE49-F238E27FC236}">
                <a16:creationId xmlns:a16="http://schemas.microsoft.com/office/drawing/2014/main" id="{C5DC572B-24F8-4E09-806F-5D32B2B59254}"/>
              </a:ext>
            </a:extLst>
          </p:cNvPr>
          <p:cNvPicPr>
            <a:picLocks noChangeAspect="1"/>
          </p:cNvPicPr>
          <p:nvPr/>
        </p:nvPicPr>
        <p:blipFill>
          <a:blip r:embed="rId2"/>
          <a:stretch>
            <a:fillRect/>
          </a:stretch>
        </p:blipFill>
        <p:spPr>
          <a:xfrm>
            <a:off x="1777442" y="2014194"/>
            <a:ext cx="8637115" cy="4278171"/>
          </a:xfrm>
          <a:prstGeom prst="rect">
            <a:avLst/>
          </a:prstGeom>
        </p:spPr>
      </p:pic>
    </p:spTree>
    <p:extLst>
      <p:ext uri="{BB962C8B-B14F-4D97-AF65-F5344CB8AC3E}">
        <p14:creationId xmlns:p14="http://schemas.microsoft.com/office/powerpoint/2010/main" val="3927301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A6B05-5234-4D5E-99C8-995C76E93960}"/>
              </a:ext>
            </a:extLst>
          </p:cNvPr>
          <p:cNvSpPr>
            <a:spLocks noGrp="1"/>
          </p:cNvSpPr>
          <p:nvPr>
            <p:ph type="title"/>
          </p:nvPr>
        </p:nvSpPr>
        <p:spPr/>
        <p:txBody>
          <a:bodyPr>
            <a:normAutofit fontScale="90000"/>
          </a:bodyPr>
          <a:lstStyle/>
          <a:p>
            <a:pPr algn="ctr"/>
            <a:r>
              <a:rPr lang="en-ZA" dirty="0">
                <a:effectLst/>
              </a:rPr>
              <a:t>Count of All Neighbourhood Roads and Bridges Damage Rate Reported per Day</a:t>
            </a:r>
            <a:endParaRPr lang="en-ZA" u="sng" dirty="0"/>
          </a:p>
        </p:txBody>
      </p:sp>
      <p:pic>
        <p:nvPicPr>
          <p:cNvPr id="5" name="Picture 4">
            <a:extLst>
              <a:ext uri="{FF2B5EF4-FFF2-40B4-BE49-F238E27FC236}">
                <a16:creationId xmlns:a16="http://schemas.microsoft.com/office/drawing/2014/main" id="{44ACB66D-BE75-46C3-B1E8-4E6E677F91C2}"/>
              </a:ext>
            </a:extLst>
          </p:cNvPr>
          <p:cNvPicPr>
            <a:picLocks noChangeAspect="1"/>
          </p:cNvPicPr>
          <p:nvPr/>
        </p:nvPicPr>
        <p:blipFill>
          <a:blip r:embed="rId2"/>
          <a:stretch>
            <a:fillRect/>
          </a:stretch>
        </p:blipFill>
        <p:spPr>
          <a:xfrm>
            <a:off x="1598151" y="2014194"/>
            <a:ext cx="8995697" cy="4389135"/>
          </a:xfrm>
          <a:prstGeom prst="rect">
            <a:avLst/>
          </a:prstGeom>
        </p:spPr>
      </p:pic>
    </p:spTree>
    <p:extLst>
      <p:ext uri="{BB962C8B-B14F-4D97-AF65-F5344CB8AC3E}">
        <p14:creationId xmlns:p14="http://schemas.microsoft.com/office/powerpoint/2010/main" val="2506294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A6B05-5234-4D5E-99C8-995C76E93960}"/>
              </a:ext>
            </a:extLst>
          </p:cNvPr>
          <p:cNvSpPr>
            <a:spLocks noGrp="1"/>
          </p:cNvSpPr>
          <p:nvPr>
            <p:ph type="title"/>
          </p:nvPr>
        </p:nvSpPr>
        <p:spPr/>
        <p:txBody>
          <a:bodyPr>
            <a:normAutofit fontScale="90000"/>
          </a:bodyPr>
          <a:lstStyle/>
          <a:p>
            <a:pPr algn="ctr"/>
            <a:r>
              <a:rPr lang="en-ZA" dirty="0">
                <a:effectLst/>
              </a:rPr>
              <a:t>Count of All Neighbourhood Sewer and Water Damages Rate Reported per Day</a:t>
            </a:r>
            <a:endParaRPr lang="en-ZA" u="sng" dirty="0"/>
          </a:p>
        </p:txBody>
      </p:sp>
      <p:pic>
        <p:nvPicPr>
          <p:cNvPr id="4" name="Picture 3">
            <a:extLst>
              <a:ext uri="{FF2B5EF4-FFF2-40B4-BE49-F238E27FC236}">
                <a16:creationId xmlns:a16="http://schemas.microsoft.com/office/drawing/2014/main" id="{CBE89225-3DAA-4114-8EFC-0644926BDF42}"/>
              </a:ext>
            </a:extLst>
          </p:cNvPr>
          <p:cNvPicPr>
            <a:picLocks noChangeAspect="1"/>
          </p:cNvPicPr>
          <p:nvPr/>
        </p:nvPicPr>
        <p:blipFill>
          <a:blip r:embed="rId2"/>
          <a:stretch>
            <a:fillRect/>
          </a:stretch>
        </p:blipFill>
        <p:spPr>
          <a:xfrm>
            <a:off x="1867359" y="2014194"/>
            <a:ext cx="8457282" cy="4310538"/>
          </a:xfrm>
          <a:prstGeom prst="rect">
            <a:avLst/>
          </a:prstGeom>
        </p:spPr>
      </p:pic>
    </p:spTree>
    <p:extLst>
      <p:ext uri="{BB962C8B-B14F-4D97-AF65-F5344CB8AC3E}">
        <p14:creationId xmlns:p14="http://schemas.microsoft.com/office/powerpoint/2010/main" val="30111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A6B05-5234-4D5E-99C8-995C76E93960}"/>
              </a:ext>
            </a:extLst>
          </p:cNvPr>
          <p:cNvSpPr>
            <a:spLocks noGrp="1"/>
          </p:cNvSpPr>
          <p:nvPr>
            <p:ph type="title"/>
          </p:nvPr>
        </p:nvSpPr>
        <p:spPr/>
        <p:txBody>
          <a:bodyPr>
            <a:normAutofit/>
          </a:bodyPr>
          <a:lstStyle/>
          <a:p>
            <a:pPr algn="ctr"/>
            <a:r>
              <a:rPr lang="en-ZA" dirty="0">
                <a:effectLst/>
              </a:rPr>
              <a:t>Count of All Neighbourhood Shake Intensity Rate Reported per Day</a:t>
            </a:r>
            <a:endParaRPr lang="en-ZA" u="sng" dirty="0"/>
          </a:p>
        </p:txBody>
      </p:sp>
      <p:pic>
        <p:nvPicPr>
          <p:cNvPr id="5" name="Picture 4">
            <a:extLst>
              <a:ext uri="{FF2B5EF4-FFF2-40B4-BE49-F238E27FC236}">
                <a16:creationId xmlns:a16="http://schemas.microsoft.com/office/drawing/2014/main" id="{6C331BDD-EA01-42DA-9712-E45ED43CD130}"/>
              </a:ext>
            </a:extLst>
          </p:cNvPr>
          <p:cNvPicPr>
            <a:picLocks noChangeAspect="1"/>
          </p:cNvPicPr>
          <p:nvPr/>
        </p:nvPicPr>
        <p:blipFill>
          <a:blip r:embed="rId2"/>
          <a:stretch>
            <a:fillRect/>
          </a:stretch>
        </p:blipFill>
        <p:spPr>
          <a:xfrm>
            <a:off x="1828800" y="2014194"/>
            <a:ext cx="8534400" cy="4322261"/>
          </a:xfrm>
          <a:prstGeom prst="rect">
            <a:avLst/>
          </a:prstGeom>
        </p:spPr>
      </p:pic>
    </p:spTree>
    <p:extLst>
      <p:ext uri="{BB962C8B-B14F-4D97-AF65-F5344CB8AC3E}">
        <p14:creationId xmlns:p14="http://schemas.microsoft.com/office/powerpoint/2010/main" val="36126556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{48CB3B01-2F41-41FE-AACD-B1226068E82F}tf78438558_win32</Template>
  <TotalTime>541</TotalTime>
  <Words>153</Words>
  <Application>Microsoft Office PowerPoint</Application>
  <PresentationFormat>Widescreen</PresentationFormat>
  <Paragraphs>17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Garamond</vt:lpstr>
      <vt:lpstr>SavonVTI</vt:lpstr>
      <vt:lpstr>St. Himark Data Story</vt:lpstr>
      <vt:lpstr>Overview</vt:lpstr>
      <vt:lpstr>Average Damage Rate Reporting’s by Category per Day</vt:lpstr>
      <vt:lpstr>Count of All Neighbourhood Building Damages Rate Reported per Day</vt:lpstr>
      <vt:lpstr>Count of All Neighbourhood Medical Requests Rate Reported per Day</vt:lpstr>
      <vt:lpstr>Count of All Neighbourhood Power Damages Rate Reported per Day</vt:lpstr>
      <vt:lpstr>Count of All Neighbourhood Roads and Bridges Damage Rate Reported per Day</vt:lpstr>
      <vt:lpstr>Count of All Neighbourhood Sewer and Water Damages Rate Reported per Day</vt:lpstr>
      <vt:lpstr>Count of All Neighbourhood Shake Intensity Rate Reported per Day</vt:lpstr>
      <vt:lpstr>Count of Reported Shake Intensity records by Time per Neighbourhood</vt:lpstr>
      <vt:lpstr>Count of Reported Building Damages records by Time per Neighbourhood</vt:lpstr>
      <vt:lpstr>Mobile Sensors: Average Radiation Measurement by User per 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Story</dc:title>
  <dc:creator>Alex Sexwale</dc:creator>
  <cp:lastModifiedBy>Alex Sexwale</cp:lastModifiedBy>
  <cp:revision>24</cp:revision>
  <dcterms:created xsi:type="dcterms:W3CDTF">2020-10-21T14:25:30Z</dcterms:created>
  <dcterms:modified xsi:type="dcterms:W3CDTF">2020-11-05T16:22:20Z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