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9" r:id="rId6"/>
    <p:sldId id="260"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862BF-CE91-0E5A-C393-ABEACE84FB9D}" v="1031" dt="2020-08-28T01:41:26.371"/>
    <p1510:client id="{203E4C48-0846-749E-D37C-9B60BA9391A0}" v="5524" dt="2020-08-20T18:20:14.194"/>
    <p1510:client id="{5866422F-D77E-48E3-A883-35A1861B2815}" v="91" dt="2020-08-28T17:47:34.210"/>
    <p1510:client id="{774B3652-6118-EE06-6630-C327C34D1E77}" v="445" dt="2020-08-20T04:40:05.490"/>
    <p1510:client id="{F8348208-6FEF-1C2A-96D5-1B451C17F524}" v="1560" dt="2020-08-25T01:49:11.145"/>
    <p1510:client id="{F911034F-E316-488D-A785-9144CD4B63A7}" v="195" dt="2020-08-20T04:32:00.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28.08.2020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28.08.2020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28.08.2020</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28.08.2020</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28.08.2020</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28.08.2020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28.08.2020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28.08.2020</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6">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p:cNvSpPr>
            <a:spLocks noGrp="1"/>
          </p:cNvSpPr>
          <p:nvPr>
            <p:ph type="ctrTitle"/>
          </p:nvPr>
        </p:nvSpPr>
        <p:spPr>
          <a:xfrm>
            <a:off x="804672" y="338328"/>
            <a:ext cx="3877056" cy="2249424"/>
          </a:xfrm>
        </p:spPr>
        <p:txBody>
          <a:bodyPr anchor="b">
            <a:normAutofit/>
          </a:bodyPr>
          <a:lstStyle/>
          <a:p>
            <a:pPr algn="l"/>
            <a:r>
              <a:rPr lang="en-CA" sz="5400">
                <a:cs typeface="Calibri Light"/>
              </a:rPr>
              <a:t>Data Quality Assessment</a:t>
            </a:r>
          </a:p>
        </p:txBody>
      </p:sp>
      <p:sp>
        <p:nvSpPr>
          <p:cNvPr id="3" name="Sottotitolo 2"/>
          <p:cNvSpPr>
            <a:spLocks noGrp="1"/>
          </p:cNvSpPr>
          <p:nvPr>
            <p:ph type="subTitle" idx="1"/>
          </p:nvPr>
        </p:nvSpPr>
        <p:spPr>
          <a:xfrm>
            <a:off x="804672" y="2724912"/>
            <a:ext cx="3209544" cy="1155525"/>
          </a:xfrm>
        </p:spPr>
        <p:txBody>
          <a:bodyPr anchor="t">
            <a:normAutofit/>
          </a:bodyPr>
          <a:lstStyle/>
          <a:p>
            <a:pPr algn="l"/>
            <a:r>
              <a:rPr lang="de-DE" sz="2000">
                <a:cs typeface="Calibri"/>
              </a:rPr>
              <a:t>Alejandro Silva Zamora</a:t>
            </a:r>
            <a:endParaRPr lang="de-DE" sz="2000"/>
          </a:p>
        </p:txBody>
      </p:sp>
      <p:pic>
        <p:nvPicPr>
          <p:cNvPr id="4" name="Immagine 4" descr="Immagine che contiene disegnando&#10;&#10;Descrizione generata automaticamente">
            <a:extLst>
              <a:ext uri="{FF2B5EF4-FFF2-40B4-BE49-F238E27FC236}">
                <a16:creationId xmlns:a16="http://schemas.microsoft.com/office/drawing/2014/main" id="{07AC5C04-C036-45FC-9017-A8924D496F1C}"/>
              </a:ext>
            </a:extLst>
          </p:cNvPr>
          <p:cNvPicPr>
            <a:picLocks noChangeAspect="1"/>
          </p:cNvPicPr>
          <p:nvPr/>
        </p:nvPicPr>
        <p:blipFill>
          <a:blip r:embed="rId2"/>
          <a:stretch>
            <a:fillRect/>
          </a:stretch>
        </p:blipFill>
        <p:spPr>
          <a:xfrm>
            <a:off x="7239001" y="774186"/>
            <a:ext cx="4416894" cy="1722588"/>
          </a:xfrm>
          <a:prstGeom prst="rect">
            <a:avLst/>
          </a:prstGeom>
        </p:spPr>
      </p:pic>
      <p:pic>
        <p:nvPicPr>
          <p:cNvPr id="5" name="Immagine 5" descr="Immagine che contiene sedendo, cibo, luce, disegnando&#10;&#10;Descrizione generata automaticamente">
            <a:extLst>
              <a:ext uri="{FF2B5EF4-FFF2-40B4-BE49-F238E27FC236}">
                <a16:creationId xmlns:a16="http://schemas.microsoft.com/office/drawing/2014/main" id="{16AA2029-66D7-4337-AC55-D98E36378C42}"/>
              </a:ext>
            </a:extLst>
          </p:cNvPr>
          <p:cNvPicPr>
            <a:picLocks noChangeAspect="1"/>
          </p:cNvPicPr>
          <p:nvPr/>
        </p:nvPicPr>
        <p:blipFill>
          <a:blip r:embed="rId3"/>
          <a:stretch>
            <a:fillRect/>
          </a:stretch>
        </p:blipFill>
        <p:spPr>
          <a:xfrm>
            <a:off x="5953781" y="4095002"/>
            <a:ext cx="5702113" cy="1268719"/>
          </a:xfrm>
          <a:prstGeom prst="rect">
            <a:avLst/>
          </a:prstGeom>
        </p:spPr>
      </p:pic>
    </p:spTree>
    <p:extLst>
      <p:ext uri="{BB962C8B-B14F-4D97-AF65-F5344CB8AC3E}">
        <p14:creationId xmlns:p14="http://schemas.microsoft.com/office/powerpoint/2010/main" val="39625839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Transactions</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From </a:t>
            </a:r>
            <a:r>
              <a:rPr lang="it-IT" err="1">
                <a:cs typeface="Calibri"/>
              </a:rPr>
              <a:t>now</a:t>
            </a:r>
            <a:r>
              <a:rPr lang="it-IT">
                <a:cs typeface="Calibri"/>
              </a:rPr>
              <a:t> on </a:t>
            </a:r>
            <a:r>
              <a:rPr lang="it-IT" err="1">
                <a:cs typeface="Calibri"/>
              </a:rPr>
              <a:t>we</a:t>
            </a:r>
            <a:r>
              <a:rPr lang="it-IT">
                <a:cs typeface="Calibri"/>
              </a:rPr>
              <a:t> </a:t>
            </a:r>
            <a:r>
              <a:rPr lang="it-IT" err="1">
                <a:cs typeface="Calibri"/>
              </a:rPr>
              <a:t>will</a:t>
            </a:r>
            <a:r>
              <a:rPr lang="it-IT">
                <a:cs typeface="Calibri"/>
              </a:rPr>
              <a:t> </a:t>
            </a:r>
            <a:r>
              <a:rPr lang="it-IT" err="1">
                <a:cs typeface="Calibri"/>
              </a:rPr>
              <a:t>analyze</a:t>
            </a:r>
            <a:r>
              <a:rPr lang="it-IT">
                <a:cs typeface="Calibri"/>
              </a:rPr>
              <a:t> </a:t>
            </a:r>
            <a:r>
              <a:rPr lang="it-IT" err="1">
                <a:cs typeface="Calibri"/>
              </a:rPr>
              <a:t>every</a:t>
            </a:r>
            <a:r>
              <a:rPr lang="it-IT">
                <a:cs typeface="Calibri"/>
              </a:rPr>
              <a:t> </a:t>
            </a:r>
            <a:r>
              <a:rPr lang="it-IT" err="1">
                <a:cs typeface="Calibri"/>
              </a:rPr>
              <a:t>tab</a:t>
            </a:r>
            <a:r>
              <a:rPr lang="it-IT">
                <a:cs typeface="Calibri"/>
              </a:rPr>
              <a:t> </a:t>
            </a:r>
            <a:r>
              <a:rPr lang="it-IT" err="1">
                <a:cs typeface="Calibri"/>
              </a:rPr>
              <a:t>individually</a:t>
            </a:r>
            <a:r>
              <a:rPr lang="it-IT">
                <a:cs typeface="Calibri"/>
              </a:rPr>
              <a:t> and compare to the </a:t>
            </a:r>
            <a:r>
              <a:rPr lang="it-IT" err="1">
                <a:cs typeface="Calibri"/>
              </a:rPr>
              <a:t>rest</a:t>
            </a:r>
            <a:r>
              <a:rPr lang="it-IT">
                <a:cs typeface="Calibri"/>
              </a:rPr>
              <a:t> of the </a:t>
            </a:r>
            <a:r>
              <a:rPr lang="it-IT" err="1">
                <a:cs typeface="Calibri"/>
              </a:rPr>
              <a:t>tabs</a:t>
            </a:r>
            <a:r>
              <a:rPr lang="it-IT">
                <a:cs typeface="Calibri"/>
              </a:rPr>
              <a:t> </a:t>
            </a:r>
            <a:r>
              <a:rPr lang="it-IT" err="1">
                <a:cs typeface="Calibri"/>
              </a:rPr>
              <a:t>when</a:t>
            </a:r>
            <a:r>
              <a:rPr lang="it-IT">
                <a:cs typeface="Calibri"/>
              </a:rPr>
              <a:t> </a:t>
            </a:r>
            <a:r>
              <a:rPr lang="it-IT" err="1">
                <a:cs typeface="Calibri"/>
              </a:rPr>
              <a:t>required</a:t>
            </a:r>
            <a:r>
              <a:rPr lang="it-IT">
                <a:cs typeface="Calibri"/>
              </a:rPr>
              <a:t>.</a:t>
            </a:r>
            <a:endParaRPr lang="it-IT"/>
          </a:p>
          <a:p>
            <a:endParaRPr lang="it-IT">
              <a:cs typeface="Calibri"/>
            </a:endParaRPr>
          </a:p>
          <a:p>
            <a:pPr marL="0" indent="0">
              <a:buNone/>
            </a:pPr>
            <a:r>
              <a:rPr lang="it-IT" err="1">
                <a:cs typeface="Calibri"/>
              </a:rPr>
              <a:t>Transaction</a:t>
            </a:r>
            <a:r>
              <a:rPr lang="it-IT">
                <a:cs typeface="Calibri"/>
              </a:rPr>
              <a:t> </a:t>
            </a:r>
            <a:r>
              <a:rPr lang="it-IT" err="1">
                <a:cs typeface="Calibri"/>
              </a:rPr>
              <a:t>Uniqueness</a:t>
            </a:r>
            <a:endParaRPr lang="it-IT">
              <a:cs typeface="Calibri"/>
            </a:endParaRPr>
          </a:p>
          <a:p>
            <a:endParaRPr lang="it-IT">
              <a:cs typeface="Calibri"/>
            </a:endParaRPr>
          </a:p>
        </p:txBody>
      </p:sp>
      <p:pic>
        <p:nvPicPr>
          <p:cNvPr id="4" name="Immagine 5" descr="Immagine che contiene screenshot, arancia&#10;&#10;Descrizione generata automaticamente">
            <a:extLst>
              <a:ext uri="{FF2B5EF4-FFF2-40B4-BE49-F238E27FC236}">
                <a16:creationId xmlns:a16="http://schemas.microsoft.com/office/drawing/2014/main" id="{71B02B19-4AD2-425D-83D3-1B8E6CAA03F0}"/>
              </a:ext>
            </a:extLst>
          </p:cNvPr>
          <p:cNvPicPr>
            <a:picLocks noChangeAspect="1"/>
          </p:cNvPicPr>
          <p:nvPr/>
        </p:nvPicPr>
        <p:blipFill>
          <a:blip r:embed="rId2"/>
          <a:stretch>
            <a:fillRect/>
          </a:stretch>
        </p:blipFill>
        <p:spPr>
          <a:xfrm>
            <a:off x="836908" y="4251372"/>
            <a:ext cx="5106691" cy="860815"/>
          </a:xfrm>
          <a:prstGeom prst="rect">
            <a:avLst/>
          </a:prstGeom>
        </p:spPr>
      </p:pic>
    </p:spTree>
    <p:extLst>
      <p:ext uri="{BB962C8B-B14F-4D97-AF65-F5344CB8AC3E}">
        <p14:creationId xmlns:p14="http://schemas.microsoft.com/office/powerpoint/2010/main" val="88573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29" y="629266"/>
            <a:ext cx="3667039" cy="1676603"/>
          </a:xfrm>
        </p:spPr>
        <p:txBody>
          <a:bodyPr>
            <a:normAutofit/>
          </a:bodyPr>
          <a:lstStyle/>
          <a:p>
            <a:r>
              <a:rPr lang="it-IT" sz="3600">
                <a:cs typeface="Calibri Light"/>
              </a:rPr>
              <a:t>Transactions - Consistency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1"/>
            <a:ext cx="3667036" cy="3779520"/>
          </a:xfrm>
        </p:spPr>
        <p:txBody>
          <a:bodyPr vert="horz" lIns="91440" tIns="45720" rIns="91440" bIns="45720" rtlCol="0" anchor="t">
            <a:normAutofit/>
          </a:bodyPr>
          <a:lstStyle/>
          <a:p>
            <a:r>
              <a:rPr lang="it-IT" sz="1800" err="1">
                <a:cs typeface="Calibri"/>
              </a:rPr>
              <a:t>Analyzing</a:t>
            </a:r>
            <a:r>
              <a:rPr lang="it-IT" sz="1800">
                <a:cs typeface="Calibri"/>
              </a:rPr>
              <a:t> the </a:t>
            </a:r>
            <a:r>
              <a:rPr lang="it-IT" sz="1800" err="1">
                <a:cs typeface="Calibri"/>
              </a:rPr>
              <a:t>details</a:t>
            </a:r>
            <a:r>
              <a:rPr lang="it-IT" sz="1800">
                <a:cs typeface="Calibri"/>
              </a:rPr>
              <a:t> of the </a:t>
            </a:r>
            <a:r>
              <a:rPr lang="it-IT" sz="1800" err="1">
                <a:cs typeface="Calibri"/>
              </a:rPr>
              <a:t>product_id</a:t>
            </a:r>
            <a:r>
              <a:rPr lang="it-IT" sz="1800">
                <a:cs typeface="Calibri"/>
              </a:rPr>
              <a:t> </a:t>
            </a:r>
            <a:r>
              <a:rPr lang="it-IT" sz="1800" err="1">
                <a:cs typeface="Calibri"/>
              </a:rPr>
              <a:t>everytime</a:t>
            </a:r>
            <a:r>
              <a:rPr lang="it-IT" sz="1800">
                <a:cs typeface="Calibri"/>
              </a:rPr>
              <a:t> </a:t>
            </a:r>
            <a:r>
              <a:rPr lang="it-IT" sz="1800" err="1">
                <a:cs typeface="Calibri"/>
              </a:rPr>
              <a:t>it</a:t>
            </a:r>
            <a:r>
              <a:rPr lang="it-IT" sz="1800">
                <a:cs typeface="Calibri"/>
              </a:rPr>
              <a:t> </a:t>
            </a:r>
            <a:r>
              <a:rPr lang="it-IT" sz="1800" err="1">
                <a:cs typeface="Calibri"/>
              </a:rPr>
              <a:t>is</a:t>
            </a:r>
            <a:r>
              <a:rPr lang="it-IT" sz="1800">
                <a:cs typeface="Calibri"/>
              </a:rPr>
              <a:t> in a </a:t>
            </a:r>
            <a:r>
              <a:rPr lang="it-IT" sz="1800" err="1">
                <a:cs typeface="Calibri"/>
              </a:rPr>
              <a:t>Transaction</a:t>
            </a:r>
            <a:r>
              <a:rPr lang="it-IT" sz="1800">
                <a:cs typeface="Calibri"/>
              </a:rPr>
              <a:t> </a:t>
            </a:r>
            <a:r>
              <a:rPr lang="it-IT" sz="1800" err="1">
                <a:cs typeface="Calibri"/>
              </a:rPr>
              <a:t>we</a:t>
            </a:r>
            <a:r>
              <a:rPr lang="it-IT" sz="1800">
                <a:cs typeface="Calibri"/>
              </a:rPr>
              <a:t> </a:t>
            </a:r>
            <a:r>
              <a:rPr lang="it-IT" sz="1800" err="1">
                <a:cs typeface="Calibri"/>
              </a:rPr>
              <a:t>notice</a:t>
            </a:r>
            <a:r>
              <a:rPr lang="it-IT" sz="1800">
                <a:cs typeface="Calibri"/>
              </a:rPr>
              <a:t> </a:t>
            </a:r>
            <a:r>
              <a:rPr lang="it-IT" sz="1800" err="1">
                <a:cs typeface="Calibri"/>
              </a:rPr>
              <a:t>it</a:t>
            </a:r>
            <a:r>
              <a:rPr lang="it-IT" sz="1800">
                <a:cs typeface="Calibri"/>
              </a:rPr>
              <a:t> </a:t>
            </a:r>
            <a:r>
              <a:rPr lang="it-IT" sz="1800" err="1">
                <a:cs typeface="Calibri"/>
              </a:rPr>
              <a:t>has</a:t>
            </a:r>
            <a:r>
              <a:rPr lang="it-IT" sz="1800">
                <a:cs typeface="Calibri"/>
              </a:rPr>
              <a:t> </a:t>
            </a:r>
            <a:r>
              <a:rPr lang="it-IT" sz="1800" err="1">
                <a:cs typeface="Calibri"/>
              </a:rPr>
              <a:t>different</a:t>
            </a:r>
            <a:r>
              <a:rPr lang="it-IT" sz="1800">
                <a:cs typeface="Calibri"/>
              </a:rPr>
              <a:t> </a:t>
            </a:r>
            <a:r>
              <a:rPr lang="it-IT" sz="1800" err="1">
                <a:cs typeface="Calibri"/>
              </a:rPr>
              <a:t>values</a:t>
            </a:r>
            <a:r>
              <a:rPr lang="it-IT" sz="1800">
                <a:cs typeface="Calibri"/>
              </a:rPr>
              <a:t> for </a:t>
            </a:r>
            <a:r>
              <a:rPr lang="it-IT" sz="1800" err="1">
                <a:cs typeface="Calibri"/>
              </a:rPr>
              <a:t>almost</a:t>
            </a:r>
            <a:r>
              <a:rPr lang="it-IT" sz="1800">
                <a:cs typeface="Calibri"/>
              </a:rPr>
              <a:t> </a:t>
            </a:r>
            <a:r>
              <a:rPr lang="it-IT" sz="1800" err="1">
                <a:cs typeface="Calibri"/>
              </a:rPr>
              <a:t>all</a:t>
            </a:r>
            <a:r>
              <a:rPr lang="it-IT" sz="1800">
                <a:cs typeface="Calibri"/>
              </a:rPr>
              <a:t> of the </a:t>
            </a:r>
            <a:r>
              <a:rPr lang="it-IT" sz="1800" err="1">
                <a:cs typeface="Calibri"/>
              </a:rPr>
              <a:t>description</a:t>
            </a:r>
            <a:r>
              <a:rPr lang="it-IT" sz="1800">
                <a:cs typeface="Calibri"/>
              </a:rPr>
              <a:t> of the product, </a:t>
            </a:r>
            <a:r>
              <a:rPr lang="it-IT" sz="1800" err="1">
                <a:cs typeface="Calibri"/>
              </a:rPr>
              <a:t>suggesting</a:t>
            </a:r>
            <a:r>
              <a:rPr lang="it-IT" sz="1800">
                <a:cs typeface="Calibri"/>
              </a:rPr>
              <a:t> the </a:t>
            </a:r>
            <a:r>
              <a:rPr lang="it-IT" sz="1800" err="1">
                <a:cs typeface="Calibri"/>
              </a:rPr>
              <a:t>product_id</a:t>
            </a:r>
            <a:r>
              <a:rPr lang="it-IT" sz="1800">
                <a:cs typeface="Calibri"/>
              </a:rPr>
              <a:t> </a:t>
            </a:r>
            <a:r>
              <a:rPr lang="it-IT" sz="1800" err="1">
                <a:cs typeface="Calibri"/>
              </a:rPr>
              <a:t>is</a:t>
            </a:r>
            <a:r>
              <a:rPr lang="it-IT" sz="1800">
                <a:cs typeface="Calibri"/>
              </a:rPr>
              <a:t> </a:t>
            </a:r>
            <a:r>
              <a:rPr lang="it-IT" sz="1800" err="1">
                <a:cs typeface="Calibri"/>
              </a:rPr>
              <a:t>not</a:t>
            </a:r>
            <a:r>
              <a:rPr lang="it-IT" sz="1800">
                <a:cs typeface="Calibri"/>
              </a:rPr>
              <a:t> </a:t>
            </a:r>
            <a:r>
              <a:rPr lang="it-IT" sz="1800" err="1">
                <a:cs typeface="Calibri"/>
              </a:rPr>
              <a:t>unique</a:t>
            </a:r>
          </a:p>
          <a:p>
            <a:r>
              <a:rPr lang="it-IT" sz="1800" err="1">
                <a:cs typeface="Calibri"/>
              </a:rPr>
              <a:t>This</a:t>
            </a:r>
            <a:r>
              <a:rPr lang="it-IT" sz="1800">
                <a:cs typeface="Calibri"/>
              </a:rPr>
              <a:t> </a:t>
            </a:r>
            <a:r>
              <a:rPr lang="it-IT" sz="1800" err="1">
                <a:cs typeface="Calibri"/>
              </a:rPr>
              <a:t>is</a:t>
            </a:r>
            <a:r>
              <a:rPr lang="it-IT" sz="1800">
                <a:cs typeface="Calibri"/>
              </a:rPr>
              <a:t> a big </a:t>
            </a:r>
            <a:r>
              <a:rPr lang="it-IT" sz="1800" err="1">
                <a:cs typeface="Calibri"/>
              </a:rPr>
              <a:t>problem</a:t>
            </a:r>
            <a:r>
              <a:rPr lang="it-IT" sz="1800">
                <a:cs typeface="Calibri"/>
              </a:rPr>
              <a:t> and </a:t>
            </a:r>
            <a:r>
              <a:rPr lang="it-IT" sz="1800" err="1">
                <a:cs typeface="Calibri"/>
              </a:rPr>
              <a:t>we</a:t>
            </a:r>
            <a:r>
              <a:rPr lang="it-IT" sz="1800">
                <a:cs typeface="Calibri"/>
              </a:rPr>
              <a:t> </a:t>
            </a:r>
            <a:r>
              <a:rPr lang="it-IT" sz="1800" err="1">
                <a:cs typeface="Calibri"/>
              </a:rPr>
              <a:t>need</a:t>
            </a:r>
            <a:r>
              <a:rPr lang="it-IT" sz="1800">
                <a:cs typeface="Calibri"/>
              </a:rPr>
              <a:t> to </a:t>
            </a:r>
            <a:r>
              <a:rPr lang="it-IT" sz="1800" err="1">
                <a:cs typeface="Calibri"/>
              </a:rPr>
              <a:t>get</a:t>
            </a:r>
            <a:r>
              <a:rPr lang="it-IT" sz="1800">
                <a:cs typeface="Calibri"/>
              </a:rPr>
              <a:t> back to the client to solve </a:t>
            </a:r>
            <a:r>
              <a:rPr lang="it-IT" sz="1800" err="1">
                <a:cs typeface="Calibri"/>
              </a:rPr>
              <a:t>this</a:t>
            </a:r>
            <a:r>
              <a:rPr lang="it-IT" sz="1800">
                <a:cs typeface="Calibri"/>
              </a:rPr>
              <a:t> </a:t>
            </a:r>
            <a:r>
              <a:rPr lang="it-IT" sz="1800" err="1">
                <a:cs typeface="Calibri"/>
              </a:rPr>
              <a:t>issue</a:t>
            </a:r>
          </a:p>
          <a:p>
            <a:endParaRPr lang="it-IT" sz="1800">
              <a:cs typeface="Calibri"/>
            </a:endParaRPr>
          </a:p>
        </p:txBody>
      </p:sp>
      <p:sp>
        <p:nvSpPr>
          <p:cNvPr id="16" name="Rectangle 1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6" descr="Immagine che contiene screenshot&#10;&#10;Descrizione generata automaticamente">
            <a:extLst>
              <a:ext uri="{FF2B5EF4-FFF2-40B4-BE49-F238E27FC236}">
                <a16:creationId xmlns:a16="http://schemas.microsoft.com/office/drawing/2014/main" id="{0D68ED36-43A6-4086-A58F-94425BC412AC}"/>
              </a:ext>
            </a:extLst>
          </p:cNvPr>
          <p:cNvPicPr>
            <a:picLocks noChangeAspect="1"/>
          </p:cNvPicPr>
          <p:nvPr/>
        </p:nvPicPr>
        <p:blipFill rotWithShape="1">
          <a:blip r:embed="rId2"/>
          <a:srcRect r="45709" b="1"/>
          <a:stretch/>
        </p:blipFill>
        <p:spPr>
          <a:xfrm>
            <a:off x="5276088" y="640082"/>
            <a:ext cx="6276250" cy="5577838"/>
          </a:xfrm>
          <a:prstGeom prst="rect">
            <a:avLst/>
          </a:prstGeom>
          <a:effectLst/>
        </p:spPr>
      </p:pic>
    </p:spTree>
    <p:extLst>
      <p:ext uri="{BB962C8B-B14F-4D97-AF65-F5344CB8AC3E}">
        <p14:creationId xmlns:p14="http://schemas.microsoft.com/office/powerpoint/2010/main" val="74564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29" y="629266"/>
            <a:ext cx="3667039" cy="1676603"/>
          </a:xfrm>
        </p:spPr>
        <p:txBody>
          <a:bodyPr>
            <a:normAutofit/>
          </a:bodyPr>
          <a:lstStyle/>
          <a:p>
            <a:r>
              <a:rPr lang="it-IT" sz="3600">
                <a:cs typeface="Calibri Light"/>
              </a:rPr>
              <a:t>Transactions - Consistency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1"/>
            <a:ext cx="3667036" cy="3779520"/>
          </a:xfrm>
        </p:spPr>
        <p:txBody>
          <a:bodyPr vert="horz" lIns="91440" tIns="45720" rIns="91440" bIns="45720" rtlCol="0" anchor="t">
            <a:normAutofit/>
          </a:bodyPr>
          <a:lstStyle/>
          <a:p>
            <a:r>
              <a:rPr lang="it-IT" sz="1800" err="1">
                <a:cs typeface="Calibri"/>
              </a:rPr>
              <a:t>Analyzing</a:t>
            </a:r>
            <a:r>
              <a:rPr lang="it-IT" sz="1800">
                <a:cs typeface="Calibri"/>
              </a:rPr>
              <a:t> the </a:t>
            </a:r>
            <a:r>
              <a:rPr lang="it-IT" sz="1800" err="1">
                <a:cs typeface="Calibri"/>
              </a:rPr>
              <a:t>Transactions</a:t>
            </a:r>
            <a:r>
              <a:rPr lang="it-IT" sz="1800">
                <a:cs typeface="Calibri"/>
              </a:rPr>
              <a:t> </a:t>
            </a:r>
            <a:r>
              <a:rPr lang="it-IT" sz="1800" err="1">
                <a:cs typeface="Calibri"/>
              </a:rPr>
              <a:t>we</a:t>
            </a:r>
            <a:r>
              <a:rPr lang="it-IT" sz="1800">
                <a:cs typeface="Calibri"/>
              </a:rPr>
              <a:t> </a:t>
            </a:r>
            <a:r>
              <a:rPr lang="it-IT" sz="1800" err="1">
                <a:cs typeface="Calibri"/>
              </a:rPr>
              <a:t>find</a:t>
            </a:r>
            <a:r>
              <a:rPr lang="it-IT" sz="1800">
                <a:cs typeface="Calibri"/>
              </a:rPr>
              <a:t> </a:t>
            </a:r>
            <a:r>
              <a:rPr lang="it-IT" sz="1800" err="1">
                <a:cs typeface="Calibri"/>
              </a:rPr>
              <a:t>that</a:t>
            </a:r>
            <a:r>
              <a:rPr lang="it-IT" sz="1800">
                <a:cs typeface="Calibri"/>
              </a:rPr>
              <a:t> the </a:t>
            </a:r>
            <a:r>
              <a:rPr lang="it-IT" sz="1800" err="1">
                <a:cs typeface="Calibri"/>
              </a:rPr>
              <a:t>dates</a:t>
            </a:r>
            <a:r>
              <a:rPr lang="it-IT" sz="1800">
                <a:cs typeface="Calibri"/>
              </a:rPr>
              <a:t> </a:t>
            </a:r>
            <a:r>
              <a:rPr lang="it-IT" sz="1800" err="1">
                <a:cs typeface="Calibri"/>
              </a:rPr>
              <a:t>provided</a:t>
            </a:r>
            <a:r>
              <a:rPr lang="it-IT" sz="1800">
                <a:cs typeface="Calibri"/>
              </a:rPr>
              <a:t> for </a:t>
            </a:r>
            <a:r>
              <a:rPr lang="it-IT" sz="1800" err="1">
                <a:cs typeface="Calibri"/>
              </a:rPr>
              <a:t>product_first_sold_date</a:t>
            </a:r>
            <a:r>
              <a:rPr lang="it-IT" sz="1800">
                <a:cs typeface="Calibri"/>
              </a:rPr>
              <a:t> are </a:t>
            </a:r>
            <a:r>
              <a:rPr lang="it-IT" sz="1800" err="1">
                <a:cs typeface="Calibri"/>
              </a:rPr>
              <a:t>integers</a:t>
            </a:r>
            <a:r>
              <a:rPr lang="it-IT" sz="1800">
                <a:cs typeface="Calibri"/>
              </a:rPr>
              <a:t>. </a:t>
            </a:r>
            <a:r>
              <a:rPr lang="it-IT" sz="1800" err="1">
                <a:cs typeface="Calibri"/>
              </a:rPr>
              <a:t>These</a:t>
            </a:r>
            <a:r>
              <a:rPr lang="it-IT" sz="1800">
                <a:cs typeface="Calibri"/>
              </a:rPr>
              <a:t> </a:t>
            </a:r>
            <a:r>
              <a:rPr lang="it-IT" sz="1800" err="1">
                <a:cs typeface="Calibri"/>
              </a:rPr>
              <a:t>is</a:t>
            </a:r>
            <a:r>
              <a:rPr lang="it-IT" sz="1800">
                <a:cs typeface="Calibri"/>
              </a:rPr>
              <a:t> </a:t>
            </a:r>
            <a:r>
              <a:rPr lang="it-IT" sz="1800" err="1">
                <a:cs typeface="Calibri"/>
              </a:rPr>
              <a:t>not</a:t>
            </a:r>
            <a:r>
              <a:rPr lang="it-IT" sz="1800">
                <a:cs typeface="Calibri"/>
              </a:rPr>
              <a:t> </a:t>
            </a:r>
            <a:r>
              <a:rPr lang="it-IT" sz="1800" err="1">
                <a:cs typeface="Calibri"/>
              </a:rPr>
              <a:t>consistent</a:t>
            </a:r>
            <a:r>
              <a:rPr lang="it-IT" sz="1800">
                <a:cs typeface="Calibri"/>
              </a:rPr>
              <a:t> with the date format for </a:t>
            </a:r>
            <a:r>
              <a:rPr lang="it-IT" sz="1800" err="1">
                <a:cs typeface="Calibri"/>
              </a:rPr>
              <a:t>transaction_date</a:t>
            </a:r>
            <a:endParaRPr lang="it-IT" sz="1800">
              <a:cs typeface="Calibri"/>
            </a:endParaRPr>
          </a:p>
          <a:p>
            <a:r>
              <a:rPr lang="it-IT" sz="1800" err="1">
                <a:cs typeface="Calibri"/>
              </a:rPr>
              <a:t>We</a:t>
            </a:r>
            <a:r>
              <a:rPr lang="it-IT" sz="1800">
                <a:cs typeface="Calibri"/>
              </a:rPr>
              <a:t> can </a:t>
            </a:r>
            <a:r>
              <a:rPr lang="it-IT" sz="1800" err="1">
                <a:cs typeface="Calibri"/>
              </a:rPr>
              <a:t>apply</a:t>
            </a:r>
            <a:r>
              <a:rPr lang="it-IT" sz="1800">
                <a:cs typeface="Calibri"/>
              </a:rPr>
              <a:t> the date format in Excel to the </a:t>
            </a:r>
            <a:r>
              <a:rPr lang="it-IT" sz="1800" err="1">
                <a:cs typeface="Calibri"/>
              </a:rPr>
              <a:t>column</a:t>
            </a:r>
            <a:r>
              <a:rPr lang="it-IT" sz="1800">
                <a:cs typeface="Calibri"/>
              </a:rPr>
              <a:t> or the </a:t>
            </a:r>
            <a:r>
              <a:rPr lang="it-IT" sz="1800" err="1">
                <a:cs typeface="Calibri"/>
              </a:rPr>
              <a:t>function</a:t>
            </a:r>
            <a:r>
              <a:rPr lang="it-IT" sz="1800">
                <a:cs typeface="Calibri"/>
              </a:rPr>
              <a:t> </a:t>
            </a:r>
            <a:r>
              <a:rPr lang="it-IT" sz="1800" err="1">
                <a:ea typeface="+mn-lt"/>
                <a:cs typeface="+mn-lt"/>
              </a:rPr>
              <a:t>exceltime_to_datetime</a:t>
            </a:r>
            <a:r>
              <a:rPr lang="it-IT" sz="1800">
                <a:ea typeface="+mn-lt"/>
                <a:cs typeface="+mn-lt"/>
              </a:rPr>
              <a:t>() in Python and </a:t>
            </a:r>
            <a:r>
              <a:rPr lang="it-IT" sz="1800" err="1">
                <a:ea typeface="+mn-lt"/>
                <a:cs typeface="+mn-lt"/>
              </a:rPr>
              <a:t>this</a:t>
            </a:r>
            <a:r>
              <a:rPr lang="it-IT" sz="1800">
                <a:ea typeface="+mn-lt"/>
                <a:cs typeface="+mn-lt"/>
              </a:rPr>
              <a:t> </a:t>
            </a:r>
            <a:r>
              <a:rPr lang="it-IT" sz="1800" err="1">
                <a:ea typeface="+mn-lt"/>
                <a:cs typeface="+mn-lt"/>
              </a:rPr>
              <a:t>will</a:t>
            </a:r>
            <a:r>
              <a:rPr lang="it-IT" sz="1800">
                <a:ea typeface="+mn-lt"/>
                <a:cs typeface="+mn-lt"/>
              </a:rPr>
              <a:t> </a:t>
            </a:r>
            <a:r>
              <a:rPr lang="it-IT" sz="1800" err="1">
                <a:ea typeface="+mn-lt"/>
                <a:cs typeface="+mn-lt"/>
              </a:rPr>
              <a:t>give</a:t>
            </a:r>
            <a:r>
              <a:rPr lang="it-IT" sz="1800">
                <a:ea typeface="+mn-lt"/>
                <a:cs typeface="+mn-lt"/>
              </a:rPr>
              <a:t> </a:t>
            </a:r>
            <a:r>
              <a:rPr lang="it-IT" sz="1800" err="1">
                <a:ea typeface="+mn-lt"/>
                <a:cs typeface="+mn-lt"/>
              </a:rPr>
              <a:t>us</a:t>
            </a:r>
            <a:r>
              <a:rPr lang="it-IT" sz="1800">
                <a:ea typeface="+mn-lt"/>
                <a:cs typeface="+mn-lt"/>
              </a:rPr>
              <a:t> a </a:t>
            </a:r>
            <a:r>
              <a:rPr lang="it-IT" sz="1800" err="1">
                <a:ea typeface="+mn-lt"/>
                <a:cs typeface="+mn-lt"/>
              </a:rPr>
              <a:t>logical</a:t>
            </a:r>
            <a:r>
              <a:rPr lang="it-IT" sz="1800">
                <a:ea typeface="+mn-lt"/>
                <a:cs typeface="+mn-lt"/>
              </a:rPr>
              <a:t> date </a:t>
            </a:r>
            <a:r>
              <a:rPr lang="it-IT" sz="1800" err="1">
                <a:ea typeface="+mn-lt"/>
                <a:cs typeface="+mn-lt"/>
              </a:rPr>
              <a:t>but</a:t>
            </a:r>
            <a:r>
              <a:rPr lang="it-IT" sz="1800">
                <a:ea typeface="+mn-lt"/>
                <a:cs typeface="+mn-lt"/>
              </a:rPr>
              <a:t> </a:t>
            </a:r>
            <a:r>
              <a:rPr lang="it-IT" sz="1800" err="1">
                <a:ea typeface="+mn-lt"/>
                <a:cs typeface="+mn-lt"/>
              </a:rPr>
              <a:t>it</a:t>
            </a:r>
            <a:r>
              <a:rPr lang="it-IT" sz="1800">
                <a:ea typeface="+mn-lt"/>
                <a:cs typeface="+mn-lt"/>
              </a:rPr>
              <a:t> </a:t>
            </a:r>
            <a:r>
              <a:rPr lang="it-IT" sz="1800" err="1">
                <a:ea typeface="+mn-lt"/>
                <a:cs typeface="+mn-lt"/>
              </a:rPr>
              <a:t>would</a:t>
            </a:r>
            <a:r>
              <a:rPr lang="it-IT" sz="1800">
                <a:ea typeface="+mn-lt"/>
                <a:cs typeface="+mn-lt"/>
              </a:rPr>
              <a:t> be good to check back with the customer </a:t>
            </a:r>
            <a:r>
              <a:rPr lang="it-IT" sz="1800" err="1">
                <a:ea typeface="+mn-lt"/>
                <a:cs typeface="+mn-lt"/>
              </a:rPr>
              <a:t>if</a:t>
            </a:r>
            <a:r>
              <a:rPr lang="it-IT" sz="1800">
                <a:ea typeface="+mn-lt"/>
                <a:cs typeface="+mn-lt"/>
              </a:rPr>
              <a:t> </a:t>
            </a:r>
            <a:r>
              <a:rPr lang="it-IT" sz="1800" err="1">
                <a:ea typeface="+mn-lt"/>
                <a:cs typeface="+mn-lt"/>
              </a:rPr>
              <a:t>this</a:t>
            </a:r>
            <a:r>
              <a:rPr lang="it-IT" sz="1800">
                <a:ea typeface="+mn-lt"/>
                <a:cs typeface="+mn-lt"/>
              </a:rPr>
              <a:t> </a:t>
            </a:r>
            <a:r>
              <a:rPr lang="it-IT" sz="1800" err="1">
                <a:ea typeface="+mn-lt"/>
                <a:cs typeface="+mn-lt"/>
              </a:rPr>
              <a:t>is</a:t>
            </a:r>
            <a:r>
              <a:rPr lang="it-IT" sz="1800">
                <a:ea typeface="+mn-lt"/>
                <a:cs typeface="+mn-lt"/>
              </a:rPr>
              <a:t> </a:t>
            </a:r>
            <a:r>
              <a:rPr lang="it-IT" sz="1800" err="1">
                <a:ea typeface="+mn-lt"/>
                <a:cs typeface="+mn-lt"/>
              </a:rPr>
              <a:t>what</a:t>
            </a:r>
            <a:r>
              <a:rPr lang="it-IT" sz="1800">
                <a:ea typeface="+mn-lt"/>
                <a:cs typeface="+mn-lt"/>
              </a:rPr>
              <a:t> </a:t>
            </a:r>
            <a:r>
              <a:rPr lang="it-IT" sz="1800" err="1">
                <a:ea typeface="+mn-lt"/>
                <a:cs typeface="+mn-lt"/>
              </a:rPr>
              <a:t>we</a:t>
            </a:r>
            <a:r>
              <a:rPr lang="it-IT" sz="1800">
                <a:ea typeface="+mn-lt"/>
                <a:cs typeface="+mn-lt"/>
              </a:rPr>
              <a:t> </a:t>
            </a:r>
            <a:r>
              <a:rPr lang="it-IT" sz="1800" err="1">
                <a:ea typeface="+mn-lt"/>
                <a:cs typeface="+mn-lt"/>
              </a:rPr>
              <a:t>were</a:t>
            </a:r>
            <a:r>
              <a:rPr lang="it-IT" sz="1800">
                <a:ea typeface="+mn-lt"/>
                <a:cs typeface="+mn-lt"/>
              </a:rPr>
              <a:t> </a:t>
            </a:r>
            <a:r>
              <a:rPr lang="it-IT" sz="1800" err="1">
                <a:ea typeface="+mn-lt"/>
                <a:cs typeface="+mn-lt"/>
              </a:rPr>
              <a:t>meant</a:t>
            </a:r>
            <a:r>
              <a:rPr lang="it-IT" sz="1800">
                <a:ea typeface="+mn-lt"/>
                <a:cs typeface="+mn-lt"/>
              </a:rPr>
              <a:t> to do</a:t>
            </a:r>
            <a:endParaRPr lang="it-IT" sz="1800">
              <a:cs typeface="Calibri"/>
            </a:endParaRPr>
          </a:p>
        </p:txBody>
      </p:sp>
      <p:sp>
        <p:nvSpPr>
          <p:cNvPr id="16" name="Rectangle 1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C8C9B112-E37C-415E-A841-25A07351AECD}"/>
              </a:ext>
            </a:extLst>
          </p:cNvPr>
          <p:cNvPicPr>
            <a:picLocks noChangeAspect="1"/>
          </p:cNvPicPr>
          <p:nvPr/>
        </p:nvPicPr>
        <p:blipFill>
          <a:blip r:embed="rId2"/>
          <a:stretch>
            <a:fillRect/>
          </a:stretch>
        </p:blipFill>
        <p:spPr>
          <a:xfrm>
            <a:off x="5111857" y="628557"/>
            <a:ext cx="6759844" cy="1971701"/>
          </a:xfrm>
          <a:prstGeom prst="rect">
            <a:avLst/>
          </a:prstGeom>
        </p:spPr>
      </p:pic>
      <p:pic>
        <p:nvPicPr>
          <p:cNvPr id="8" name="Immagine 8" descr="Immagine che contiene screenshot&#10;&#10;Descrizione generata automaticamente">
            <a:extLst>
              <a:ext uri="{FF2B5EF4-FFF2-40B4-BE49-F238E27FC236}">
                <a16:creationId xmlns:a16="http://schemas.microsoft.com/office/drawing/2014/main" id="{97C9E9CF-9689-4D37-BD91-FFB9EA0C2003}"/>
              </a:ext>
            </a:extLst>
          </p:cNvPr>
          <p:cNvPicPr>
            <a:picLocks noChangeAspect="1"/>
          </p:cNvPicPr>
          <p:nvPr/>
        </p:nvPicPr>
        <p:blipFill>
          <a:blip r:embed="rId3"/>
          <a:stretch>
            <a:fillRect/>
          </a:stretch>
        </p:blipFill>
        <p:spPr>
          <a:xfrm>
            <a:off x="5234552" y="3343488"/>
            <a:ext cx="6714639" cy="2121230"/>
          </a:xfrm>
          <a:prstGeom prst="rect">
            <a:avLst/>
          </a:prstGeom>
        </p:spPr>
      </p:pic>
    </p:spTree>
    <p:extLst>
      <p:ext uri="{BB962C8B-B14F-4D97-AF65-F5344CB8AC3E}">
        <p14:creationId xmlns:p14="http://schemas.microsoft.com/office/powerpoint/2010/main" val="16160109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a:bodyPr>
          <a:lstStyle/>
          <a:p>
            <a:r>
              <a:rPr lang="it-IT">
                <a:cs typeface="Calibri Light"/>
              </a:rPr>
              <a:t>Transactions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cs typeface="Calibri"/>
              </a:rPr>
              <a:t>In the </a:t>
            </a:r>
            <a:r>
              <a:rPr lang="it-IT" sz="2000" err="1">
                <a:cs typeface="Calibri"/>
              </a:rPr>
              <a:t>transactions</a:t>
            </a:r>
            <a:r>
              <a:rPr lang="it-IT" sz="2000">
                <a:cs typeface="Calibri"/>
              </a:rPr>
              <a:t> </a:t>
            </a:r>
            <a:r>
              <a:rPr lang="it-IT" sz="2000" err="1">
                <a:cs typeface="Calibri"/>
              </a:rPr>
              <a:t>Tab</a:t>
            </a:r>
            <a:r>
              <a:rPr lang="it-IT" sz="2000">
                <a:cs typeface="Calibri"/>
              </a:rPr>
              <a:t>, the </a:t>
            </a:r>
            <a:r>
              <a:rPr lang="it-IT" sz="2000" err="1">
                <a:cs typeface="Calibri"/>
              </a:rPr>
              <a:t>only</a:t>
            </a:r>
            <a:r>
              <a:rPr lang="it-IT" sz="2000">
                <a:cs typeface="Calibri"/>
              </a:rPr>
              <a:t> </a:t>
            </a:r>
            <a:r>
              <a:rPr lang="it-IT" sz="2000" err="1">
                <a:cs typeface="Calibri"/>
              </a:rPr>
              <a:t>columns</a:t>
            </a:r>
            <a:r>
              <a:rPr lang="it-IT" sz="2000">
                <a:cs typeface="Calibri"/>
              </a:rPr>
              <a:t> </a:t>
            </a:r>
            <a:r>
              <a:rPr lang="it-IT" sz="2000" err="1">
                <a:cs typeface="Calibri"/>
              </a:rPr>
              <a:t>that</a:t>
            </a:r>
            <a:r>
              <a:rPr lang="it-IT" sz="2000">
                <a:cs typeface="Calibri"/>
              </a:rPr>
              <a:t> </a:t>
            </a:r>
            <a:r>
              <a:rPr lang="it-IT" sz="2000" err="1">
                <a:cs typeface="Calibri"/>
              </a:rPr>
              <a:t>may</a:t>
            </a:r>
            <a:r>
              <a:rPr lang="it-IT" sz="2000">
                <a:cs typeface="Calibri"/>
              </a:rPr>
              <a:t> </a:t>
            </a:r>
            <a:r>
              <a:rPr lang="it-IT" sz="2000" err="1">
                <a:cs typeface="Calibri"/>
              </a:rPr>
              <a:t>have</a:t>
            </a:r>
            <a:r>
              <a:rPr lang="it-IT" sz="2000">
                <a:cs typeface="Calibri"/>
              </a:rPr>
              <a:t> non </a:t>
            </a:r>
            <a:r>
              <a:rPr lang="it-IT" sz="2000" err="1">
                <a:cs typeface="Calibri"/>
              </a:rPr>
              <a:t>valid</a:t>
            </a:r>
            <a:r>
              <a:rPr lang="it-IT" sz="2000">
                <a:cs typeface="Calibri"/>
              </a:rPr>
              <a:t> inputs are the </a:t>
            </a:r>
            <a:r>
              <a:rPr lang="it-IT" sz="2000" err="1">
                <a:cs typeface="Calibri"/>
              </a:rPr>
              <a:t>dates</a:t>
            </a:r>
            <a:r>
              <a:rPr lang="it-IT" sz="2000">
                <a:cs typeface="Calibri"/>
              </a:rPr>
              <a:t> and the costs. </a:t>
            </a:r>
            <a:r>
              <a:rPr lang="it-IT" sz="2000" err="1">
                <a:cs typeface="Calibri"/>
              </a:rPr>
              <a:t>We</a:t>
            </a:r>
            <a:r>
              <a:rPr lang="it-IT" sz="2000">
                <a:cs typeface="Calibri"/>
              </a:rPr>
              <a:t> check </a:t>
            </a:r>
            <a:r>
              <a:rPr lang="it-IT" sz="2000" err="1">
                <a:cs typeface="Calibri"/>
              </a:rPr>
              <a:t>that</a:t>
            </a:r>
            <a:r>
              <a:rPr lang="it-IT" sz="2000">
                <a:cs typeface="Calibri"/>
              </a:rPr>
              <a:t> no product </a:t>
            </a:r>
            <a:r>
              <a:rPr lang="it-IT" sz="2000" err="1">
                <a:cs typeface="Calibri"/>
              </a:rPr>
              <a:t>was</a:t>
            </a:r>
            <a:r>
              <a:rPr lang="it-IT" sz="2000">
                <a:cs typeface="Calibri"/>
              </a:rPr>
              <a:t> </a:t>
            </a:r>
            <a:r>
              <a:rPr lang="it-IT" sz="2000" err="1">
                <a:cs typeface="Calibri"/>
              </a:rPr>
              <a:t>sold</a:t>
            </a:r>
            <a:r>
              <a:rPr lang="it-IT" sz="2000">
                <a:cs typeface="Calibri"/>
              </a:rPr>
              <a:t> </a:t>
            </a:r>
            <a:r>
              <a:rPr lang="it-IT" sz="2000" err="1">
                <a:cs typeface="Calibri"/>
              </a:rPr>
              <a:t>before</a:t>
            </a:r>
            <a:r>
              <a:rPr lang="it-IT" sz="2000">
                <a:cs typeface="Calibri"/>
              </a:rPr>
              <a:t> the first </a:t>
            </a:r>
            <a:r>
              <a:rPr lang="it-IT" sz="2000" err="1">
                <a:cs typeface="Calibri"/>
              </a:rPr>
              <a:t>sold</a:t>
            </a:r>
            <a:r>
              <a:rPr lang="it-IT" sz="2000">
                <a:cs typeface="Calibri"/>
              </a:rPr>
              <a:t> date or </a:t>
            </a:r>
            <a:r>
              <a:rPr lang="it-IT" sz="2000" err="1">
                <a:cs typeface="Calibri"/>
              </a:rPr>
              <a:t>sold</a:t>
            </a:r>
            <a:r>
              <a:rPr lang="it-IT" sz="2000">
                <a:cs typeface="Calibri"/>
              </a:rPr>
              <a:t> </a:t>
            </a:r>
            <a:r>
              <a:rPr lang="it-IT" sz="2000" err="1">
                <a:cs typeface="Calibri"/>
              </a:rPr>
              <a:t>at</a:t>
            </a:r>
            <a:r>
              <a:rPr lang="it-IT" sz="2000">
                <a:cs typeface="Calibri"/>
              </a:rPr>
              <a:t> a </a:t>
            </a:r>
            <a:r>
              <a:rPr lang="it-IT" sz="2000" err="1">
                <a:cs typeface="Calibri"/>
              </a:rPr>
              <a:t>loss</a:t>
            </a:r>
            <a:r>
              <a:rPr lang="it-IT" sz="2000">
                <a:cs typeface="Calibri"/>
              </a:rPr>
              <a:t> (</a:t>
            </a:r>
            <a:r>
              <a:rPr lang="it-IT" sz="2000" err="1">
                <a:cs typeface="Calibri"/>
              </a:rPr>
              <a:t>this</a:t>
            </a:r>
            <a:r>
              <a:rPr lang="it-IT" sz="2000">
                <a:cs typeface="Calibri"/>
              </a:rPr>
              <a:t> </a:t>
            </a:r>
            <a:r>
              <a:rPr lang="it-IT" sz="2000" err="1">
                <a:cs typeface="Calibri"/>
              </a:rPr>
              <a:t>could</a:t>
            </a:r>
            <a:r>
              <a:rPr lang="it-IT" sz="2000">
                <a:cs typeface="Calibri"/>
              </a:rPr>
              <a:t> be </a:t>
            </a:r>
            <a:r>
              <a:rPr lang="it-IT" sz="2000" err="1">
                <a:cs typeface="Calibri"/>
              </a:rPr>
              <a:t>possible</a:t>
            </a:r>
            <a:r>
              <a:rPr lang="it-IT" sz="2000">
                <a:cs typeface="Calibri"/>
              </a:rPr>
              <a:t> in </a:t>
            </a:r>
            <a:r>
              <a:rPr lang="it-IT" sz="2000" err="1">
                <a:cs typeface="Calibri"/>
              </a:rPr>
              <a:t>certain</a:t>
            </a:r>
            <a:r>
              <a:rPr lang="it-IT" sz="2000">
                <a:cs typeface="Calibri"/>
              </a:rPr>
              <a:t> </a:t>
            </a:r>
            <a:r>
              <a:rPr lang="it-IT" sz="2000" err="1">
                <a:cs typeface="Calibri"/>
              </a:rPr>
              <a:t>scenarios</a:t>
            </a:r>
            <a:r>
              <a:rPr lang="it-IT" sz="2000">
                <a:cs typeface="Calibri"/>
              </a:rPr>
              <a:t> </a:t>
            </a:r>
            <a:r>
              <a:rPr lang="it-IT" sz="2000" err="1">
                <a:cs typeface="Calibri"/>
              </a:rPr>
              <a:t>but</a:t>
            </a:r>
            <a:r>
              <a:rPr lang="it-IT" sz="2000">
                <a:cs typeface="Calibri"/>
              </a:rPr>
              <a:t> </a:t>
            </a:r>
            <a:r>
              <a:rPr lang="it-IT" sz="2000" err="1">
                <a:cs typeface="Calibri"/>
              </a:rPr>
              <a:t>does</a:t>
            </a:r>
            <a:r>
              <a:rPr lang="it-IT" sz="2000">
                <a:cs typeface="Calibri"/>
              </a:rPr>
              <a:t> </a:t>
            </a:r>
            <a:r>
              <a:rPr lang="it-IT" sz="2000" err="1">
                <a:cs typeface="Calibri"/>
              </a:rPr>
              <a:t>not</a:t>
            </a:r>
            <a:r>
              <a:rPr lang="it-IT" sz="2000">
                <a:cs typeface="Calibri"/>
              </a:rPr>
              <a:t> </a:t>
            </a:r>
            <a:r>
              <a:rPr lang="it-IT" sz="2000" err="1">
                <a:cs typeface="Calibri"/>
              </a:rPr>
              <a:t>appear</a:t>
            </a:r>
            <a:r>
              <a:rPr lang="it-IT" sz="2000">
                <a:cs typeface="Calibri"/>
              </a:rPr>
              <a:t> to  </a:t>
            </a:r>
            <a:r>
              <a:rPr lang="it-IT" sz="2000" err="1">
                <a:cs typeface="Calibri"/>
              </a:rPr>
              <a:t>happen</a:t>
            </a:r>
            <a:r>
              <a:rPr lang="it-IT" sz="2000">
                <a:cs typeface="Calibri"/>
              </a:rPr>
              <a:t> in </a:t>
            </a:r>
            <a:r>
              <a:rPr lang="it-IT" sz="2000" err="1">
                <a:cs typeface="Calibri"/>
              </a:rPr>
              <a:t>our</a:t>
            </a:r>
            <a:r>
              <a:rPr lang="it-IT" sz="2000">
                <a:cs typeface="Calibri"/>
              </a:rPr>
              <a:t> data)</a:t>
            </a: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5" descr="Immagine che contiene screenshot&#10;&#10;Descrizione generata automaticamente">
            <a:extLst>
              <a:ext uri="{FF2B5EF4-FFF2-40B4-BE49-F238E27FC236}">
                <a16:creationId xmlns:a16="http://schemas.microsoft.com/office/drawing/2014/main" id="{88AE6A59-0E02-4BE4-BA9C-951C4E8AF42F}"/>
              </a:ext>
            </a:extLst>
          </p:cNvPr>
          <p:cNvPicPr>
            <a:picLocks noChangeAspect="1"/>
          </p:cNvPicPr>
          <p:nvPr/>
        </p:nvPicPr>
        <p:blipFill rotWithShape="1">
          <a:blip r:embed="rId2"/>
          <a:srcRect l="570" t="-4593" r="44919" b="4593"/>
          <a:stretch/>
        </p:blipFill>
        <p:spPr>
          <a:xfrm>
            <a:off x="6514588" y="1105031"/>
            <a:ext cx="5445641" cy="2267967"/>
          </a:xfrm>
          <a:prstGeom prst="rect">
            <a:avLst/>
          </a:prstGeom>
          <a:effectLst/>
        </p:spPr>
      </p:pic>
    </p:spTree>
    <p:extLst>
      <p:ext uri="{BB962C8B-B14F-4D97-AF65-F5344CB8AC3E}">
        <p14:creationId xmlns:p14="http://schemas.microsoft.com/office/powerpoint/2010/main" val="240319224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fontScale="90000"/>
          </a:bodyPr>
          <a:lstStyle/>
          <a:p>
            <a:r>
              <a:rPr lang="it-IT">
                <a:cs typeface="Calibri Light"/>
              </a:rPr>
              <a:t>Customer Demographic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cs typeface="Calibri"/>
              </a:rPr>
              <a:t>In the Customer </a:t>
            </a:r>
            <a:r>
              <a:rPr lang="it-IT" sz="2000" err="1">
                <a:cs typeface="Calibri"/>
              </a:rPr>
              <a:t>Demographic</a:t>
            </a:r>
            <a:r>
              <a:rPr lang="it-IT" sz="2000">
                <a:cs typeface="Calibri"/>
              </a:rPr>
              <a:t> Tab, We already know that there was an error in "default". Now we check the Validity of  DOB ,job_title, and gender.</a:t>
            </a:r>
          </a:p>
          <a:p>
            <a:r>
              <a:rPr lang="it-IT" sz="2000">
                <a:cs typeface="Calibri"/>
              </a:rPr>
              <a:t>At gender we seem to have 3 main options, Male, Female and U which may be option a 3rd inclusive option. There's some invalid inputs such as M,F,Femal which can easily be corrected via code.</a:t>
            </a:r>
          </a:p>
          <a:p>
            <a:r>
              <a:rPr lang="it-IT" sz="2000">
                <a:ea typeface="+mn-lt"/>
                <a:cs typeface="+mn-lt"/>
              </a:rPr>
              <a:t>Appart from some small, non common spelling errors, there job_title seems to have no trouble.</a:t>
            </a:r>
          </a:p>
          <a:p>
            <a:endParaRPr lang="it-IT" sz="2000">
              <a:ea typeface="+mn-lt"/>
              <a:cs typeface="+mn-lt"/>
            </a:endParaRP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6D74A356-CFA7-4F86-839F-93D3D966AAB5}"/>
              </a:ext>
            </a:extLst>
          </p:cNvPr>
          <p:cNvPicPr>
            <a:picLocks noChangeAspect="1"/>
          </p:cNvPicPr>
          <p:nvPr/>
        </p:nvPicPr>
        <p:blipFill>
          <a:blip r:embed="rId2"/>
          <a:stretch>
            <a:fillRect/>
          </a:stretch>
        </p:blipFill>
        <p:spPr>
          <a:xfrm>
            <a:off x="6498236" y="535956"/>
            <a:ext cx="5332708" cy="2458717"/>
          </a:xfrm>
          <a:prstGeom prst="rect">
            <a:avLst/>
          </a:prstGeom>
        </p:spPr>
      </p:pic>
      <p:pic>
        <p:nvPicPr>
          <p:cNvPr id="5" name="Immagine 5" descr="Immagine che contiene screenshot&#10;&#10;Descrizione generata automaticamente">
            <a:extLst>
              <a:ext uri="{FF2B5EF4-FFF2-40B4-BE49-F238E27FC236}">
                <a16:creationId xmlns:a16="http://schemas.microsoft.com/office/drawing/2014/main" id="{85F30B25-683D-46D9-9EB3-909E400085AB}"/>
              </a:ext>
            </a:extLst>
          </p:cNvPr>
          <p:cNvPicPr>
            <a:picLocks noChangeAspect="1"/>
          </p:cNvPicPr>
          <p:nvPr/>
        </p:nvPicPr>
        <p:blipFill rotWithShape="1">
          <a:blip r:embed="rId3"/>
          <a:srcRect r="44115" b="-222"/>
          <a:stretch/>
        </p:blipFill>
        <p:spPr>
          <a:xfrm>
            <a:off x="6629400" y="3470101"/>
            <a:ext cx="4015923" cy="2914138"/>
          </a:xfrm>
          <a:prstGeom prst="rect">
            <a:avLst/>
          </a:prstGeom>
        </p:spPr>
      </p:pic>
    </p:spTree>
    <p:extLst>
      <p:ext uri="{BB962C8B-B14F-4D97-AF65-F5344CB8AC3E}">
        <p14:creationId xmlns:p14="http://schemas.microsoft.com/office/powerpoint/2010/main" val="144177207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fontScale="90000"/>
          </a:bodyPr>
          <a:lstStyle/>
          <a:p>
            <a:r>
              <a:rPr lang="it-IT">
                <a:cs typeface="Calibri Light"/>
              </a:rPr>
              <a:t>Customer Demographic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cs typeface="Calibri"/>
              </a:rPr>
              <a:t>For DOB we can check invalid inputs. For starters we notice not all of the data has the same format, even after dismissing empty values(Nan). We fix it by converting all values to a more manipulable format. </a:t>
            </a:r>
            <a:endParaRPr lang="it-IT" sz="2000">
              <a:ea typeface="+mn-lt"/>
              <a:cs typeface="+mn-lt"/>
            </a:endParaRPr>
          </a:p>
          <a:p>
            <a:endParaRPr lang="it-IT" sz="2000">
              <a:ea typeface="+mn-lt"/>
              <a:cs typeface="+mn-lt"/>
            </a:endParaRPr>
          </a:p>
          <a:p>
            <a:r>
              <a:rPr lang="it-IT" sz="2000">
                <a:ea typeface="+mn-lt"/>
                <a:cs typeface="+mn-lt"/>
              </a:rPr>
              <a:t>We filter anyone who's older than 90 and have N in deceased_indicator. Jeanne Calment was the oldest person to ever live and he lived to be 122 years. Jepthan wants to beat his record with 177.</a:t>
            </a:r>
          </a:p>
          <a:p>
            <a:endParaRPr lang="it-IT" sz="2000">
              <a:ea typeface="+mn-lt"/>
              <a:cs typeface="+mn-lt"/>
            </a:endParaRPr>
          </a:p>
          <a:p>
            <a:endParaRPr lang="it-IT" sz="2000">
              <a:ea typeface="+mn-lt"/>
              <a:cs typeface="+mn-lt"/>
            </a:endParaRPr>
          </a:p>
          <a:p>
            <a:pPr marL="0" indent="0">
              <a:buNone/>
            </a:pPr>
            <a:endParaRPr lang="it-IT" sz="2000">
              <a:ea typeface="+mn-lt"/>
              <a:cs typeface="+mn-lt"/>
            </a:endParaRPr>
          </a:p>
          <a:p>
            <a:endParaRPr lang="it-IT" sz="2000">
              <a:ea typeface="+mn-lt"/>
              <a:cs typeface="+mn-lt"/>
            </a:endParaRPr>
          </a:p>
          <a:p>
            <a:endParaRPr lang="it-IT" sz="2000">
              <a:ea typeface="+mn-lt"/>
              <a:cs typeface="+mn-lt"/>
            </a:endParaRP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6" descr="Immagine che contiene screenshot&#10;&#10;Descrizione generata automaticamente">
            <a:extLst>
              <a:ext uri="{FF2B5EF4-FFF2-40B4-BE49-F238E27FC236}">
                <a16:creationId xmlns:a16="http://schemas.microsoft.com/office/drawing/2014/main" id="{CA0EB14F-D0B7-4A54-96DC-E01BBC960F82}"/>
              </a:ext>
            </a:extLst>
          </p:cNvPr>
          <p:cNvPicPr>
            <a:picLocks noChangeAspect="1"/>
          </p:cNvPicPr>
          <p:nvPr/>
        </p:nvPicPr>
        <p:blipFill>
          <a:blip r:embed="rId2"/>
          <a:stretch>
            <a:fillRect/>
          </a:stretch>
        </p:blipFill>
        <p:spPr>
          <a:xfrm>
            <a:off x="6745744" y="1047844"/>
            <a:ext cx="4803183" cy="3654035"/>
          </a:xfrm>
          <a:prstGeom prst="rect">
            <a:avLst/>
          </a:prstGeom>
        </p:spPr>
      </p:pic>
      <p:pic>
        <p:nvPicPr>
          <p:cNvPr id="7" name="Immagine 7" descr="Immagine che contiene screenshot&#10;&#10;Descrizione generata automaticamente">
            <a:extLst>
              <a:ext uri="{FF2B5EF4-FFF2-40B4-BE49-F238E27FC236}">
                <a16:creationId xmlns:a16="http://schemas.microsoft.com/office/drawing/2014/main" id="{D0C1AB46-13BA-4A92-BC62-834CA50E5C49}"/>
              </a:ext>
            </a:extLst>
          </p:cNvPr>
          <p:cNvPicPr>
            <a:picLocks noChangeAspect="1"/>
          </p:cNvPicPr>
          <p:nvPr/>
        </p:nvPicPr>
        <p:blipFill rotWithShape="1">
          <a:blip r:embed="rId3"/>
          <a:srcRect l="10657" r="1332" b="-472"/>
          <a:stretch/>
        </p:blipFill>
        <p:spPr>
          <a:xfrm>
            <a:off x="6157992" y="4953930"/>
            <a:ext cx="5972175" cy="1380092"/>
          </a:xfrm>
          <a:prstGeom prst="rect">
            <a:avLst/>
          </a:prstGeom>
        </p:spPr>
      </p:pic>
    </p:spTree>
    <p:extLst>
      <p:ext uri="{BB962C8B-B14F-4D97-AF65-F5344CB8AC3E}">
        <p14:creationId xmlns:p14="http://schemas.microsoft.com/office/powerpoint/2010/main" val="137600892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a:bodyPr>
          <a:lstStyle/>
          <a:p>
            <a:r>
              <a:rPr lang="it-IT">
                <a:cs typeface="Calibri Light"/>
              </a:rPr>
              <a:t>Customer Adress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ea typeface="+mn-lt"/>
                <a:cs typeface="+mn-lt"/>
              </a:rPr>
              <a:t>We check the country of the Adresses, all data appear to be from Australia. Then we see if all states are actually Australian States and notice they are, although there are some some states which are not correctly abreviated. We fix this with simple code.</a:t>
            </a:r>
          </a:p>
          <a:p>
            <a:endParaRPr lang="it-IT" sz="2000">
              <a:ea typeface="+mn-lt"/>
              <a:cs typeface="+mn-lt"/>
            </a:endParaRPr>
          </a:p>
          <a:p>
            <a:r>
              <a:rPr lang="it-IT" sz="2000">
                <a:ea typeface="+mn-lt"/>
                <a:cs typeface="+mn-lt"/>
              </a:rPr>
              <a:t>We filter the data by state and check the postcodes actually correspond to the actual state in Australia.</a:t>
            </a:r>
          </a:p>
          <a:p>
            <a:endParaRPr lang="it-IT" sz="2000">
              <a:ea typeface="+mn-lt"/>
              <a:cs typeface="+mn-lt"/>
            </a:endParaRPr>
          </a:p>
          <a:p>
            <a:endParaRPr lang="it-IT" sz="2000">
              <a:ea typeface="+mn-lt"/>
              <a:cs typeface="+mn-lt"/>
            </a:endParaRPr>
          </a:p>
          <a:p>
            <a:pPr marL="0" indent="0">
              <a:buNone/>
            </a:pPr>
            <a:endParaRPr lang="it-IT" sz="2000">
              <a:ea typeface="+mn-lt"/>
              <a:cs typeface="+mn-lt"/>
            </a:endParaRPr>
          </a:p>
          <a:p>
            <a:endParaRPr lang="it-IT" sz="2000">
              <a:ea typeface="+mn-lt"/>
              <a:cs typeface="+mn-lt"/>
            </a:endParaRPr>
          </a:p>
          <a:p>
            <a:endParaRPr lang="it-IT" sz="2000">
              <a:ea typeface="+mn-lt"/>
              <a:cs typeface="+mn-lt"/>
            </a:endParaRP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C1172A5C-EB09-474A-8FF0-B2855957AB35}"/>
              </a:ext>
            </a:extLst>
          </p:cNvPr>
          <p:cNvPicPr>
            <a:picLocks noChangeAspect="1"/>
          </p:cNvPicPr>
          <p:nvPr/>
        </p:nvPicPr>
        <p:blipFill>
          <a:blip r:embed="rId2"/>
          <a:stretch>
            <a:fillRect/>
          </a:stretch>
        </p:blipFill>
        <p:spPr>
          <a:xfrm>
            <a:off x="6572776" y="3035857"/>
            <a:ext cx="3853911" cy="2031433"/>
          </a:xfrm>
          <a:prstGeom prst="rect">
            <a:avLst/>
          </a:prstGeom>
        </p:spPr>
      </p:pic>
      <p:pic>
        <p:nvPicPr>
          <p:cNvPr id="5" name="Immagine 7" descr="Immagine che contiene screenshot&#10;&#10;Descrizione generata automaticamente">
            <a:extLst>
              <a:ext uri="{FF2B5EF4-FFF2-40B4-BE49-F238E27FC236}">
                <a16:creationId xmlns:a16="http://schemas.microsoft.com/office/drawing/2014/main" id="{8CCA68B4-522C-49A6-A948-8ECEDFC1B945}"/>
              </a:ext>
            </a:extLst>
          </p:cNvPr>
          <p:cNvPicPr>
            <a:picLocks noChangeAspect="1"/>
          </p:cNvPicPr>
          <p:nvPr/>
        </p:nvPicPr>
        <p:blipFill rotWithShape="1">
          <a:blip r:embed="rId3"/>
          <a:srcRect l="2920" r="-243" b="-285"/>
          <a:stretch/>
        </p:blipFill>
        <p:spPr>
          <a:xfrm>
            <a:off x="6478536" y="235543"/>
            <a:ext cx="2586353" cy="2273411"/>
          </a:xfrm>
          <a:prstGeom prst="rect">
            <a:avLst/>
          </a:prstGeom>
        </p:spPr>
      </p:pic>
      <p:pic>
        <p:nvPicPr>
          <p:cNvPr id="8" name="Immagine 8" descr="Immagine che contiene screenshot&#10;&#10;Descrizione generata automaticamente">
            <a:extLst>
              <a:ext uri="{FF2B5EF4-FFF2-40B4-BE49-F238E27FC236}">
                <a16:creationId xmlns:a16="http://schemas.microsoft.com/office/drawing/2014/main" id="{E308991B-3675-4902-BD60-0A9F8677178E}"/>
              </a:ext>
            </a:extLst>
          </p:cNvPr>
          <p:cNvPicPr>
            <a:picLocks noChangeAspect="1"/>
          </p:cNvPicPr>
          <p:nvPr/>
        </p:nvPicPr>
        <p:blipFill rotWithShape="1">
          <a:blip r:embed="rId4"/>
          <a:srcRect t="38854" r="235" b="-212"/>
          <a:stretch/>
        </p:blipFill>
        <p:spPr>
          <a:xfrm>
            <a:off x="9264112" y="207937"/>
            <a:ext cx="2736748" cy="1868634"/>
          </a:xfrm>
          <a:prstGeom prst="rect">
            <a:avLst/>
          </a:prstGeom>
        </p:spPr>
      </p:pic>
      <p:pic>
        <p:nvPicPr>
          <p:cNvPr id="6" name="Immagine 6" descr="Immagine che contiene screenshot&#10;&#10;Descrizione generata automaticamente">
            <a:extLst>
              <a:ext uri="{FF2B5EF4-FFF2-40B4-BE49-F238E27FC236}">
                <a16:creationId xmlns:a16="http://schemas.microsoft.com/office/drawing/2014/main" id="{168B109D-E8A5-4FD6-9E86-2DFB97201A88}"/>
              </a:ext>
            </a:extLst>
          </p:cNvPr>
          <p:cNvPicPr>
            <a:picLocks noChangeAspect="1"/>
          </p:cNvPicPr>
          <p:nvPr/>
        </p:nvPicPr>
        <p:blipFill>
          <a:blip r:embed="rId5"/>
          <a:stretch>
            <a:fillRect/>
          </a:stretch>
        </p:blipFill>
        <p:spPr>
          <a:xfrm>
            <a:off x="6571282" y="5286275"/>
            <a:ext cx="5494149" cy="1012433"/>
          </a:xfrm>
          <a:prstGeom prst="rect">
            <a:avLst/>
          </a:prstGeom>
        </p:spPr>
      </p:pic>
    </p:spTree>
    <p:extLst>
      <p:ext uri="{BB962C8B-B14F-4D97-AF65-F5344CB8AC3E}">
        <p14:creationId xmlns:p14="http://schemas.microsoft.com/office/powerpoint/2010/main" val="4563634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9784EE-74D0-42C5-9FCE-E7E49CDB379F}"/>
              </a:ext>
            </a:extLst>
          </p:cNvPr>
          <p:cNvSpPr>
            <a:spLocks noGrp="1"/>
          </p:cNvSpPr>
          <p:nvPr>
            <p:ph type="title"/>
          </p:nvPr>
        </p:nvSpPr>
        <p:spPr/>
        <p:txBody>
          <a:bodyPr/>
          <a:lstStyle/>
          <a:p>
            <a:r>
              <a:rPr lang="en-GB">
                <a:cs typeface="Calibri Light"/>
              </a:rPr>
              <a:t>Analysis of the data using Python Programming</a:t>
            </a:r>
          </a:p>
        </p:txBody>
      </p:sp>
      <p:sp>
        <p:nvSpPr>
          <p:cNvPr id="3" name="Segnaposto contenuto 2">
            <a:extLst>
              <a:ext uri="{FF2B5EF4-FFF2-40B4-BE49-F238E27FC236}">
                <a16:creationId xmlns:a16="http://schemas.microsoft.com/office/drawing/2014/main" id="{218B7511-5E45-43D0-849B-208AB07E41A9}"/>
              </a:ext>
            </a:extLst>
          </p:cNvPr>
          <p:cNvSpPr>
            <a:spLocks noGrp="1"/>
          </p:cNvSpPr>
          <p:nvPr>
            <p:ph idx="1"/>
          </p:nvPr>
        </p:nvSpPr>
        <p:spPr/>
        <p:txBody>
          <a:bodyPr vert="horz" lIns="91440" tIns="45720" rIns="91440" bIns="45720" rtlCol="0" anchor="t">
            <a:normAutofit/>
          </a:bodyPr>
          <a:lstStyle/>
          <a:p>
            <a:r>
              <a:rPr lang="it-IT">
                <a:cs typeface="Calibri"/>
              </a:rPr>
              <a:t>Using a </a:t>
            </a:r>
            <a:r>
              <a:rPr lang="it-IT" err="1">
                <a:cs typeface="Calibri"/>
              </a:rPr>
              <a:t>virtual</a:t>
            </a:r>
            <a:r>
              <a:rPr lang="it-IT">
                <a:cs typeface="Calibri"/>
              </a:rPr>
              <a:t> </a:t>
            </a:r>
            <a:r>
              <a:rPr lang="it-IT" err="1">
                <a:cs typeface="Calibri"/>
              </a:rPr>
              <a:t>environment</a:t>
            </a:r>
            <a:r>
              <a:rPr lang="it-IT">
                <a:cs typeface="Calibri"/>
              </a:rPr>
              <a:t> for Python and </a:t>
            </a:r>
            <a:r>
              <a:rPr lang="it-IT" err="1">
                <a:cs typeface="Calibri"/>
              </a:rPr>
              <a:t>Jupyter</a:t>
            </a:r>
            <a:r>
              <a:rPr lang="it-IT">
                <a:cs typeface="Calibri"/>
              </a:rPr>
              <a:t> notebook </a:t>
            </a:r>
            <a:r>
              <a:rPr lang="it-IT" err="1">
                <a:cs typeface="Calibri"/>
              </a:rPr>
              <a:t>program</a:t>
            </a:r>
            <a:r>
              <a:rPr lang="it-IT">
                <a:cs typeface="Calibri"/>
              </a:rPr>
              <a:t> </a:t>
            </a:r>
            <a:r>
              <a:rPr lang="it-IT" err="1">
                <a:cs typeface="Calibri"/>
              </a:rPr>
              <a:t>was</a:t>
            </a:r>
            <a:r>
              <a:rPr lang="it-IT">
                <a:cs typeface="Calibri"/>
              </a:rPr>
              <a:t> </a:t>
            </a:r>
            <a:r>
              <a:rPr lang="it-IT" err="1">
                <a:cs typeface="Calibri"/>
              </a:rPr>
              <a:t>created</a:t>
            </a:r>
            <a:r>
              <a:rPr lang="it-IT">
                <a:cs typeface="Calibri"/>
              </a:rPr>
              <a:t> to semi-</a:t>
            </a:r>
            <a:r>
              <a:rPr lang="it-IT" err="1">
                <a:cs typeface="Calibri"/>
              </a:rPr>
              <a:t>automatically</a:t>
            </a:r>
            <a:r>
              <a:rPr lang="it-IT">
                <a:cs typeface="Calibri"/>
              </a:rPr>
              <a:t> </a:t>
            </a:r>
            <a:r>
              <a:rPr lang="it-IT" err="1">
                <a:cs typeface="Calibri"/>
              </a:rPr>
              <a:t>analyze</a:t>
            </a:r>
            <a:r>
              <a:rPr lang="it-IT">
                <a:cs typeface="Calibri"/>
              </a:rPr>
              <a:t> the data and </a:t>
            </a:r>
            <a:r>
              <a:rPr lang="it-IT" err="1">
                <a:cs typeface="Calibri"/>
              </a:rPr>
              <a:t>save</a:t>
            </a:r>
            <a:r>
              <a:rPr lang="it-IT">
                <a:cs typeface="Calibri"/>
              </a:rPr>
              <a:t> time </a:t>
            </a:r>
            <a:r>
              <a:rPr lang="it-IT" err="1">
                <a:cs typeface="Calibri"/>
              </a:rPr>
              <a:t>next</a:t>
            </a:r>
            <a:r>
              <a:rPr lang="it-IT">
                <a:cs typeface="Calibri"/>
              </a:rPr>
              <a:t> time the Data </a:t>
            </a:r>
            <a:r>
              <a:rPr lang="it-IT" err="1">
                <a:cs typeface="Calibri"/>
              </a:rPr>
              <a:t>is</a:t>
            </a:r>
            <a:r>
              <a:rPr lang="it-IT">
                <a:cs typeface="Calibri"/>
              </a:rPr>
              <a:t> </a:t>
            </a:r>
            <a:r>
              <a:rPr lang="it-IT" err="1">
                <a:cs typeface="Calibri"/>
              </a:rPr>
              <a:t>updated</a:t>
            </a:r>
            <a:r>
              <a:rPr lang="it-IT">
                <a:cs typeface="Calibri"/>
              </a:rPr>
              <a:t> or data with </a:t>
            </a:r>
            <a:r>
              <a:rPr lang="it-IT" err="1">
                <a:cs typeface="Calibri"/>
              </a:rPr>
              <a:t>similar</a:t>
            </a:r>
            <a:r>
              <a:rPr lang="it-IT">
                <a:cs typeface="Calibri"/>
              </a:rPr>
              <a:t> format </a:t>
            </a:r>
            <a:r>
              <a:rPr lang="it-IT" err="1">
                <a:cs typeface="Calibri"/>
              </a:rPr>
              <a:t>is</a:t>
            </a:r>
            <a:r>
              <a:rPr lang="it-IT">
                <a:cs typeface="Calibri"/>
              </a:rPr>
              <a:t> </a:t>
            </a:r>
            <a:r>
              <a:rPr lang="it-IT" err="1">
                <a:cs typeface="Calibri"/>
              </a:rPr>
              <a:t>provided</a:t>
            </a:r>
            <a:r>
              <a:rPr lang="it-IT">
                <a:cs typeface="Calibri"/>
              </a:rPr>
              <a:t>. </a:t>
            </a:r>
            <a:r>
              <a:rPr lang="it-IT" err="1">
                <a:cs typeface="Calibri"/>
              </a:rPr>
              <a:t>This</a:t>
            </a:r>
            <a:r>
              <a:rPr lang="it-IT">
                <a:cs typeface="Calibri"/>
              </a:rPr>
              <a:t> </a:t>
            </a:r>
            <a:r>
              <a:rPr lang="it-IT" err="1">
                <a:cs typeface="Calibri"/>
              </a:rPr>
              <a:t>will</a:t>
            </a:r>
            <a:r>
              <a:rPr lang="it-IT">
                <a:cs typeface="Calibri"/>
              </a:rPr>
              <a:t> </a:t>
            </a:r>
            <a:r>
              <a:rPr lang="it-IT" err="1">
                <a:cs typeface="Calibri"/>
              </a:rPr>
              <a:t>also</a:t>
            </a:r>
            <a:r>
              <a:rPr lang="it-IT">
                <a:cs typeface="Calibri"/>
              </a:rPr>
              <a:t> </a:t>
            </a:r>
            <a:r>
              <a:rPr lang="it-IT" err="1">
                <a:cs typeface="Calibri"/>
              </a:rPr>
              <a:t>aid</a:t>
            </a:r>
            <a:r>
              <a:rPr lang="it-IT">
                <a:cs typeface="Calibri"/>
              </a:rPr>
              <a:t> in the </a:t>
            </a:r>
            <a:r>
              <a:rPr lang="it-IT" err="1">
                <a:cs typeface="Calibri"/>
              </a:rPr>
              <a:t>subsequent</a:t>
            </a:r>
            <a:r>
              <a:rPr lang="it-IT">
                <a:cs typeface="Calibri"/>
              </a:rPr>
              <a:t> Analysis of the data</a:t>
            </a:r>
          </a:p>
          <a:p>
            <a:endParaRPr lang="it-IT">
              <a:cs typeface="Calibri"/>
            </a:endParaRPr>
          </a:p>
          <a:p>
            <a:endParaRPr lang="it-IT">
              <a:cs typeface="Calibri"/>
            </a:endParaRPr>
          </a:p>
        </p:txBody>
      </p:sp>
      <p:pic>
        <p:nvPicPr>
          <p:cNvPr id="8" name="Immagine 8">
            <a:extLst>
              <a:ext uri="{FF2B5EF4-FFF2-40B4-BE49-F238E27FC236}">
                <a16:creationId xmlns:a16="http://schemas.microsoft.com/office/drawing/2014/main" id="{879972FB-6353-4F34-BEFC-AEF17F351D9B}"/>
              </a:ext>
            </a:extLst>
          </p:cNvPr>
          <p:cNvPicPr>
            <a:picLocks noChangeAspect="1"/>
          </p:cNvPicPr>
          <p:nvPr/>
        </p:nvPicPr>
        <p:blipFill>
          <a:blip r:embed="rId2"/>
          <a:stretch>
            <a:fillRect/>
          </a:stretch>
        </p:blipFill>
        <p:spPr>
          <a:xfrm>
            <a:off x="836907" y="4016945"/>
            <a:ext cx="10925013" cy="2162704"/>
          </a:xfrm>
          <a:prstGeom prst="rect">
            <a:avLst/>
          </a:prstGeom>
        </p:spPr>
      </p:pic>
    </p:spTree>
    <p:extLst>
      <p:ext uri="{BB962C8B-B14F-4D97-AF65-F5344CB8AC3E}">
        <p14:creationId xmlns:p14="http://schemas.microsoft.com/office/powerpoint/2010/main" val="17319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0C5E3-B17E-4203-91E4-7F1783CEDF0A}"/>
              </a:ext>
            </a:extLst>
          </p:cNvPr>
          <p:cNvSpPr>
            <a:spLocks noGrp="1"/>
          </p:cNvSpPr>
          <p:nvPr>
            <p:ph type="title"/>
          </p:nvPr>
        </p:nvSpPr>
        <p:spPr/>
        <p:txBody>
          <a:bodyPr/>
          <a:lstStyle/>
          <a:p>
            <a:r>
              <a:rPr lang="it-IT">
                <a:cs typeface="Calibri Light"/>
              </a:rPr>
              <a:t>List of Python </a:t>
            </a:r>
            <a:r>
              <a:rPr lang="it-IT" err="1">
                <a:cs typeface="Calibri Light"/>
              </a:rPr>
              <a:t>Functions</a:t>
            </a:r>
            <a:r>
              <a:rPr lang="it-IT">
                <a:cs typeface="Calibri Light"/>
              </a:rPr>
              <a:t> </a:t>
            </a:r>
            <a:r>
              <a:rPr lang="it-IT" err="1">
                <a:cs typeface="Calibri Light"/>
              </a:rPr>
              <a:t>created</a:t>
            </a:r>
            <a:r>
              <a:rPr lang="it-IT">
                <a:cs typeface="Calibri Light"/>
              </a:rPr>
              <a:t> for the </a:t>
            </a:r>
            <a:r>
              <a:rPr lang="it-IT" err="1">
                <a:cs typeface="Calibri Light"/>
              </a:rPr>
              <a:t>Assessment</a:t>
            </a:r>
            <a:endParaRPr lang="it-IT" err="1"/>
          </a:p>
        </p:txBody>
      </p:sp>
      <p:pic>
        <p:nvPicPr>
          <p:cNvPr id="4" name="Immagine 4" descr="Immagine che contiene screenshot&#10;&#10;Descrizione generata automaticamente">
            <a:extLst>
              <a:ext uri="{FF2B5EF4-FFF2-40B4-BE49-F238E27FC236}">
                <a16:creationId xmlns:a16="http://schemas.microsoft.com/office/drawing/2014/main" id="{070A0A2E-C21E-4D1A-A5CA-44E7B9D1778A}"/>
              </a:ext>
            </a:extLst>
          </p:cNvPr>
          <p:cNvPicPr>
            <a:picLocks noGrp="1" noChangeAspect="1"/>
          </p:cNvPicPr>
          <p:nvPr>
            <p:ph idx="1"/>
          </p:nvPr>
        </p:nvPicPr>
        <p:blipFill rotWithShape="1">
          <a:blip r:embed="rId2"/>
          <a:srcRect t="212" r="6287"/>
          <a:stretch/>
        </p:blipFill>
        <p:spPr>
          <a:xfrm>
            <a:off x="735944" y="2002732"/>
            <a:ext cx="5095900" cy="4342135"/>
          </a:xfrm>
        </p:spPr>
      </p:pic>
      <p:pic>
        <p:nvPicPr>
          <p:cNvPr id="5" name="Immagine 5" descr="Immagine che contiene screenshot&#10;&#10;Descrizione generata automaticamente">
            <a:extLst>
              <a:ext uri="{FF2B5EF4-FFF2-40B4-BE49-F238E27FC236}">
                <a16:creationId xmlns:a16="http://schemas.microsoft.com/office/drawing/2014/main" id="{AE090119-08E8-426A-97EC-CA476E2DD70F}"/>
              </a:ext>
            </a:extLst>
          </p:cNvPr>
          <p:cNvPicPr>
            <a:picLocks noChangeAspect="1"/>
          </p:cNvPicPr>
          <p:nvPr/>
        </p:nvPicPr>
        <p:blipFill rotWithShape="1">
          <a:blip r:embed="rId3"/>
          <a:srcRect l="43" r="2364" b="-227"/>
          <a:stretch/>
        </p:blipFill>
        <p:spPr>
          <a:xfrm>
            <a:off x="6280689" y="2002732"/>
            <a:ext cx="5330389" cy="2859005"/>
          </a:xfrm>
          <a:prstGeom prst="rect">
            <a:avLst/>
          </a:prstGeom>
        </p:spPr>
      </p:pic>
      <p:sp>
        <p:nvSpPr>
          <p:cNvPr id="3" name="CasellaDiTesto 2">
            <a:extLst>
              <a:ext uri="{FF2B5EF4-FFF2-40B4-BE49-F238E27FC236}">
                <a16:creationId xmlns:a16="http://schemas.microsoft.com/office/drawing/2014/main" id="{811997AF-B35E-48E3-A269-0827CCD5ADFF}"/>
              </a:ext>
            </a:extLst>
          </p:cNvPr>
          <p:cNvSpPr txBox="1"/>
          <p:nvPr/>
        </p:nvSpPr>
        <p:spPr>
          <a:xfrm>
            <a:off x="6046879" y="5870549"/>
            <a:ext cx="57282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https://github.com/alexsilza898/InsideSherpa/tree/master/KPMG/DataQ</a:t>
            </a:r>
            <a:endParaRPr lang="en-US" i="1"/>
          </a:p>
        </p:txBody>
      </p:sp>
      <p:sp>
        <p:nvSpPr>
          <p:cNvPr id="6" name="CasellaDiTesto 5">
            <a:extLst>
              <a:ext uri="{FF2B5EF4-FFF2-40B4-BE49-F238E27FC236}">
                <a16:creationId xmlns:a16="http://schemas.microsoft.com/office/drawing/2014/main" id="{D51318C3-1EF0-4C5B-8D4D-C484882FCE88}"/>
              </a:ext>
            </a:extLst>
          </p:cNvPr>
          <p:cNvSpPr txBox="1"/>
          <p:nvPr/>
        </p:nvSpPr>
        <p:spPr>
          <a:xfrm>
            <a:off x="6046879" y="5366747"/>
            <a:ext cx="51866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 code can be found at the git repository:</a:t>
            </a:r>
            <a:endParaRPr lang="en-US" dirty="0">
              <a:cs typeface="Calibri"/>
            </a:endParaRPr>
          </a:p>
        </p:txBody>
      </p:sp>
    </p:spTree>
    <p:extLst>
      <p:ext uri="{BB962C8B-B14F-4D97-AF65-F5344CB8AC3E}">
        <p14:creationId xmlns:p14="http://schemas.microsoft.com/office/powerpoint/2010/main" val="114723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16129E-F833-4890-A5DC-343BAEF0ED8A}"/>
              </a:ext>
            </a:extLst>
          </p:cNvPr>
          <p:cNvSpPr>
            <a:spLocks noGrp="1"/>
          </p:cNvSpPr>
          <p:nvPr>
            <p:ph type="title"/>
          </p:nvPr>
        </p:nvSpPr>
        <p:spPr>
          <a:xfrm>
            <a:off x="648930" y="629266"/>
            <a:ext cx="5121644" cy="1676603"/>
          </a:xfrm>
        </p:spPr>
        <p:txBody>
          <a:bodyPr>
            <a:normAutofit fontScale="90000"/>
          </a:bodyPr>
          <a:lstStyle/>
          <a:p>
            <a:r>
              <a:rPr lang="it-IT" sz="3600" err="1">
                <a:cs typeface="Calibri Light"/>
              </a:rPr>
              <a:t>Obtaining</a:t>
            </a:r>
            <a:r>
              <a:rPr lang="it-IT" sz="3600">
                <a:cs typeface="Calibri Light"/>
              </a:rPr>
              <a:t> and </a:t>
            </a:r>
            <a:r>
              <a:rPr lang="it-IT" sz="3600" err="1">
                <a:cs typeface="Calibri Light"/>
              </a:rPr>
              <a:t>cleaning</a:t>
            </a:r>
            <a:r>
              <a:rPr lang="it-IT" sz="3600">
                <a:cs typeface="Calibri Light"/>
              </a:rPr>
              <a:t> </a:t>
            </a:r>
            <a:r>
              <a:rPr lang="it-IT" sz="3600" err="1">
                <a:cs typeface="Calibri Light"/>
              </a:rPr>
              <a:t>updated</a:t>
            </a:r>
            <a:r>
              <a:rPr lang="it-IT" sz="3600">
                <a:cs typeface="Calibri Light"/>
              </a:rPr>
              <a:t> Data</a:t>
            </a:r>
            <a:endParaRPr lang="it-IT" sz="3600"/>
          </a:p>
        </p:txBody>
      </p:sp>
      <p:sp>
        <p:nvSpPr>
          <p:cNvPr id="3" name="Segnaposto contenuto 2">
            <a:extLst>
              <a:ext uri="{FF2B5EF4-FFF2-40B4-BE49-F238E27FC236}">
                <a16:creationId xmlns:a16="http://schemas.microsoft.com/office/drawing/2014/main" id="{4A67B208-1E71-479A-9071-341FE4599DE9}"/>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err="1">
                <a:cs typeface="Calibri"/>
              </a:rPr>
              <a:t>We</a:t>
            </a:r>
            <a:r>
              <a:rPr lang="it-IT" sz="2000">
                <a:cs typeface="Calibri"/>
              </a:rPr>
              <a:t> </a:t>
            </a:r>
            <a:r>
              <a:rPr lang="it-IT" sz="2000" err="1">
                <a:cs typeface="Calibri"/>
              </a:rPr>
              <a:t>define</a:t>
            </a:r>
            <a:r>
              <a:rPr lang="it-IT" sz="2000">
                <a:cs typeface="Calibri"/>
              </a:rPr>
              <a:t> a </a:t>
            </a:r>
            <a:r>
              <a:rPr lang="it-IT" sz="2000" err="1">
                <a:cs typeface="Calibri"/>
              </a:rPr>
              <a:t>function</a:t>
            </a:r>
            <a:r>
              <a:rPr lang="it-IT" sz="2000">
                <a:cs typeface="Calibri"/>
              </a:rPr>
              <a:t> to download the </a:t>
            </a:r>
            <a:r>
              <a:rPr lang="it-IT" sz="2000" err="1">
                <a:cs typeface="Calibri"/>
              </a:rPr>
              <a:t>updated</a:t>
            </a:r>
            <a:r>
              <a:rPr lang="it-IT" sz="2000">
                <a:cs typeface="Calibri"/>
              </a:rPr>
              <a:t> data from the server </a:t>
            </a:r>
            <a:r>
              <a:rPr lang="it-IT" sz="2000" err="1">
                <a:cs typeface="Calibri"/>
              </a:rPr>
              <a:t>where</a:t>
            </a:r>
            <a:r>
              <a:rPr lang="it-IT" sz="2000">
                <a:cs typeface="Calibri"/>
              </a:rPr>
              <a:t> </a:t>
            </a:r>
            <a:r>
              <a:rPr lang="it-IT" sz="2000" err="1">
                <a:cs typeface="Calibri"/>
              </a:rPr>
              <a:t>it</a:t>
            </a:r>
            <a:r>
              <a:rPr lang="it-IT" sz="2000">
                <a:cs typeface="Calibri"/>
              </a:rPr>
              <a:t> </a:t>
            </a:r>
            <a:r>
              <a:rPr lang="it-IT" sz="2000" err="1">
                <a:cs typeface="Calibri"/>
              </a:rPr>
              <a:t>is</a:t>
            </a:r>
            <a:r>
              <a:rPr lang="it-IT" sz="2000">
                <a:cs typeface="Calibri"/>
              </a:rPr>
              <a:t> </a:t>
            </a:r>
            <a:r>
              <a:rPr lang="it-IT" sz="2000" err="1">
                <a:cs typeface="Calibri"/>
              </a:rPr>
              <a:t>hosted</a:t>
            </a:r>
            <a:r>
              <a:rPr lang="it-IT" sz="2000">
                <a:cs typeface="Calibri"/>
              </a:rPr>
              <a:t> and </a:t>
            </a:r>
            <a:r>
              <a:rPr lang="it-IT" sz="2000" err="1">
                <a:cs typeface="Calibri"/>
              </a:rPr>
              <a:t>get</a:t>
            </a:r>
            <a:r>
              <a:rPr lang="it-IT" sz="2000">
                <a:cs typeface="Calibri"/>
              </a:rPr>
              <a:t> </a:t>
            </a:r>
            <a:r>
              <a:rPr lang="it-IT" sz="2000" err="1">
                <a:cs typeface="Calibri"/>
              </a:rPr>
              <a:t>it</a:t>
            </a:r>
            <a:r>
              <a:rPr lang="it-IT" sz="2000">
                <a:cs typeface="Calibri"/>
              </a:rPr>
              <a:t> ready to be </a:t>
            </a:r>
            <a:r>
              <a:rPr lang="it-IT" sz="2000" err="1">
                <a:cs typeface="Calibri"/>
              </a:rPr>
              <a:t>utilized</a:t>
            </a:r>
            <a:r>
              <a:rPr lang="it-IT" sz="2000">
                <a:cs typeface="Calibri"/>
              </a:rPr>
              <a:t> by the </a:t>
            </a:r>
            <a:r>
              <a:rPr lang="it-IT" sz="2000" err="1">
                <a:cs typeface="Calibri"/>
              </a:rPr>
              <a:t>rest</a:t>
            </a:r>
            <a:r>
              <a:rPr lang="it-IT" sz="2000">
                <a:cs typeface="Calibri"/>
              </a:rPr>
              <a:t> of the </a:t>
            </a:r>
            <a:r>
              <a:rPr lang="it-IT" sz="2000" err="1">
                <a:cs typeface="Calibri"/>
              </a:rPr>
              <a:t>program</a:t>
            </a:r>
            <a:r>
              <a:rPr lang="it-IT" sz="2000">
                <a:cs typeface="Calibri"/>
              </a:rPr>
              <a:t>. </a:t>
            </a:r>
          </a:p>
          <a:p>
            <a:r>
              <a:rPr lang="it-IT" sz="2000" err="1">
                <a:cs typeface="Calibri"/>
              </a:rPr>
              <a:t>This</a:t>
            </a:r>
            <a:r>
              <a:rPr lang="it-IT" sz="2000">
                <a:cs typeface="Calibri"/>
              </a:rPr>
              <a:t> </a:t>
            </a:r>
            <a:r>
              <a:rPr lang="it-IT" sz="2000" err="1">
                <a:cs typeface="Calibri"/>
              </a:rPr>
              <a:t>functions</a:t>
            </a:r>
            <a:r>
              <a:rPr lang="it-IT" sz="2000">
                <a:cs typeface="Calibri"/>
              </a:rPr>
              <a:t> can be </a:t>
            </a:r>
            <a:r>
              <a:rPr lang="it-IT" sz="2000" err="1">
                <a:cs typeface="Calibri"/>
              </a:rPr>
              <a:t>run</a:t>
            </a:r>
            <a:r>
              <a:rPr lang="it-IT" sz="2000">
                <a:cs typeface="Calibri"/>
              </a:rPr>
              <a:t> </a:t>
            </a:r>
            <a:r>
              <a:rPr lang="it-IT" sz="2000" err="1">
                <a:cs typeface="Calibri"/>
              </a:rPr>
              <a:t>anytime</a:t>
            </a:r>
            <a:r>
              <a:rPr lang="it-IT" sz="2000">
                <a:cs typeface="Calibri"/>
              </a:rPr>
              <a:t> </a:t>
            </a:r>
            <a:r>
              <a:rPr lang="it-IT" sz="2000" err="1">
                <a:cs typeface="Calibri"/>
              </a:rPr>
              <a:t>we</a:t>
            </a:r>
            <a:r>
              <a:rPr lang="it-IT" sz="2000">
                <a:cs typeface="Calibri"/>
              </a:rPr>
              <a:t> </a:t>
            </a:r>
            <a:r>
              <a:rPr lang="it-IT" sz="2000" err="1">
                <a:cs typeface="Calibri"/>
              </a:rPr>
              <a:t>want</a:t>
            </a:r>
            <a:r>
              <a:rPr lang="it-IT" sz="2000">
                <a:cs typeface="Calibri"/>
              </a:rPr>
              <a:t> to update the data</a:t>
            </a:r>
          </a:p>
          <a:p>
            <a:r>
              <a:rPr lang="it-IT" sz="2000" err="1">
                <a:cs typeface="Calibri"/>
              </a:rPr>
              <a:t>Since</a:t>
            </a:r>
            <a:r>
              <a:rPr lang="it-IT" sz="2000">
                <a:cs typeface="Calibri"/>
              </a:rPr>
              <a:t> the data </a:t>
            </a:r>
            <a:r>
              <a:rPr lang="it-IT" sz="2000" err="1">
                <a:cs typeface="Calibri"/>
              </a:rPr>
              <a:t>contains</a:t>
            </a:r>
            <a:r>
              <a:rPr lang="it-IT" sz="2000">
                <a:cs typeface="Calibri"/>
              </a:rPr>
              <a:t> </a:t>
            </a:r>
            <a:r>
              <a:rPr lang="it-IT" sz="2000" err="1">
                <a:cs typeface="Calibri"/>
              </a:rPr>
              <a:t>row</a:t>
            </a:r>
            <a:r>
              <a:rPr lang="it-IT" sz="2000">
                <a:cs typeface="Calibri"/>
              </a:rPr>
              <a:t> </a:t>
            </a:r>
            <a:r>
              <a:rPr lang="it-IT" sz="2000" err="1">
                <a:cs typeface="Calibri"/>
              </a:rPr>
              <a:t>which</a:t>
            </a:r>
            <a:r>
              <a:rPr lang="it-IT" sz="2000">
                <a:cs typeface="Calibri"/>
              </a:rPr>
              <a:t> are </a:t>
            </a:r>
            <a:r>
              <a:rPr lang="it-IT" sz="2000" err="1">
                <a:cs typeface="Calibri"/>
              </a:rPr>
              <a:t>not</a:t>
            </a:r>
            <a:r>
              <a:rPr lang="it-IT" sz="2000">
                <a:cs typeface="Calibri"/>
              </a:rPr>
              <a:t> part of the data </a:t>
            </a:r>
            <a:r>
              <a:rPr lang="it-IT" sz="2000" err="1">
                <a:cs typeface="Calibri"/>
              </a:rPr>
              <a:t>we</a:t>
            </a:r>
            <a:r>
              <a:rPr lang="it-IT" sz="2000">
                <a:cs typeface="Calibri"/>
              </a:rPr>
              <a:t> </a:t>
            </a:r>
            <a:r>
              <a:rPr lang="it-IT" sz="2000" err="1">
                <a:cs typeface="Calibri"/>
              </a:rPr>
              <a:t>run</a:t>
            </a:r>
            <a:r>
              <a:rPr lang="it-IT" sz="2000">
                <a:cs typeface="Calibri"/>
              </a:rPr>
              <a:t> the </a:t>
            </a:r>
            <a:r>
              <a:rPr lang="it-IT" sz="2000" err="1">
                <a:cs typeface="Calibri"/>
              </a:rPr>
              <a:t>clean_data</a:t>
            </a:r>
            <a:r>
              <a:rPr lang="it-IT" sz="2000">
                <a:cs typeface="Calibri"/>
              </a:rPr>
              <a:t>() </a:t>
            </a:r>
            <a:r>
              <a:rPr lang="it-IT" sz="2000" err="1">
                <a:cs typeface="Calibri"/>
              </a:rPr>
              <a:t>function</a:t>
            </a:r>
            <a:r>
              <a:rPr lang="it-IT" sz="2000">
                <a:cs typeface="Calibri"/>
              </a:rPr>
              <a:t> </a:t>
            </a:r>
            <a:r>
              <a:rPr lang="it-IT" sz="2000" err="1">
                <a:cs typeface="Calibri"/>
              </a:rPr>
              <a:t>we</a:t>
            </a:r>
            <a:r>
              <a:rPr lang="it-IT" sz="2000">
                <a:cs typeface="Calibri"/>
              </a:rPr>
              <a:t> </a:t>
            </a:r>
            <a:r>
              <a:rPr lang="it-IT" sz="2000" err="1">
                <a:cs typeface="Calibri"/>
              </a:rPr>
              <a:t>created</a:t>
            </a:r>
            <a:r>
              <a:rPr lang="it-IT" sz="2000">
                <a:cs typeface="Calibri"/>
              </a:rPr>
              <a:t> for </a:t>
            </a:r>
            <a:r>
              <a:rPr lang="it-IT" sz="2000" err="1">
                <a:cs typeface="Calibri"/>
              </a:rPr>
              <a:t>this</a:t>
            </a:r>
            <a:r>
              <a:rPr lang="it-IT" sz="2000">
                <a:cs typeface="Calibri"/>
              </a:rPr>
              <a:t>.</a:t>
            </a:r>
          </a:p>
          <a:p>
            <a:r>
              <a:rPr lang="it-IT" sz="2000" err="1">
                <a:cs typeface="Calibri"/>
              </a:rPr>
              <a:t>We</a:t>
            </a:r>
            <a:r>
              <a:rPr lang="it-IT" sz="2000">
                <a:cs typeface="Calibri"/>
              </a:rPr>
              <a:t> </a:t>
            </a:r>
            <a:r>
              <a:rPr lang="it-IT" sz="2000" err="1">
                <a:cs typeface="Calibri"/>
              </a:rPr>
              <a:t>assign</a:t>
            </a:r>
            <a:r>
              <a:rPr lang="it-IT" sz="2000">
                <a:cs typeface="Calibri"/>
              </a:rPr>
              <a:t> </a:t>
            </a:r>
            <a:r>
              <a:rPr lang="it-IT" sz="2000" err="1">
                <a:cs typeface="Calibri"/>
              </a:rPr>
              <a:t>shortnames</a:t>
            </a:r>
            <a:r>
              <a:rPr lang="it-IT" sz="2000">
                <a:cs typeface="Calibri"/>
              </a:rPr>
              <a:t> to </a:t>
            </a:r>
            <a:r>
              <a:rPr lang="it-IT" sz="2000" err="1">
                <a:cs typeface="Calibri"/>
              </a:rPr>
              <a:t>each</a:t>
            </a:r>
            <a:r>
              <a:rPr lang="it-IT" sz="2000">
                <a:cs typeface="Calibri"/>
              </a:rPr>
              <a:t> tag for easy </a:t>
            </a:r>
            <a:r>
              <a:rPr lang="it-IT" sz="2000" err="1">
                <a:cs typeface="Calibri"/>
              </a:rPr>
              <a:t>view</a:t>
            </a:r>
            <a:r>
              <a:rPr lang="it-IT" sz="2000">
                <a:cs typeface="Calibri"/>
              </a:rPr>
              <a:t> of the data </a:t>
            </a:r>
            <a:r>
              <a:rPr lang="it-IT" sz="2000" err="1">
                <a:cs typeface="Calibri"/>
              </a:rPr>
              <a:t>if</a:t>
            </a:r>
            <a:r>
              <a:rPr lang="it-IT" sz="2000">
                <a:cs typeface="Calibri"/>
              </a:rPr>
              <a:t> </a:t>
            </a:r>
            <a:r>
              <a:rPr lang="it-IT" sz="2000" err="1">
                <a:cs typeface="Calibri"/>
              </a:rPr>
              <a:t>required</a:t>
            </a:r>
            <a:r>
              <a:rPr lang="it-IT" sz="2000">
                <a:cs typeface="Calibri"/>
              </a:rPr>
              <a:t>.</a:t>
            </a:r>
          </a:p>
        </p:txBody>
      </p:sp>
      <p:sp>
        <p:nvSpPr>
          <p:cNvPr id="9" name="Rectangle 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F52DD13A-1B2C-4E6D-A8C7-AD8E42563070}"/>
              </a:ext>
            </a:extLst>
          </p:cNvPr>
          <p:cNvPicPr>
            <a:picLocks noChangeAspect="1"/>
          </p:cNvPicPr>
          <p:nvPr/>
        </p:nvPicPr>
        <p:blipFill rotWithShape="1">
          <a:blip r:embed="rId2"/>
          <a:srcRect l="7985" t="-2048" r="-190" b="524"/>
          <a:stretch/>
        </p:blipFill>
        <p:spPr>
          <a:xfrm>
            <a:off x="6353148" y="338672"/>
            <a:ext cx="5783997" cy="3486759"/>
          </a:xfrm>
          <a:prstGeom prst="rect">
            <a:avLst/>
          </a:prstGeom>
          <a:effectLst/>
        </p:spPr>
      </p:pic>
      <p:pic>
        <p:nvPicPr>
          <p:cNvPr id="7" name="Immagine 7" descr="Immagine che contiene screenshot&#10;&#10;Descrizione generata automaticamente">
            <a:extLst>
              <a:ext uri="{FF2B5EF4-FFF2-40B4-BE49-F238E27FC236}">
                <a16:creationId xmlns:a16="http://schemas.microsoft.com/office/drawing/2014/main" id="{59504567-5AF5-436C-B118-2A4866169B93}"/>
              </a:ext>
            </a:extLst>
          </p:cNvPr>
          <p:cNvPicPr>
            <a:picLocks noChangeAspect="1"/>
          </p:cNvPicPr>
          <p:nvPr/>
        </p:nvPicPr>
        <p:blipFill>
          <a:blip r:embed="rId3"/>
          <a:stretch>
            <a:fillRect/>
          </a:stretch>
        </p:blipFill>
        <p:spPr>
          <a:xfrm>
            <a:off x="6403383" y="4154950"/>
            <a:ext cx="5713708" cy="2061048"/>
          </a:xfrm>
          <a:prstGeom prst="rect">
            <a:avLst/>
          </a:prstGeom>
        </p:spPr>
      </p:pic>
    </p:spTree>
    <p:extLst>
      <p:ext uri="{BB962C8B-B14F-4D97-AF65-F5344CB8AC3E}">
        <p14:creationId xmlns:p14="http://schemas.microsoft.com/office/powerpoint/2010/main" val="6810419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BC9639-603B-4206-B005-4258110B1180}"/>
              </a:ext>
            </a:extLst>
          </p:cNvPr>
          <p:cNvSpPr>
            <a:spLocks noGrp="1"/>
          </p:cNvSpPr>
          <p:nvPr>
            <p:ph type="title"/>
          </p:nvPr>
        </p:nvSpPr>
        <p:spPr>
          <a:xfrm>
            <a:off x="648930" y="629266"/>
            <a:ext cx="5121644" cy="1676603"/>
          </a:xfrm>
        </p:spPr>
        <p:txBody>
          <a:bodyPr vert="horz" lIns="91440" tIns="45720" rIns="91440" bIns="45720" rtlCol="0">
            <a:normAutofit/>
          </a:bodyPr>
          <a:lstStyle/>
          <a:p>
            <a:r>
              <a:rPr lang="en-US" sz="3600"/>
              <a:t>Getting Started</a:t>
            </a:r>
          </a:p>
        </p:txBody>
      </p:sp>
      <p:sp>
        <p:nvSpPr>
          <p:cNvPr id="3" name="Segnaposto contenuto 2">
            <a:extLst>
              <a:ext uri="{FF2B5EF4-FFF2-40B4-BE49-F238E27FC236}">
                <a16:creationId xmlns:a16="http://schemas.microsoft.com/office/drawing/2014/main" id="{159DE414-4A71-4950-BFAB-3C787FB36C6D}"/>
              </a:ext>
            </a:extLst>
          </p:cNvPr>
          <p:cNvSpPr>
            <a:spLocks noGrp="1"/>
          </p:cNvSpPr>
          <p:nvPr>
            <p:ph idx="1"/>
          </p:nvPr>
        </p:nvSpPr>
        <p:spPr>
          <a:xfrm>
            <a:off x="648931" y="2438400"/>
            <a:ext cx="5121642" cy="3785419"/>
          </a:xfrm>
        </p:spPr>
        <p:txBody>
          <a:bodyPr vert="horz" lIns="91440" tIns="45720" rIns="91440" bIns="45720" rtlCol="0" anchor="t">
            <a:normAutofit/>
          </a:bodyPr>
          <a:lstStyle/>
          <a:p>
            <a:pPr marL="0" indent="0">
              <a:buNone/>
            </a:pPr>
            <a:r>
              <a:rPr lang="en-US" sz="1800"/>
              <a:t>Following the Data Quality Framework we identify what we can do with the information provided</a:t>
            </a:r>
          </a:p>
          <a:p>
            <a:pPr marL="0" indent="0">
              <a:buNone/>
            </a:pPr>
            <a:endParaRPr lang="en-US" sz="1800">
              <a:cs typeface="Calibri"/>
            </a:endParaRPr>
          </a:p>
          <a:p>
            <a:pPr marL="0" indent="0">
              <a:buNone/>
            </a:pPr>
            <a:r>
              <a:rPr lang="en-US" sz="1800">
                <a:cs typeface="Calibri"/>
              </a:rPr>
              <a:t>Since we are using a function to update the data we can assume the data is current. We will assume the dates not being recent to the actual date is due to this being a practice exercise instead of having any trouble with the server or data.</a:t>
            </a:r>
          </a:p>
        </p:txBody>
      </p:sp>
      <p:sp>
        <p:nvSpPr>
          <p:cNvPr id="22" name="Rectangle 21">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5" descr="Immagine che contiene screenshot&#10;&#10;Descrizione generata automaticamente">
            <a:extLst>
              <a:ext uri="{FF2B5EF4-FFF2-40B4-BE49-F238E27FC236}">
                <a16:creationId xmlns:a16="http://schemas.microsoft.com/office/drawing/2014/main" id="{21DF2C41-4DB0-47AE-A0DE-1ECB15ECC0FE}"/>
              </a:ext>
            </a:extLst>
          </p:cNvPr>
          <p:cNvPicPr>
            <a:picLocks noChangeAspect="1"/>
          </p:cNvPicPr>
          <p:nvPr/>
        </p:nvPicPr>
        <p:blipFill rotWithShape="1">
          <a:blip r:embed="rId2"/>
          <a:srcRect t="1299" b="551"/>
          <a:stretch/>
        </p:blipFill>
        <p:spPr>
          <a:xfrm>
            <a:off x="6721233" y="310743"/>
            <a:ext cx="4831248" cy="6343659"/>
          </a:xfrm>
          <a:prstGeom prst="rect">
            <a:avLst/>
          </a:prstGeom>
          <a:effectLst/>
        </p:spPr>
      </p:pic>
    </p:spTree>
    <p:extLst>
      <p:ext uri="{BB962C8B-B14F-4D97-AF65-F5344CB8AC3E}">
        <p14:creationId xmlns:p14="http://schemas.microsoft.com/office/powerpoint/2010/main" val="9145448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fontScale="92500" lnSpcReduction="10000"/>
          </a:bodyPr>
          <a:lstStyle/>
          <a:p>
            <a:r>
              <a:rPr lang="it-IT" err="1">
                <a:cs typeface="Calibri"/>
              </a:rPr>
              <a:t>This</a:t>
            </a:r>
            <a:r>
              <a:rPr lang="it-IT">
                <a:cs typeface="Calibri"/>
              </a:rPr>
              <a:t> </a:t>
            </a:r>
            <a:r>
              <a:rPr lang="it-IT" err="1">
                <a:cs typeface="Calibri"/>
              </a:rPr>
              <a:t>is</a:t>
            </a:r>
            <a:r>
              <a:rPr lang="it-IT">
                <a:cs typeface="Calibri"/>
              </a:rPr>
              <a:t> a feature </a:t>
            </a:r>
            <a:r>
              <a:rPr lang="it-IT" err="1">
                <a:cs typeface="Calibri"/>
              </a:rPr>
              <a:t>that</a:t>
            </a:r>
            <a:r>
              <a:rPr lang="it-IT">
                <a:cs typeface="Calibri"/>
              </a:rPr>
              <a:t> </a:t>
            </a:r>
            <a:r>
              <a:rPr lang="it-IT" err="1">
                <a:cs typeface="Calibri"/>
              </a:rPr>
              <a:t>we</a:t>
            </a:r>
            <a:r>
              <a:rPr lang="it-IT">
                <a:cs typeface="Calibri"/>
              </a:rPr>
              <a:t> are </a:t>
            </a:r>
            <a:r>
              <a:rPr lang="it-IT" err="1">
                <a:cs typeface="Calibri"/>
              </a:rPr>
              <a:t>able</a:t>
            </a:r>
            <a:r>
              <a:rPr lang="it-IT">
                <a:cs typeface="Calibri"/>
              </a:rPr>
              <a:t> to </a:t>
            </a:r>
            <a:r>
              <a:rPr lang="it-IT" err="1">
                <a:cs typeface="Calibri"/>
              </a:rPr>
              <a:t>analyze</a:t>
            </a:r>
            <a:r>
              <a:rPr lang="it-IT">
                <a:cs typeface="Calibri"/>
              </a:rPr>
              <a:t> for </a:t>
            </a:r>
            <a:r>
              <a:rPr lang="it-IT" err="1">
                <a:cs typeface="Calibri"/>
              </a:rPr>
              <a:t>all</a:t>
            </a:r>
            <a:r>
              <a:rPr lang="it-IT">
                <a:cs typeface="Calibri"/>
              </a:rPr>
              <a:t> </a:t>
            </a:r>
            <a:r>
              <a:rPr lang="it-IT" err="1">
                <a:cs typeface="Calibri"/>
              </a:rPr>
              <a:t>tabs</a:t>
            </a:r>
            <a:r>
              <a:rPr lang="it-IT">
                <a:cs typeface="Calibri"/>
              </a:rPr>
              <a:t> </a:t>
            </a:r>
            <a:r>
              <a:rPr lang="it-IT" err="1">
                <a:cs typeface="Calibri"/>
              </a:rPr>
              <a:t>at</a:t>
            </a:r>
            <a:r>
              <a:rPr lang="it-IT">
                <a:cs typeface="Calibri"/>
              </a:rPr>
              <a:t> the </a:t>
            </a:r>
            <a:r>
              <a:rPr lang="it-IT" err="1">
                <a:cs typeface="Calibri"/>
              </a:rPr>
              <a:t>same</a:t>
            </a:r>
            <a:r>
              <a:rPr lang="it-IT">
                <a:cs typeface="Calibri"/>
              </a:rPr>
              <a:t> time so </a:t>
            </a:r>
            <a:r>
              <a:rPr lang="it-IT" err="1">
                <a:cs typeface="Calibri"/>
              </a:rPr>
              <a:t>we</a:t>
            </a:r>
            <a:r>
              <a:rPr lang="it-IT">
                <a:cs typeface="Calibri"/>
              </a:rPr>
              <a:t> use the </a:t>
            </a:r>
            <a:r>
              <a:rPr lang="it-IT" err="1">
                <a:cs typeface="Calibri"/>
              </a:rPr>
              <a:t>function</a:t>
            </a:r>
            <a:r>
              <a:rPr lang="it-IT">
                <a:cs typeface="Calibri"/>
              </a:rPr>
              <a:t> "</a:t>
            </a:r>
            <a:r>
              <a:rPr lang="it-IT" err="1">
                <a:ea typeface="+mn-lt"/>
                <a:cs typeface="+mn-lt"/>
              </a:rPr>
              <a:t>check_na</a:t>
            </a:r>
            <a:r>
              <a:rPr lang="it-IT">
                <a:ea typeface="+mn-lt"/>
                <a:cs typeface="+mn-lt"/>
              </a:rPr>
              <a:t>()"</a:t>
            </a:r>
            <a:r>
              <a:rPr lang="it-IT">
                <a:cs typeface="Calibri"/>
              </a:rPr>
              <a:t> </a:t>
            </a:r>
            <a:r>
              <a:rPr lang="it-IT" err="1">
                <a:cs typeface="Calibri"/>
              </a:rPr>
              <a:t>we</a:t>
            </a:r>
            <a:r>
              <a:rPr lang="it-IT">
                <a:cs typeface="Calibri"/>
              </a:rPr>
              <a:t> </a:t>
            </a:r>
            <a:r>
              <a:rPr lang="it-IT" err="1">
                <a:cs typeface="Calibri"/>
              </a:rPr>
              <a:t>programmed</a:t>
            </a:r>
            <a:r>
              <a:rPr lang="it-IT">
                <a:cs typeface="Calibri"/>
              </a:rPr>
              <a:t> on the </a:t>
            </a:r>
            <a:r>
              <a:rPr lang="it-IT" err="1">
                <a:cs typeface="Calibri"/>
              </a:rPr>
              <a:t>whole</a:t>
            </a:r>
            <a:r>
              <a:rPr lang="it-IT">
                <a:cs typeface="Calibri"/>
              </a:rPr>
              <a:t> data.</a:t>
            </a:r>
          </a:p>
          <a:p>
            <a:endParaRPr lang="it-IT">
              <a:cs typeface="Calibri"/>
            </a:endParaRPr>
          </a:p>
          <a:p>
            <a:endParaRPr lang="it-IT">
              <a:cs typeface="Calibri"/>
            </a:endParaRPr>
          </a:p>
          <a:p>
            <a:endParaRPr lang="it-IT">
              <a:cs typeface="Calibri"/>
            </a:endParaRPr>
          </a:p>
          <a:p>
            <a:endParaRPr lang="it-IT">
              <a:cs typeface="Calibri"/>
            </a:endParaRPr>
          </a:p>
          <a:p>
            <a:endParaRPr lang="it-IT">
              <a:cs typeface="Calibri"/>
            </a:endParaRPr>
          </a:p>
          <a:p>
            <a:r>
              <a:rPr lang="it-IT" err="1">
                <a:cs typeface="Calibri"/>
              </a:rPr>
              <a:t>We</a:t>
            </a:r>
            <a:r>
              <a:rPr lang="it-IT">
                <a:cs typeface="Calibri"/>
              </a:rPr>
              <a:t> can </a:t>
            </a:r>
            <a:r>
              <a:rPr lang="it-IT" err="1">
                <a:cs typeface="Calibri"/>
              </a:rPr>
              <a:t>see</a:t>
            </a:r>
            <a:r>
              <a:rPr lang="it-IT">
                <a:cs typeface="Calibri"/>
              </a:rPr>
              <a:t> </a:t>
            </a:r>
            <a:r>
              <a:rPr lang="it-IT" err="1">
                <a:cs typeface="Calibri"/>
              </a:rPr>
              <a:t>Transactions</a:t>
            </a:r>
            <a:r>
              <a:rPr lang="it-IT">
                <a:cs typeface="Calibri"/>
              </a:rPr>
              <a:t> and Customer </a:t>
            </a:r>
            <a:r>
              <a:rPr lang="it-IT" err="1">
                <a:cs typeface="Calibri"/>
              </a:rPr>
              <a:t>Address</a:t>
            </a:r>
            <a:r>
              <a:rPr lang="it-IT">
                <a:cs typeface="Calibri"/>
              </a:rPr>
              <a:t> </a:t>
            </a:r>
            <a:r>
              <a:rPr lang="it-IT" err="1">
                <a:cs typeface="Calibri"/>
              </a:rPr>
              <a:t>have</a:t>
            </a:r>
            <a:r>
              <a:rPr lang="it-IT">
                <a:cs typeface="Calibri"/>
              </a:rPr>
              <a:t> a </a:t>
            </a:r>
            <a:r>
              <a:rPr lang="it-IT" err="1">
                <a:cs typeface="Calibri"/>
              </a:rPr>
              <a:t>very</a:t>
            </a:r>
            <a:r>
              <a:rPr lang="it-IT">
                <a:cs typeface="Calibri"/>
              </a:rPr>
              <a:t> low </a:t>
            </a:r>
            <a:r>
              <a:rPr lang="it-IT" err="1">
                <a:cs typeface="Calibri"/>
              </a:rPr>
              <a:t>incompleteness</a:t>
            </a:r>
            <a:r>
              <a:rPr lang="it-IT">
                <a:cs typeface="Calibri"/>
              </a:rPr>
              <a:t> ratio. </a:t>
            </a:r>
            <a:r>
              <a:rPr lang="it-IT" err="1">
                <a:cs typeface="Calibri"/>
              </a:rPr>
              <a:t>We</a:t>
            </a:r>
            <a:r>
              <a:rPr lang="it-IT">
                <a:cs typeface="Calibri"/>
              </a:rPr>
              <a:t> can </a:t>
            </a:r>
            <a:r>
              <a:rPr lang="it-IT" err="1">
                <a:cs typeface="Calibri"/>
              </a:rPr>
              <a:t>analyze</a:t>
            </a:r>
            <a:r>
              <a:rPr lang="it-IT">
                <a:cs typeface="Calibri"/>
              </a:rPr>
              <a:t>  </a:t>
            </a:r>
            <a:r>
              <a:rPr lang="it-IT" err="1">
                <a:cs typeface="Calibri"/>
              </a:rPr>
              <a:t>NewCustomer</a:t>
            </a:r>
            <a:r>
              <a:rPr lang="it-IT">
                <a:cs typeface="Calibri"/>
              </a:rPr>
              <a:t> and </a:t>
            </a:r>
            <a:r>
              <a:rPr lang="it-IT" err="1">
                <a:cs typeface="Calibri"/>
              </a:rPr>
              <a:t>CustomerDemographic</a:t>
            </a:r>
            <a:r>
              <a:rPr lang="it-IT">
                <a:cs typeface="Calibri"/>
              </a:rPr>
              <a:t> to </a:t>
            </a:r>
            <a:r>
              <a:rPr lang="it-IT" err="1">
                <a:cs typeface="Calibri"/>
              </a:rPr>
              <a:t>see</a:t>
            </a:r>
            <a:r>
              <a:rPr lang="it-IT">
                <a:cs typeface="Calibri"/>
              </a:rPr>
              <a:t> </a:t>
            </a:r>
            <a:r>
              <a:rPr lang="it-IT" err="1">
                <a:cs typeface="Calibri"/>
              </a:rPr>
              <a:t>if</a:t>
            </a:r>
            <a:r>
              <a:rPr lang="it-IT">
                <a:cs typeface="Calibri"/>
              </a:rPr>
              <a:t> </a:t>
            </a:r>
            <a:r>
              <a:rPr lang="it-IT" err="1">
                <a:cs typeface="Calibri"/>
              </a:rPr>
              <a:t>we</a:t>
            </a:r>
            <a:r>
              <a:rPr lang="it-IT">
                <a:cs typeface="Calibri"/>
              </a:rPr>
              <a:t> </a:t>
            </a:r>
            <a:r>
              <a:rPr lang="it-IT" err="1">
                <a:cs typeface="Calibri"/>
              </a:rPr>
              <a:t>find</a:t>
            </a:r>
            <a:r>
              <a:rPr lang="it-IT">
                <a:cs typeface="Calibri"/>
              </a:rPr>
              <a:t> </a:t>
            </a:r>
            <a:r>
              <a:rPr lang="it-IT" err="1">
                <a:cs typeface="Calibri"/>
              </a:rPr>
              <a:t>any</a:t>
            </a:r>
            <a:r>
              <a:rPr lang="it-IT">
                <a:cs typeface="Calibri"/>
              </a:rPr>
              <a:t> </a:t>
            </a:r>
            <a:r>
              <a:rPr lang="it-IT" err="1">
                <a:cs typeface="Calibri"/>
              </a:rPr>
              <a:t>obvious</a:t>
            </a:r>
            <a:r>
              <a:rPr lang="it-IT">
                <a:cs typeface="Calibri"/>
              </a:rPr>
              <a:t> </a:t>
            </a:r>
            <a:r>
              <a:rPr lang="it-IT" err="1">
                <a:cs typeface="Calibri"/>
              </a:rPr>
              <a:t>problem</a:t>
            </a:r>
            <a:r>
              <a:rPr lang="it-IT">
                <a:cs typeface="Calibri"/>
              </a:rPr>
              <a:t>.</a:t>
            </a:r>
          </a:p>
        </p:txBody>
      </p:sp>
      <p:pic>
        <p:nvPicPr>
          <p:cNvPr id="5" name="Immagine 5" descr="Results of check_na() function applied on the clean data">
            <a:extLst>
              <a:ext uri="{FF2B5EF4-FFF2-40B4-BE49-F238E27FC236}">
                <a16:creationId xmlns:a16="http://schemas.microsoft.com/office/drawing/2014/main" id="{EB51795A-3AB9-455C-9890-F28158789E3E}"/>
              </a:ext>
            </a:extLst>
          </p:cNvPr>
          <p:cNvPicPr>
            <a:picLocks noChangeAspect="1"/>
          </p:cNvPicPr>
          <p:nvPr/>
        </p:nvPicPr>
        <p:blipFill>
          <a:blip r:embed="rId2"/>
          <a:stretch>
            <a:fillRect/>
          </a:stretch>
        </p:blipFill>
        <p:spPr>
          <a:xfrm>
            <a:off x="1979909" y="2861142"/>
            <a:ext cx="6630691" cy="1716904"/>
          </a:xfrm>
          <a:prstGeom prst="rect">
            <a:avLst/>
          </a:prstGeom>
        </p:spPr>
      </p:pic>
    </p:spTree>
    <p:extLst>
      <p:ext uri="{BB962C8B-B14F-4D97-AF65-F5344CB8AC3E}">
        <p14:creationId xmlns:p14="http://schemas.microsoft.com/office/powerpoint/2010/main" val="130871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r>
              <a:rPr lang="it-IT">
                <a:cs typeface="Calibri Light"/>
              </a:rPr>
              <a:t> – New Customers</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Running </a:t>
            </a:r>
            <a:r>
              <a:rPr lang="it-IT" err="1">
                <a:ea typeface="+mn-lt"/>
                <a:cs typeface="+mn-lt"/>
              </a:rPr>
              <a:t>check_na</a:t>
            </a:r>
            <a:r>
              <a:rPr lang="it-IT">
                <a:ea typeface="+mn-lt"/>
                <a:cs typeface="+mn-lt"/>
              </a:rPr>
              <a:t>() on the </a:t>
            </a:r>
            <a:r>
              <a:rPr lang="it-IT" err="1">
                <a:ea typeface="+mn-lt"/>
                <a:cs typeface="+mn-lt"/>
              </a:rPr>
              <a:t>NewCustomers</a:t>
            </a:r>
            <a:r>
              <a:rPr lang="it-IT">
                <a:ea typeface="+mn-lt"/>
                <a:cs typeface="+mn-lt"/>
              </a:rPr>
              <a:t> data </a:t>
            </a:r>
            <a:r>
              <a:rPr lang="it-IT" err="1">
                <a:ea typeface="+mn-lt"/>
                <a:cs typeface="+mn-lt"/>
              </a:rPr>
              <a:t>we</a:t>
            </a:r>
            <a:r>
              <a:rPr lang="it-IT">
                <a:ea typeface="+mn-lt"/>
                <a:cs typeface="+mn-lt"/>
              </a:rPr>
              <a:t> </a:t>
            </a:r>
            <a:r>
              <a:rPr lang="it-IT" err="1">
                <a:ea typeface="+mn-lt"/>
                <a:cs typeface="+mn-lt"/>
              </a:rPr>
              <a:t>see</a:t>
            </a:r>
            <a:r>
              <a:rPr lang="it-IT">
                <a:ea typeface="+mn-lt"/>
                <a:cs typeface="+mn-lt"/>
              </a:rPr>
              <a:t> </a:t>
            </a:r>
            <a:r>
              <a:rPr lang="it-IT" err="1">
                <a:ea typeface="+mn-lt"/>
                <a:cs typeface="+mn-lt"/>
              </a:rPr>
              <a:t>job_industry_category</a:t>
            </a:r>
            <a:r>
              <a:rPr lang="it-IT">
                <a:ea typeface="+mn-lt"/>
                <a:cs typeface="+mn-lt"/>
              </a:rPr>
              <a:t>, </a:t>
            </a:r>
            <a:r>
              <a:rPr lang="it-IT" err="1">
                <a:ea typeface="+mn-lt"/>
                <a:cs typeface="+mn-lt"/>
              </a:rPr>
              <a:t>job_title</a:t>
            </a:r>
            <a:r>
              <a:rPr lang="it-IT">
                <a:ea typeface="+mn-lt"/>
                <a:cs typeface="+mn-lt"/>
              </a:rPr>
              <a:t> and </a:t>
            </a:r>
            <a:r>
              <a:rPr lang="it-IT" err="1">
                <a:ea typeface="+mn-lt"/>
                <a:cs typeface="+mn-lt"/>
              </a:rPr>
              <a:t>last_name</a:t>
            </a:r>
            <a:r>
              <a:rPr lang="it-IT">
                <a:ea typeface="+mn-lt"/>
                <a:cs typeface="+mn-lt"/>
              </a:rPr>
              <a:t>  </a:t>
            </a:r>
            <a:r>
              <a:rPr lang="it-IT" err="1">
                <a:ea typeface="+mn-lt"/>
                <a:cs typeface="+mn-lt"/>
              </a:rPr>
              <a:t>have</a:t>
            </a:r>
            <a:r>
              <a:rPr lang="it-IT">
                <a:ea typeface="+mn-lt"/>
                <a:cs typeface="+mn-lt"/>
              </a:rPr>
              <a:t> the </a:t>
            </a:r>
            <a:r>
              <a:rPr lang="it-IT" err="1">
                <a:ea typeface="+mn-lt"/>
                <a:cs typeface="+mn-lt"/>
              </a:rPr>
              <a:t>highest</a:t>
            </a:r>
            <a:r>
              <a:rPr lang="it-IT">
                <a:ea typeface="+mn-lt"/>
                <a:cs typeface="+mn-lt"/>
              </a:rPr>
              <a:t> </a:t>
            </a:r>
            <a:r>
              <a:rPr lang="it-IT" err="1">
                <a:ea typeface="+mn-lt"/>
                <a:cs typeface="+mn-lt"/>
              </a:rPr>
              <a:t>na</a:t>
            </a:r>
            <a:r>
              <a:rPr lang="it-IT">
                <a:ea typeface="+mn-lt"/>
                <a:cs typeface="+mn-lt"/>
              </a:rPr>
              <a:t> ratio, </a:t>
            </a:r>
            <a:r>
              <a:rPr lang="it-IT" err="1">
                <a:ea typeface="+mn-lt"/>
                <a:cs typeface="+mn-lt"/>
              </a:rPr>
              <a:t>however</a:t>
            </a:r>
            <a:r>
              <a:rPr lang="it-IT">
                <a:ea typeface="+mn-lt"/>
                <a:cs typeface="+mn-lt"/>
              </a:rPr>
              <a:t> </a:t>
            </a:r>
            <a:r>
              <a:rPr lang="it-IT" err="1">
                <a:ea typeface="+mn-lt"/>
                <a:cs typeface="+mn-lt"/>
              </a:rPr>
              <a:t>we</a:t>
            </a:r>
            <a:r>
              <a:rPr lang="it-IT">
                <a:ea typeface="+mn-lt"/>
                <a:cs typeface="+mn-lt"/>
              </a:rPr>
              <a:t> dont </a:t>
            </a:r>
            <a:r>
              <a:rPr lang="it-IT" err="1">
                <a:ea typeface="+mn-lt"/>
                <a:cs typeface="+mn-lt"/>
              </a:rPr>
              <a:t>see</a:t>
            </a:r>
            <a:r>
              <a:rPr lang="it-IT">
                <a:ea typeface="+mn-lt"/>
                <a:cs typeface="+mn-lt"/>
              </a:rPr>
              <a:t> </a:t>
            </a:r>
            <a:r>
              <a:rPr lang="it-IT" err="1">
                <a:ea typeface="+mn-lt"/>
                <a:cs typeface="+mn-lt"/>
              </a:rPr>
              <a:t>any</a:t>
            </a:r>
            <a:r>
              <a:rPr lang="it-IT">
                <a:ea typeface="+mn-lt"/>
                <a:cs typeface="+mn-lt"/>
              </a:rPr>
              <a:t> </a:t>
            </a:r>
            <a:r>
              <a:rPr lang="it-IT" err="1">
                <a:ea typeface="+mn-lt"/>
                <a:cs typeface="+mn-lt"/>
              </a:rPr>
              <a:t>obvious</a:t>
            </a:r>
            <a:r>
              <a:rPr lang="it-IT">
                <a:ea typeface="+mn-lt"/>
                <a:cs typeface="+mn-lt"/>
              </a:rPr>
              <a:t> </a:t>
            </a:r>
            <a:r>
              <a:rPr lang="it-IT" err="1">
                <a:ea typeface="+mn-lt"/>
                <a:cs typeface="+mn-lt"/>
              </a:rPr>
              <a:t>reason</a:t>
            </a:r>
            <a:r>
              <a:rPr lang="it-IT">
                <a:ea typeface="+mn-lt"/>
                <a:cs typeface="+mn-lt"/>
              </a:rPr>
              <a:t> for </a:t>
            </a:r>
            <a:r>
              <a:rPr lang="it-IT" err="1">
                <a:ea typeface="+mn-lt"/>
                <a:cs typeface="+mn-lt"/>
              </a:rPr>
              <a:t>this</a:t>
            </a:r>
            <a:r>
              <a:rPr lang="it-IT">
                <a:ea typeface="+mn-lt"/>
                <a:cs typeface="+mn-lt"/>
              </a:rPr>
              <a:t> </a:t>
            </a:r>
            <a:r>
              <a:rPr lang="it-IT" err="1">
                <a:ea typeface="+mn-lt"/>
                <a:cs typeface="+mn-lt"/>
              </a:rPr>
              <a:t>other</a:t>
            </a:r>
            <a:r>
              <a:rPr lang="it-IT">
                <a:ea typeface="+mn-lt"/>
                <a:cs typeface="+mn-lt"/>
              </a:rPr>
              <a:t> </a:t>
            </a:r>
            <a:r>
              <a:rPr lang="it-IT" err="1">
                <a:ea typeface="+mn-lt"/>
                <a:cs typeface="+mn-lt"/>
              </a:rPr>
              <a:t>than</a:t>
            </a:r>
            <a:r>
              <a:rPr lang="it-IT">
                <a:ea typeface="+mn-lt"/>
                <a:cs typeface="+mn-lt"/>
              </a:rPr>
              <a:t> an incomplete sample</a:t>
            </a:r>
            <a:endParaRPr lang="it-IT"/>
          </a:p>
          <a:p>
            <a:endParaRPr lang="it-IT">
              <a:cs typeface="Calibri"/>
            </a:endParaRPr>
          </a:p>
          <a:p>
            <a:endParaRPr lang="it-IT">
              <a:cs typeface="Calibri"/>
            </a:endParaRPr>
          </a:p>
          <a:p>
            <a:endParaRPr lang="it-IT">
              <a:cs typeface="Calibri"/>
            </a:endParaRPr>
          </a:p>
          <a:p>
            <a:endParaRPr lang="it-IT">
              <a:cs typeface="Calibri"/>
            </a:endParaRPr>
          </a:p>
        </p:txBody>
      </p:sp>
      <p:pic>
        <p:nvPicPr>
          <p:cNvPr id="4" name="Immagine 5">
            <a:extLst>
              <a:ext uri="{FF2B5EF4-FFF2-40B4-BE49-F238E27FC236}">
                <a16:creationId xmlns:a16="http://schemas.microsoft.com/office/drawing/2014/main" id="{0C2F379F-3B45-4F90-A732-9D36B3BB5770}"/>
              </a:ext>
            </a:extLst>
          </p:cNvPr>
          <p:cNvPicPr>
            <a:picLocks noChangeAspect="1"/>
          </p:cNvPicPr>
          <p:nvPr/>
        </p:nvPicPr>
        <p:blipFill>
          <a:blip r:embed="rId2"/>
          <a:stretch>
            <a:fillRect/>
          </a:stretch>
        </p:blipFill>
        <p:spPr>
          <a:xfrm>
            <a:off x="1050010" y="3646147"/>
            <a:ext cx="4002437" cy="2419977"/>
          </a:xfrm>
          <a:prstGeom prst="rect">
            <a:avLst/>
          </a:prstGeom>
        </p:spPr>
      </p:pic>
      <p:pic>
        <p:nvPicPr>
          <p:cNvPr id="6" name="Immagine 6" descr="Immagine che contiene screenshot&#10;&#10;Descrizione generata automaticamente">
            <a:extLst>
              <a:ext uri="{FF2B5EF4-FFF2-40B4-BE49-F238E27FC236}">
                <a16:creationId xmlns:a16="http://schemas.microsoft.com/office/drawing/2014/main" id="{221CDCCC-4C02-423F-80B8-B6B786FD6977}"/>
              </a:ext>
            </a:extLst>
          </p:cNvPr>
          <p:cNvPicPr>
            <a:picLocks noChangeAspect="1"/>
          </p:cNvPicPr>
          <p:nvPr/>
        </p:nvPicPr>
        <p:blipFill>
          <a:blip r:embed="rId3"/>
          <a:stretch>
            <a:fillRect/>
          </a:stretch>
        </p:blipFill>
        <p:spPr>
          <a:xfrm>
            <a:off x="5221637" y="3644846"/>
            <a:ext cx="6520910" cy="2299884"/>
          </a:xfrm>
          <a:prstGeom prst="rect">
            <a:avLst/>
          </a:prstGeom>
        </p:spPr>
      </p:pic>
    </p:spTree>
    <p:extLst>
      <p:ext uri="{BB962C8B-B14F-4D97-AF65-F5344CB8AC3E}">
        <p14:creationId xmlns:p14="http://schemas.microsoft.com/office/powerpoint/2010/main" val="397525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r>
              <a:rPr lang="it-IT">
                <a:cs typeface="Calibri Light"/>
              </a:rPr>
              <a:t> – Customer </a:t>
            </a:r>
            <a:r>
              <a:rPr lang="it-IT" err="1">
                <a:cs typeface="Calibri Light"/>
              </a:rPr>
              <a:t>Demographic</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Running </a:t>
            </a:r>
            <a:r>
              <a:rPr lang="it-IT" err="1">
                <a:ea typeface="+mn-lt"/>
                <a:cs typeface="+mn-lt"/>
              </a:rPr>
              <a:t>check_na</a:t>
            </a:r>
            <a:r>
              <a:rPr lang="it-IT">
                <a:ea typeface="+mn-lt"/>
                <a:cs typeface="+mn-lt"/>
              </a:rPr>
              <a:t>() on the </a:t>
            </a:r>
            <a:r>
              <a:rPr lang="it-IT" err="1">
                <a:ea typeface="+mn-lt"/>
                <a:cs typeface="+mn-lt"/>
              </a:rPr>
              <a:t>CustomerDemographic</a:t>
            </a:r>
            <a:r>
              <a:rPr lang="it-IT">
                <a:ea typeface="+mn-lt"/>
                <a:cs typeface="+mn-lt"/>
              </a:rPr>
              <a:t> data </a:t>
            </a:r>
            <a:r>
              <a:rPr lang="it-IT" err="1">
                <a:ea typeface="+mn-lt"/>
                <a:cs typeface="+mn-lt"/>
              </a:rPr>
              <a:t>we</a:t>
            </a:r>
            <a:r>
              <a:rPr lang="it-IT">
                <a:ea typeface="+mn-lt"/>
                <a:cs typeface="+mn-lt"/>
              </a:rPr>
              <a:t> </a:t>
            </a:r>
            <a:r>
              <a:rPr lang="it-IT" err="1">
                <a:ea typeface="+mn-lt"/>
                <a:cs typeface="+mn-lt"/>
              </a:rPr>
              <a:t>see</a:t>
            </a:r>
            <a:r>
              <a:rPr lang="it-IT">
                <a:ea typeface="+mn-lt"/>
                <a:cs typeface="+mn-lt"/>
              </a:rPr>
              <a:t> </a:t>
            </a:r>
            <a:r>
              <a:rPr lang="it-IT" err="1">
                <a:ea typeface="+mn-lt"/>
                <a:cs typeface="+mn-lt"/>
              </a:rPr>
              <a:t>job_industry_category</a:t>
            </a:r>
            <a:r>
              <a:rPr lang="it-IT">
                <a:ea typeface="+mn-lt"/>
                <a:cs typeface="+mn-lt"/>
              </a:rPr>
              <a:t>, </a:t>
            </a:r>
            <a:r>
              <a:rPr lang="it-IT" err="1">
                <a:ea typeface="+mn-lt"/>
                <a:cs typeface="+mn-lt"/>
              </a:rPr>
              <a:t>job_title</a:t>
            </a:r>
            <a:r>
              <a:rPr lang="it-IT">
                <a:ea typeface="+mn-lt"/>
                <a:cs typeface="+mn-lt"/>
              </a:rPr>
              <a:t> and default </a:t>
            </a:r>
            <a:r>
              <a:rPr lang="it-IT" err="1">
                <a:ea typeface="+mn-lt"/>
                <a:cs typeface="+mn-lt"/>
              </a:rPr>
              <a:t>have</a:t>
            </a:r>
            <a:r>
              <a:rPr lang="it-IT">
                <a:ea typeface="+mn-lt"/>
                <a:cs typeface="+mn-lt"/>
              </a:rPr>
              <a:t> the </a:t>
            </a:r>
            <a:r>
              <a:rPr lang="it-IT" err="1">
                <a:ea typeface="+mn-lt"/>
                <a:cs typeface="+mn-lt"/>
              </a:rPr>
              <a:t>highest</a:t>
            </a:r>
            <a:r>
              <a:rPr lang="it-IT">
                <a:ea typeface="+mn-lt"/>
                <a:cs typeface="+mn-lt"/>
              </a:rPr>
              <a:t> </a:t>
            </a:r>
            <a:r>
              <a:rPr lang="it-IT" err="1">
                <a:ea typeface="+mn-lt"/>
                <a:cs typeface="+mn-lt"/>
              </a:rPr>
              <a:t>na</a:t>
            </a:r>
            <a:r>
              <a:rPr lang="it-IT">
                <a:ea typeface="+mn-lt"/>
                <a:cs typeface="+mn-lt"/>
              </a:rPr>
              <a:t> ratio, with a </a:t>
            </a:r>
            <a:r>
              <a:rPr lang="it-IT" err="1">
                <a:ea typeface="+mn-lt"/>
                <a:cs typeface="+mn-lt"/>
              </a:rPr>
              <a:t>quick</a:t>
            </a:r>
            <a:r>
              <a:rPr lang="it-IT">
                <a:ea typeface="+mn-lt"/>
                <a:cs typeface="+mn-lt"/>
              </a:rPr>
              <a:t> look </a:t>
            </a:r>
            <a:r>
              <a:rPr lang="it-IT" err="1">
                <a:ea typeface="+mn-lt"/>
                <a:cs typeface="+mn-lt"/>
              </a:rPr>
              <a:t>at</a:t>
            </a:r>
            <a:r>
              <a:rPr lang="it-IT">
                <a:ea typeface="+mn-lt"/>
                <a:cs typeface="+mn-lt"/>
              </a:rPr>
              <a:t> the data </a:t>
            </a:r>
            <a:r>
              <a:rPr lang="it-IT" err="1">
                <a:ea typeface="+mn-lt"/>
                <a:cs typeface="+mn-lt"/>
              </a:rPr>
              <a:t>we</a:t>
            </a:r>
            <a:r>
              <a:rPr lang="it-IT">
                <a:ea typeface="+mn-lt"/>
                <a:cs typeface="+mn-lt"/>
              </a:rPr>
              <a:t> </a:t>
            </a:r>
            <a:r>
              <a:rPr lang="it-IT" err="1">
                <a:ea typeface="+mn-lt"/>
                <a:cs typeface="+mn-lt"/>
              </a:rPr>
              <a:t>see</a:t>
            </a:r>
            <a:r>
              <a:rPr lang="it-IT">
                <a:ea typeface="+mn-lt"/>
                <a:cs typeface="+mn-lt"/>
              </a:rPr>
              <a:t> the default </a:t>
            </a:r>
            <a:r>
              <a:rPr lang="it-IT" err="1">
                <a:ea typeface="+mn-lt"/>
                <a:cs typeface="+mn-lt"/>
              </a:rPr>
              <a:t>column</a:t>
            </a:r>
            <a:r>
              <a:rPr lang="it-IT">
                <a:ea typeface="+mn-lt"/>
                <a:cs typeface="+mn-lt"/>
              </a:rPr>
              <a:t> </a:t>
            </a:r>
            <a:r>
              <a:rPr lang="it-IT" err="1">
                <a:ea typeface="+mn-lt"/>
                <a:cs typeface="+mn-lt"/>
              </a:rPr>
              <a:t>was</a:t>
            </a:r>
            <a:r>
              <a:rPr lang="it-IT">
                <a:ea typeface="+mn-lt"/>
                <a:cs typeface="+mn-lt"/>
              </a:rPr>
              <a:t> </a:t>
            </a:r>
            <a:r>
              <a:rPr lang="it-IT" err="1">
                <a:ea typeface="+mn-lt"/>
                <a:cs typeface="+mn-lt"/>
              </a:rPr>
              <a:t>corrupted</a:t>
            </a:r>
            <a:r>
              <a:rPr lang="it-IT">
                <a:ea typeface="+mn-lt"/>
                <a:cs typeface="+mn-lt"/>
              </a:rPr>
              <a:t>, </a:t>
            </a:r>
            <a:r>
              <a:rPr lang="it-IT" err="1">
                <a:ea typeface="+mn-lt"/>
                <a:cs typeface="+mn-lt"/>
              </a:rPr>
              <a:t>we</a:t>
            </a:r>
            <a:r>
              <a:rPr lang="it-IT">
                <a:ea typeface="+mn-lt"/>
                <a:cs typeface="+mn-lt"/>
              </a:rPr>
              <a:t> </a:t>
            </a:r>
            <a:r>
              <a:rPr lang="it-IT" err="1">
                <a:ea typeface="+mn-lt"/>
                <a:cs typeface="+mn-lt"/>
              </a:rPr>
              <a:t>need</a:t>
            </a:r>
            <a:r>
              <a:rPr lang="it-IT">
                <a:ea typeface="+mn-lt"/>
                <a:cs typeface="+mn-lt"/>
              </a:rPr>
              <a:t> to check back with the team </a:t>
            </a:r>
            <a:r>
              <a:rPr lang="it-IT" err="1">
                <a:ea typeface="+mn-lt"/>
                <a:cs typeface="+mn-lt"/>
              </a:rPr>
              <a:t>if</a:t>
            </a:r>
            <a:r>
              <a:rPr lang="it-IT">
                <a:ea typeface="+mn-lt"/>
                <a:cs typeface="+mn-lt"/>
              </a:rPr>
              <a:t> </a:t>
            </a:r>
            <a:r>
              <a:rPr lang="it-IT" err="1">
                <a:ea typeface="+mn-lt"/>
                <a:cs typeface="+mn-lt"/>
              </a:rPr>
              <a:t>this</a:t>
            </a:r>
            <a:r>
              <a:rPr lang="it-IT">
                <a:ea typeface="+mn-lt"/>
                <a:cs typeface="+mn-lt"/>
              </a:rPr>
              <a:t> </a:t>
            </a:r>
            <a:r>
              <a:rPr lang="it-IT" err="1">
                <a:ea typeface="+mn-lt"/>
                <a:cs typeface="+mn-lt"/>
              </a:rPr>
              <a:t>column</a:t>
            </a:r>
            <a:r>
              <a:rPr lang="it-IT">
                <a:ea typeface="+mn-lt"/>
                <a:cs typeface="+mn-lt"/>
              </a:rPr>
              <a:t> </a:t>
            </a:r>
            <a:r>
              <a:rPr lang="it-IT" err="1">
                <a:ea typeface="+mn-lt"/>
                <a:cs typeface="+mn-lt"/>
              </a:rPr>
              <a:t>is</a:t>
            </a:r>
            <a:r>
              <a:rPr lang="it-IT">
                <a:ea typeface="+mn-lt"/>
                <a:cs typeface="+mn-lt"/>
              </a:rPr>
              <a:t> </a:t>
            </a:r>
            <a:r>
              <a:rPr lang="it-IT" err="1">
                <a:ea typeface="+mn-lt"/>
                <a:cs typeface="+mn-lt"/>
              </a:rPr>
              <a:t>important</a:t>
            </a:r>
            <a:r>
              <a:rPr lang="it-IT">
                <a:ea typeface="+mn-lt"/>
                <a:cs typeface="+mn-lt"/>
              </a:rPr>
              <a:t> and </a:t>
            </a:r>
            <a:r>
              <a:rPr lang="it-IT" err="1">
                <a:ea typeface="+mn-lt"/>
                <a:cs typeface="+mn-lt"/>
              </a:rPr>
              <a:t>try</a:t>
            </a:r>
            <a:r>
              <a:rPr lang="it-IT">
                <a:ea typeface="+mn-lt"/>
                <a:cs typeface="+mn-lt"/>
              </a:rPr>
              <a:t> to </a:t>
            </a:r>
            <a:r>
              <a:rPr lang="it-IT" err="1">
                <a:ea typeface="+mn-lt"/>
                <a:cs typeface="+mn-lt"/>
              </a:rPr>
              <a:t>get</a:t>
            </a:r>
            <a:r>
              <a:rPr lang="it-IT">
                <a:ea typeface="+mn-lt"/>
                <a:cs typeface="+mn-lt"/>
              </a:rPr>
              <a:t> the </a:t>
            </a:r>
            <a:r>
              <a:rPr lang="it-IT" err="1">
                <a:ea typeface="+mn-lt"/>
                <a:cs typeface="+mn-lt"/>
              </a:rPr>
              <a:t>relevant</a:t>
            </a:r>
            <a:r>
              <a:rPr lang="it-IT">
                <a:ea typeface="+mn-lt"/>
                <a:cs typeface="+mn-lt"/>
              </a:rPr>
              <a:t> data.</a:t>
            </a:r>
            <a:endParaRPr lang="it-IT" err="1">
              <a:cs typeface="Calibri"/>
            </a:endParaRPr>
          </a:p>
          <a:p>
            <a:endParaRPr lang="it-IT">
              <a:cs typeface="Calibri"/>
            </a:endParaRPr>
          </a:p>
          <a:p>
            <a:endParaRPr lang="it-IT">
              <a:cs typeface="Calibri"/>
            </a:endParaRPr>
          </a:p>
          <a:p>
            <a:endParaRPr lang="it-IT">
              <a:cs typeface="Calibri"/>
            </a:endParaRPr>
          </a:p>
          <a:p>
            <a:endParaRPr lang="it-IT">
              <a:cs typeface="Calibri"/>
            </a:endParaRPr>
          </a:p>
        </p:txBody>
      </p:sp>
      <p:pic>
        <p:nvPicPr>
          <p:cNvPr id="5" name="Immagine 6" descr="Immagine che contiene testo&#10;&#10;Descrizione generata automaticamente">
            <a:extLst>
              <a:ext uri="{FF2B5EF4-FFF2-40B4-BE49-F238E27FC236}">
                <a16:creationId xmlns:a16="http://schemas.microsoft.com/office/drawing/2014/main" id="{A96DAF18-C81B-4F2F-AF93-57FE24ECAB2F}"/>
              </a:ext>
            </a:extLst>
          </p:cNvPr>
          <p:cNvPicPr>
            <a:picLocks noChangeAspect="1"/>
          </p:cNvPicPr>
          <p:nvPr/>
        </p:nvPicPr>
        <p:blipFill>
          <a:blip r:embed="rId2"/>
          <a:stretch>
            <a:fillRect/>
          </a:stretch>
        </p:blipFill>
        <p:spPr>
          <a:xfrm>
            <a:off x="533399" y="4002924"/>
            <a:ext cx="5145437" cy="2087423"/>
          </a:xfrm>
          <a:prstGeom prst="rect">
            <a:avLst/>
          </a:prstGeom>
        </p:spPr>
      </p:pic>
      <p:pic>
        <p:nvPicPr>
          <p:cNvPr id="7" name="Immagine 7" descr="Immagine che contiene screenshot&#10;&#10;Descrizione generata automaticamente">
            <a:extLst>
              <a:ext uri="{FF2B5EF4-FFF2-40B4-BE49-F238E27FC236}">
                <a16:creationId xmlns:a16="http://schemas.microsoft.com/office/drawing/2014/main" id="{F5DFE44B-C42D-4DFF-9010-84139FD17CA1}"/>
              </a:ext>
            </a:extLst>
          </p:cNvPr>
          <p:cNvPicPr>
            <a:picLocks noChangeAspect="1"/>
          </p:cNvPicPr>
          <p:nvPr/>
        </p:nvPicPr>
        <p:blipFill>
          <a:blip r:embed="rId3"/>
          <a:stretch>
            <a:fillRect/>
          </a:stretch>
        </p:blipFill>
        <p:spPr>
          <a:xfrm>
            <a:off x="5951349" y="4003442"/>
            <a:ext cx="6004301" cy="1924945"/>
          </a:xfrm>
          <a:prstGeom prst="rect">
            <a:avLst/>
          </a:prstGeom>
        </p:spPr>
      </p:pic>
    </p:spTree>
    <p:extLst>
      <p:ext uri="{BB962C8B-B14F-4D97-AF65-F5344CB8AC3E}">
        <p14:creationId xmlns:p14="http://schemas.microsoft.com/office/powerpoint/2010/main" val="408666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r>
              <a:rPr lang="it-IT">
                <a:cs typeface="Calibri Light"/>
              </a:rPr>
              <a:t> – Customer </a:t>
            </a:r>
            <a:r>
              <a:rPr lang="it-IT" err="1">
                <a:cs typeface="Calibri Light"/>
              </a:rPr>
              <a:t>Demographic</a:t>
            </a:r>
            <a:endParaRPr lang="it-IT">
              <a:cs typeface="Calibri Light"/>
            </a:endParaRP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Once</a:t>
            </a:r>
            <a:r>
              <a:rPr lang="it-IT">
                <a:ea typeface="+mn-lt"/>
                <a:cs typeface="+mn-lt"/>
              </a:rPr>
              <a:t> </a:t>
            </a:r>
            <a:r>
              <a:rPr lang="it-IT" err="1">
                <a:ea typeface="+mn-lt"/>
                <a:cs typeface="+mn-lt"/>
              </a:rPr>
              <a:t>we</a:t>
            </a:r>
            <a:r>
              <a:rPr lang="it-IT">
                <a:ea typeface="+mn-lt"/>
                <a:cs typeface="+mn-lt"/>
              </a:rPr>
              <a:t> drop the "default" </a:t>
            </a:r>
            <a:r>
              <a:rPr lang="it-IT" err="1">
                <a:ea typeface="+mn-lt"/>
                <a:cs typeface="+mn-lt"/>
              </a:rPr>
              <a:t>column</a:t>
            </a:r>
            <a:r>
              <a:rPr lang="it-IT">
                <a:ea typeface="+mn-lt"/>
                <a:cs typeface="+mn-lt"/>
              </a:rPr>
              <a:t> the </a:t>
            </a:r>
            <a:r>
              <a:rPr lang="it-IT" err="1">
                <a:ea typeface="+mn-lt"/>
                <a:cs typeface="+mn-lt"/>
              </a:rPr>
              <a:t>na</a:t>
            </a:r>
            <a:r>
              <a:rPr lang="it-IT">
                <a:ea typeface="+mn-lt"/>
                <a:cs typeface="+mn-lt"/>
              </a:rPr>
              <a:t> ratio for </a:t>
            </a:r>
            <a:r>
              <a:rPr lang="it-IT" err="1">
                <a:ea typeface="+mn-lt"/>
                <a:cs typeface="+mn-lt"/>
              </a:rPr>
              <a:t>CustomerDemographic</a:t>
            </a:r>
            <a:r>
              <a:rPr lang="it-IT">
                <a:ea typeface="+mn-lt"/>
                <a:cs typeface="+mn-lt"/>
              </a:rPr>
              <a:t> </a:t>
            </a:r>
            <a:r>
              <a:rPr lang="it-IT" err="1">
                <a:ea typeface="+mn-lt"/>
                <a:cs typeface="+mn-lt"/>
              </a:rPr>
              <a:t>goes</a:t>
            </a:r>
            <a:r>
              <a:rPr lang="it-IT">
                <a:ea typeface="+mn-lt"/>
                <a:cs typeface="+mn-lt"/>
              </a:rPr>
              <a:t> down from the </a:t>
            </a:r>
            <a:r>
              <a:rPr lang="it-IT" err="1">
                <a:ea typeface="+mn-lt"/>
                <a:cs typeface="+mn-lt"/>
              </a:rPr>
              <a:t>initial</a:t>
            </a:r>
            <a:r>
              <a:rPr lang="it-IT">
                <a:ea typeface="+mn-lt"/>
                <a:cs typeface="+mn-lt"/>
              </a:rPr>
              <a:t> 34.5% to 30.5%</a:t>
            </a:r>
            <a:endParaRPr lang="it-IT">
              <a:cs typeface="Calibri"/>
            </a:endParaRPr>
          </a:p>
          <a:p>
            <a:endParaRPr lang="it-IT">
              <a:cs typeface="Calibri"/>
            </a:endParaRPr>
          </a:p>
          <a:p>
            <a:endParaRPr lang="it-IT">
              <a:cs typeface="Calibri"/>
            </a:endParaRPr>
          </a:p>
          <a:p>
            <a:endParaRPr lang="it-IT">
              <a:cs typeface="Calibri"/>
            </a:endParaRPr>
          </a:p>
          <a:p>
            <a:endParaRPr lang="it-IT">
              <a:cs typeface="Calibri"/>
            </a:endParaRPr>
          </a:p>
        </p:txBody>
      </p:sp>
      <p:pic>
        <p:nvPicPr>
          <p:cNvPr id="4" name="Immagine 5" descr="Immagine che contiene screenshot&#10;&#10;Descrizione generata automaticamente">
            <a:extLst>
              <a:ext uri="{FF2B5EF4-FFF2-40B4-BE49-F238E27FC236}">
                <a16:creationId xmlns:a16="http://schemas.microsoft.com/office/drawing/2014/main" id="{7F77C162-3C93-46D1-9639-011BC7F4F643}"/>
              </a:ext>
            </a:extLst>
          </p:cNvPr>
          <p:cNvPicPr>
            <a:picLocks noChangeAspect="1"/>
          </p:cNvPicPr>
          <p:nvPr/>
        </p:nvPicPr>
        <p:blipFill>
          <a:blip r:embed="rId2"/>
          <a:stretch>
            <a:fillRect/>
          </a:stretch>
        </p:blipFill>
        <p:spPr>
          <a:xfrm>
            <a:off x="1075840" y="3429814"/>
            <a:ext cx="8813369" cy="1367389"/>
          </a:xfrm>
          <a:prstGeom prst="rect">
            <a:avLst/>
          </a:prstGeom>
        </p:spPr>
      </p:pic>
    </p:spTree>
    <p:extLst>
      <p:ext uri="{BB962C8B-B14F-4D97-AF65-F5344CB8AC3E}">
        <p14:creationId xmlns:p14="http://schemas.microsoft.com/office/powerpoint/2010/main" val="240329971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Tema di Office</vt:lpstr>
      <vt:lpstr>Data Quality Assessment</vt:lpstr>
      <vt:lpstr>Analysis of the data using Python Programming</vt:lpstr>
      <vt:lpstr>List of Python Functions created for the Assessment</vt:lpstr>
      <vt:lpstr>Obtaining and cleaning updated Data</vt:lpstr>
      <vt:lpstr>Getting Started</vt:lpstr>
      <vt:lpstr>Completeness</vt:lpstr>
      <vt:lpstr>Completeness – New Customers</vt:lpstr>
      <vt:lpstr>Completeness – Customer Demographic</vt:lpstr>
      <vt:lpstr>Completeness – Customer Demographic</vt:lpstr>
      <vt:lpstr>Transactions</vt:lpstr>
      <vt:lpstr>Transactions - Consistency</vt:lpstr>
      <vt:lpstr>Transactions - Consistency</vt:lpstr>
      <vt:lpstr>Transactions - Validity</vt:lpstr>
      <vt:lpstr>Customer Demographic - Validity</vt:lpstr>
      <vt:lpstr>Customer Demographic - Validity</vt:lpstr>
      <vt:lpstr>Customer Adress - Validity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89</cp:revision>
  <dcterms:created xsi:type="dcterms:W3CDTF">2020-08-20T04:28:30Z</dcterms:created>
  <dcterms:modified xsi:type="dcterms:W3CDTF">2020-08-28T17:47:41Z</dcterms:modified>
</cp:coreProperties>
</file>