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86"/>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9" r:id="rId26"/>
    <p:sldId id="290"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7" r:id="rId56"/>
    <p:sldId id="328" r:id="rId57"/>
    <p:sldId id="332" r:id="rId58"/>
    <p:sldId id="336" r:id="rId59"/>
    <p:sldId id="337" r:id="rId60"/>
    <p:sldId id="338" r:id="rId61"/>
    <p:sldId id="339" r:id="rId62"/>
    <p:sldId id="340" r:id="rId63"/>
    <p:sldId id="341" r:id="rId64"/>
    <p:sldId id="342" r:id="rId65"/>
    <p:sldId id="343" r:id="rId66"/>
    <p:sldId id="344"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59" r:id="rId82"/>
    <p:sldId id="360" r:id="rId83"/>
    <p:sldId id="361" r:id="rId84"/>
    <p:sldId id="362" r:id="rId85"/>
  </p:sldIdLst>
  <p:sldSz cx="9144000" cy="5143500" type="screen16x9"/>
  <p:notesSz cx="6858000" cy="9144000"/>
  <p:embeddedFontLst>
    <p:embeddedFont>
      <p:font typeface="Raleway" charset="0"/>
      <p:regular r:id="rId87"/>
      <p:bold r:id="rId88"/>
      <p:italic r:id="rId89"/>
      <p:boldItalic r:id="rId90"/>
    </p:embeddedFont>
    <p:embeddedFont>
      <p:font typeface="Lato" charset="0"/>
      <p:regular r:id="rId91"/>
      <p:bold r:id="rId92"/>
      <p:italic r:id="rId93"/>
      <p:boldItalic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59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font" Target="fonts/font3.fntdata"/><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4.fntdata"/><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font" Target="fonts/font7.fntdata"/><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29f8f5a104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29f8f5a104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2ada718bc4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2ada718bc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2ada718bc4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2ada718bc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2c811bd7b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2c811bd7b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c811bd7b7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c811bd7b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c811bd7b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2c811bd7b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ada718bc4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ada718bc4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2ada718bc4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2ada718bc4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2ada718bc4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2ada718bc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2c811bd7b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2c811bd7b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2c811bd7b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2c811bd7b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9f8f5a104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29f8f5a104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2c811bd7b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2c811bd7b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2c811bd7b7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2c811bd7b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2ada718bc4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2ada718bc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c811bd7b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2c811bd7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2c811bd7b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2c811bd7b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2ada718bc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2ada718bc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2c811bd7b7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2c811bd7b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2c811bd7b7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2c811bd7b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2ada718bc4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2ada718bc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2c811bd7b7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2c811bd7b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ada718bc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ada718bc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2c811bd7b7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2c811bd7b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c811bd7b7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c811bd7b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2c811bd7b7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2c811bd7b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2c811bd7b7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2c811bd7b7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2ada718bc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2ada718bc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2c811bd7b7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2c811bd7b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2c811bd7b7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2c811bd7b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2c811bd7b7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2c811bd7b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2c811bd7b7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2c811bd7b7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2c811bd7b7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2c811bd7b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ada718bc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2ada718bc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2c811bd7b7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2c811bd7b7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2ada718bc4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2ada718bc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2c811bd7b7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2c811bd7b7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2c811bd7b7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2c811bd7b7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2c811bd7b7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2c811bd7b7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2c811bd7b7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2c811bd7b7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2c811bd7b7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2c811bd7b7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2c811bd7b7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2c811bd7b7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2c811bd7b7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2c811bd7b7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2c811bd7b7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2c811bd7b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ada718bc4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2ada718bc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2c811bd7b7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2c811bd7b7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2c811bd7b7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2c811bd7b7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2c811bd7b7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2c811bd7b7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2c811bd7b7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2c811bd7b7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2c811bd7b7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2c811bd7b7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2c811bd7b7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2c811bd7b7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2ada718bc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2ada718bc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2c811bd7b7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12c811bd7b7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2ada718bc4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2ada718bc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2c811bd7b7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2c811bd7b7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2ada718bc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2ada718bc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2ada718bc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2ada718bc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2c811bd7b7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12c811bd7b7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12c811bd7b7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12c811bd7b7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2c811bd7b7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2c811bd7b7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2c811bd7b7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2c811bd7b7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2c811bd7b7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2c811bd7b7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12c811bd7b7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12c811bd7b7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12c811bd7b7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12c811bd7b7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12c811bd7b7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12c811bd7b7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12c811bd7b7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12c811bd7b7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2ada718bc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2ada718bc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2c811bd7b7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12c811bd7b7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12c811bd7b7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12c811bd7b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12ada718bc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12ada718bc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12c811bd7b7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12c811bd7b7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c811bd7b7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12c811bd7b7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2c811bd7b7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2c811bd7b7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2ada718bc4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2ada718bc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2c811bd7b7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2c811bd7b7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2c811bd7b7_0_4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2c811bd7b7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12c811bd7b7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12c811bd7b7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2ada718bc4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2ada718bc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12c811bd7b7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12c811bd7b7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2c811bd7b7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2c811bd7b7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2c811bd7b7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2c811bd7b7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2c811bd7b7_0_4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12c811bd7b7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12c811bd7b7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12c811bd7b7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ada718bc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ada718bc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92" name="Google Shape;92;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3" name="Google Shape;93;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156" name="Google Shape;156;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7"/>
        <p:cNvGrpSpPr/>
        <p:nvPr/>
      </p:nvGrpSpPr>
      <p:grpSpPr>
        <a:xfrm>
          <a:off x="0" y="0"/>
          <a:ext cx="0" cy="0"/>
          <a:chOff x="0" y="0"/>
          <a:chExt cx="0" cy="0"/>
        </a:xfrm>
      </p:grpSpPr>
      <p:sp>
        <p:nvSpPr>
          <p:cNvPr id="158" name="Google Shape;158;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9" name="Google Shape;99;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7" name="Google Shape;107;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14" name="Google Shape;114;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5" name="Google Shape;115;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6" name="Google Shape;116;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23" name="Google Shape;123;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30" name="Google Shape;130;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1" name="Google Shape;131;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37" name="Google Shape;137;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44" name="Google Shape;144;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5" name="Google Shape;145;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6" name="Google Shape;146;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7"/>
        <p:cNvGrpSpPr/>
        <p:nvPr/>
      </p:nvGrpSpPr>
      <p:grpSpPr>
        <a:xfrm>
          <a:off x="0" y="0"/>
          <a:ext cx="0" cy="0"/>
          <a:chOff x="0" y="0"/>
          <a:chExt cx="0" cy="0"/>
        </a:xfrm>
      </p:grpSpPr>
      <p:sp>
        <p:nvSpPr>
          <p:cNvPr id="148" name="Google Shape;148;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49" name="Google Shape;149;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84" name="Google Shape;84;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5" name="Google Shape;85;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jdk.java.net/archiv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git-scm.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jenkins.io/download/"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hyperlink" Target="https://plugins.jenkins.io/slack/"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hyperlink" Target="https://my.slack.com/services/new/jenkins-ci"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crontab.guru/"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circleci.com/" TargetMode="External"/><Relationship Id="rId3" Type="http://schemas.openxmlformats.org/officeDocument/2006/relationships/hyperlink" Target="https://www.jenkins.io/" TargetMode="External"/><Relationship Id="rId7" Type="http://schemas.openxmlformats.org/officeDocument/2006/relationships/hyperlink" Target="https://www.atlassian.com/software/bamboo"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github.com/features/actions" TargetMode="External"/><Relationship Id="rId5" Type="http://schemas.openxmlformats.org/officeDocument/2006/relationships/hyperlink" Target="https://docs.gitlab.com/ee/ci/" TargetMode="External"/><Relationship Id="rId4" Type="http://schemas.openxmlformats.org/officeDocument/2006/relationships/hyperlink" Target="https://www.jetbrains.com/teamcity/" TargetMode="External"/><Relationship Id="rId9" Type="http://schemas.openxmlformats.org/officeDocument/2006/relationships/hyperlink" Target="https://travis-ci.org/"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plugins.jenkins.io/role-strategy/" TargetMode="External"/><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hyperlink" Target="https://plugins.jenkins.io/saml/" TargetMode="External"/><Relationship Id="rId7" Type="http://schemas.openxmlformats.org/officeDocument/2006/relationships/hyperlink" Target="https://plugins.jenkins.io/ui/search/?labels=user" TargetMode="External"/><Relationship Id="rId2" Type="http://schemas.openxmlformats.org/officeDocument/2006/relationships/notesSlide" Target="../notesSlides/notesSlide68.xml"/><Relationship Id="rId1" Type="http://schemas.openxmlformats.org/officeDocument/2006/relationships/slideLayout" Target="../slideLayouts/slideLayout3.xml"/><Relationship Id="rId6" Type="http://schemas.openxmlformats.org/officeDocument/2006/relationships/hyperlink" Target="https://plugins.jenkins.io/gitlab-oauth/" TargetMode="External"/><Relationship Id="rId5" Type="http://schemas.openxmlformats.org/officeDocument/2006/relationships/hyperlink" Target="https://plugins.jenkins.io/github-oauth/" TargetMode="External"/><Relationship Id="rId4" Type="http://schemas.openxmlformats.org/officeDocument/2006/relationships/hyperlink" Target="https://plugins.jenkins.io/google-login/"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enkins.io/"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hyperlink" Target="https://plugins.jenkins.io/ssh-slaves/" TargetMode="External"/><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plugins.jenkins.io/"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dirty="0" smtClean="0"/>
              <a:t>Agenda Materi Jenkins</a:t>
            </a:r>
            <a:endParaRPr dirty="0"/>
          </a:p>
        </p:txBody>
      </p:sp>
      <p:sp>
        <p:nvSpPr>
          <p:cNvPr id="189" name="Google Shape;189;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Pengenalan Jenkins</a:t>
            </a:r>
            <a:endParaRPr/>
          </a:p>
          <a:p>
            <a:pPr marL="457200" lvl="0" indent="-311150" algn="l" rtl="0">
              <a:spcBef>
                <a:spcPts val="0"/>
              </a:spcBef>
              <a:spcAft>
                <a:spcPts val="0"/>
              </a:spcAft>
              <a:buSzPts val="1300"/>
              <a:buChar char="●"/>
            </a:pPr>
            <a:r>
              <a:rPr lang="id"/>
              <a:t>Menginstall Jenkins</a:t>
            </a:r>
            <a:endParaRPr/>
          </a:p>
          <a:p>
            <a:pPr marL="457200" lvl="0" indent="-311150" algn="l" rtl="0">
              <a:spcBef>
                <a:spcPts val="0"/>
              </a:spcBef>
              <a:spcAft>
                <a:spcPts val="0"/>
              </a:spcAft>
              <a:buSzPts val="1300"/>
              <a:buChar char="●"/>
            </a:pPr>
            <a:r>
              <a:rPr lang="id"/>
              <a:t>Job</a:t>
            </a:r>
            <a:endParaRPr/>
          </a:p>
          <a:p>
            <a:pPr marL="457200" lvl="0" indent="-311150" algn="l" rtl="0">
              <a:spcBef>
                <a:spcPts val="0"/>
              </a:spcBef>
              <a:spcAft>
                <a:spcPts val="0"/>
              </a:spcAft>
              <a:buSzPts val="1300"/>
              <a:buChar char="●"/>
            </a:pPr>
            <a:r>
              <a:rPr lang="id"/>
              <a:t>Integrasi dengan Git</a:t>
            </a:r>
            <a:endParaRPr/>
          </a:p>
          <a:p>
            <a:pPr marL="457200" lvl="0" indent="-311150" algn="l" rtl="0">
              <a:spcBef>
                <a:spcPts val="0"/>
              </a:spcBef>
              <a:spcAft>
                <a:spcPts val="0"/>
              </a:spcAft>
              <a:buSzPts val="1300"/>
              <a:buChar char="●"/>
            </a:pPr>
            <a:r>
              <a:rPr lang="id"/>
              <a:t>Credential</a:t>
            </a:r>
            <a:endParaRPr/>
          </a:p>
          <a:p>
            <a:pPr marL="457200" lvl="0" indent="-311150" algn="l" rtl="0">
              <a:spcBef>
                <a:spcPts val="0"/>
              </a:spcBef>
              <a:spcAft>
                <a:spcPts val="0"/>
              </a:spcAft>
              <a:buSzPts val="1300"/>
              <a:buChar char="●"/>
            </a:pPr>
            <a:r>
              <a:rPr lang="id"/>
              <a:t>Build Step</a:t>
            </a:r>
            <a:endParaRPr/>
          </a:p>
          <a:p>
            <a:pPr marL="457200" lvl="0" indent="-311150" algn="l" rtl="0">
              <a:spcBef>
                <a:spcPts val="0"/>
              </a:spcBef>
              <a:spcAft>
                <a:spcPts val="0"/>
              </a:spcAft>
              <a:buSzPts val="1300"/>
              <a:buChar char="●"/>
            </a:pPr>
            <a:r>
              <a:rPr lang="id"/>
              <a:t>Scheduled Job</a:t>
            </a:r>
            <a:endParaRPr/>
          </a:p>
          <a:p>
            <a:pPr marL="457200" lvl="0" indent="-311150" algn="l" rtl="0">
              <a:spcBef>
                <a:spcPts val="0"/>
              </a:spcBef>
              <a:spcAft>
                <a:spcPts val="0"/>
              </a:spcAft>
              <a:buSzPts val="1300"/>
              <a:buChar char="●"/>
            </a:pPr>
            <a:r>
              <a:rPr lang="id"/>
              <a:t>Dan lain-lain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Hardware Requirements</a:t>
            </a:r>
            <a:endParaRPr/>
          </a:p>
        </p:txBody>
      </p:sp>
      <p:sp>
        <p:nvSpPr>
          <p:cNvPr id="240" name="Google Shape;240;p38"/>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Minimum</a:t>
            </a:r>
            <a:endParaRPr/>
          </a:p>
          <a:p>
            <a:pPr marL="457200" lvl="0" indent="-311150" algn="l" rtl="0">
              <a:spcBef>
                <a:spcPts val="1600"/>
              </a:spcBef>
              <a:spcAft>
                <a:spcPts val="0"/>
              </a:spcAft>
              <a:buSzPts val="1300"/>
              <a:buChar char="●"/>
            </a:pPr>
            <a:r>
              <a:rPr lang="id"/>
              <a:t>256 MB of RAM</a:t>
            </a:r>
            <a:endParaRPr/>
          </a:p>
          <a:p>
            <a:pPr marL="457200" lvl="0" indent="-311150" algn="l" rtl="0">
              <a:spcBef>
                <a:spcPts val="0"/>
              </a:spcBef>
              <a:spcAft>
                <a:spcPts val="0"/>
              </a:spcAft>
              <a:buSzPts val="1300"/>
              <a:buChar char="●"/>
            </a:pPr>
            <a:r>
              <a:rPr lang="id"/>
              <a:t>1 GB of Drive Space</a:t>
            </a:r>
            <a:endParaRPr/>
          </a:p>
        </p:txBody>
      </p:sp>
      <p:sp>
        <p:nvSpPr>
          <p:cNvPr id="241" name="Google Shape;241;p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Recommended</a:t>
            </a:r>
            <a:endParaRPr/>
          </a:p>
          <a:p>
            <a:pPr marL="457200" lvl="0" indent="-311150" algn="l" rtl="0">
              <a:spcBef>
                <a:spcPts val="1600"/>
              </a:spcBef>
              <a:spcAft>
                <a:spcPts val="0"/>
              </a:spcAft>
              <a:buSzPts val="1300"/>
              <a:buChar char="●"/>
            </a:pPr>
            <a:r>
              <a:rPr lang="id"/>
              <a:t>4 GB+ of RAM</a:t>
            </a:r>
            <a:endParaRPr/>
          </a:p>
          <a:p>
            <a:pPr marL="457200" lvl="0" indent="-311150" algn="l" rtl="0">
              <a:spcBef>
                <a:spcPts val="0"/>
              </a:spcBef>
              <a:spcAft>
                <a:spcPts val="0"/>
              </a:spcAft>
              <a:buSzPts val="1300"/>
              <a:buChar char="●"/>
            </a:pPr>
            <a:r>
              <a:rPr lang="id"/>
              <a:t>50 GB+ of Drive Space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Software Requirements</a:t>
            </a:r>
            <a:endParaRPr/>
          </a:p>
        </p:txBody>
      </p:sp>
      <p:sp>
        <p:nvSpPr>
          <p:cNvPr id="247" name="Google Shape;247;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SSH</a:t>
            </a:r>
            <a:endParaRPr/>
          </a:p>
          <a:p>
            <a:pPr marL="457200" lvl="0" indent="-311150" algn="l" rtl="0">
              <a:spcBef>
                <a:spcPts val="0"/>
              </a:spcBef>
              <a:spcAft>
                <a:spcPts val="0"/>
              </a:spcAft>
              <a:buSzPts val="1300"/>
              <a:buChar char="●"/>
            </a:pPr>
            <a:r>
              <a:rPr lang="id"/>
              <a:t>Java 11 </a:t>
            </a:r>
            <a:r>
              <a:rPr lang="id" u="sng">
                <a:solidFill>
                  <a:schemeClr val="hlink"/>
                </a:solidFill>
                <a:hlinkClick r:id="rId3"/>
              </a:rPr>
              <a:t>http://jdk.java.net/archive/</a:t>
            </a:r>
            <a:r>
              <a:rPr lang="id"/>
              <a:t> </a:t>
            </a:r>
            <a:endParaRPr/>
          </a:p>
          <a:p>
            <a:pPr marL="457200" lvl="0" indent="-311150" algn="l" rtl="0">
              <a:spcBef>
                <a:spcPts val="0"/>
              </a:spcBef>
              <a:spcAft>
                <a:spcPts val="0"/>
              </a:spcAft>
              <a:buSzPts val="1300"/>
              <a:buChar char="●"/>
            </a:pPr>
            <a:r>
              <a:rPr lang="id"/>
              <a:t>Git </a:t>
            </a:r>
            <a:r>
              <a:rPr lang="id" u="sng">
                <a:solidFill>
                  <a:schemeClr val="hlink"/>
                </a:solidFill>
                <a:hlinkClick r:id="rId4"/>
              </a:rPr>
              <a:t>https://git-scm.com/</a:t>
            </a:r>
            <a:r>
              <a:rPr lang="id"/>
              <a:t> </a:t>
            </a:r>
            <a:endParaRPr/>
          </a:p>
          <a:p>
            <a:pPr marL="457200" lvl="0" indent="-311150" algn="l" rtl="0">
              <a:spcBef>
                <a:spcPts val="0"/>
              </a:spcBef>
              <a:spcAft>
                <a:spcPts val="0"/>
              </a:spcAft>
              <a:buSzPts val="1300"/>
              <a:buChar char="●"/>
            </a:pPr>
            <a:r>
              <a:rPr lang="id"/>
              <a:t>Web Browser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Sistem Operasi Linux</a:t>
            </a:r>
            <a:endParaRPr/>
          </a:p>
        </p:txBody>
      </p:sp>
      <p:sp>
        <p:nvSpPr>
          <p:cNvPr id="253" name="Google Shape;253;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Pada kelas ini, kita akan menggunakan Linux sebagai sistem operasi yang menjalankan Jenkins nya</a:t>
            </a:r>
            <a:endParaRPr/>
          </a:p>
          <a:p>
            <a:pPr marL="457200" lvl="0" indent="-311150" algn="l" rtl="0">
              <a:spcBef>
                <a:spcPts val="0"/>
              </a:spcBef>
              <a:spcAft>
                <a:spcPts val="0"/>
              </a:spcAft>
              <a:buSzPts val="1300"/>
              <a:buChar char="●"/>
            </a:pPr>
            <a:r>
              <a:rPr lang="id"/>
              <a:t>Ini karena kebanyakan di perusahaan biasanya menggunakan Linux sebagai sistem operasi untuk Jenkins</a:t>
            </a:r>
            <a:endParaRPr/>
          </a:p>
          <a:p>
            <a:pPr marL="457200" lvl="0" indent="-311150" algn="l" rtl="0">
              <a:spcBef>
                <a:spcPts val="0"/>
              </a:spcBef>
              <a:spcAft>
                <a:spcPts val="0"/>
              </a:spcAft>
              <a:buSzPts val="1300"/>
              <a:buChar char="●"/>
            </a:pPr>
            <a:r>
              <a:rPr lang="id"/>
              <a:t>Tapi kita tetap bisa menggunakan sistem operasi apapun jika mau, karena Jenkins bisa berjalan di semua sistem operasi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Setup Virtual Machine</a:t>
            </a:r>
            <a:endParaRPr/>
          </a:p>
        </p:txBody>
      </p:sp>
      <p:sp>
        <p:nvSpPr>
          <p:cNvPr id="259" name="Google Shape;259;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Pada kelas ini, kita akan setup dari awal menggunakan Virtual Machine</a:t>
            </a:r>
            <a:endParaRPr/>
          </a:p>
          <a:p>
            <a:pPr marL="457200" lvl="0" indent="-311150" algn="l" rtl="0">
              <a:spcBef>
                <a:spcPts val="0"/>
              </a:spcBef>
              <a:spcAft>
                <a:spcPts val="0"/>
              </a:spcAft>
              <a:buSzPts val="1300"/>
              <a:buChar char="●"/>
            </a:pPr>
            <a:r>
              <a:rPr lang="id"/>
              <a:t>Teman-teman bisa menggunakan VPS di penyedia layanan hosting, atau bisa menggunakan Virtual Machine Manager seperti VirtualBox di laptop, atau langsung menggunakan laptop sendiri jika menggunakan sistem operasi Linux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Setup SSH</a:t>
            </a:r>
            <a:endParaRPr/>
          </a:p>
        </p:txBody>
      </p:sp>
      <p:sp>
        <p:nvSpPr>
          <p:cNvPr id="265" name="Google Shape;265;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Pastikan setup SSH terlebih dahulu di Laptop atau VM yang kita gunakan</a:t>
            </a:r>
            <a:endParaRPr/>
          </a:p>
          <a:p>
            <a:pPr marL="457200" lvl="0" indent="-311150" algn="l" rtl="0">
              <a:spcBef>
                <a:spcPts val="0"/>
              </a:spcBef>
              <a:spcAft>
                <a:spcPts val="0"/>
              </a:spcAft>
              <a:buSzPts val="1300"/>
              <a:buChar char="●"/>
            </a:pPr>
            <a:r>
              <a:rPr lang="id"/>
              <a:t>Gunakan perintah :</a:t>
            </a:r>
            <a:br>
              <a:rPr lang="id"/>
            </a:br>
            <a:r>
              <a:rPr lang="id"/>
              <a:t>ssh-keygen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Menginstall Software Requirement</a:t>
            </a:r>
            <a:endParaRPr/>
          </a:p>
        </p:txBody>
      </p:sp>
      <p:sp>
        <p:nvSpPr>
          <p:cNvPr id="271" name="Google Shape;271;p4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Menginstall Java 11</a:t>
            </a:r>
            <a:endParaRPr/>
          </a:p>
          <a:p>
            <a:pPr marL="457200" lvl="0" indent="-311150" algn="l" rtl="0">
              <a:spcBef>
                <a:spcPts val="0"/>
              </a:spcBef>
              <a:spcAft>
                <a:spcPts val="0"/>
              </a:spcAft>
              <a:buSzPts val="1300"/>
              <a:buChar char="●"/>
            </a:pPr>
            <a:r>
              <a:rPr lang="id"/>
              <a:t>Menginstall Git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Menginstall Jenkins</a:t>
            </a:r>
            <a:endParaRPr/>
          </a:p>
        </p:txBody>
      </p:sp>
      <p:sp>
        <p:nvSpPr>
          <p:cNvPr id="277" name="Google Shape;277;p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Download War File Jenkins di </a:t>
            </a:r>
            <a:r>
              <a:rPr lang="id" u="sng">
                <a:solidFill>
                  <a:schemeClr val="hlink"/>
                </a:solidFill>
                <a:hlinkClick r:id="rId3"/>
              </a:rPr>
              <a:t>https://www.jenkins.io/download/</a:t>
            </a:r>
            <a:r>
              <a:rPr lang="id"/>
              <a:t> </a:t>
            </a:r>
            <a:endParaRPr/>
          </a:p>
          <a:p>
            <a:pPr marL="457200" lvl="0" indent="-311150" algn="l" rtl="0">
              <a:spcBef>
                <a:spcPts val="0"/>
              </a:spcBef>
              <a:spcAft>
                <a:spcPts val="0"/>
              </a:spcAft>
              <a:buSzPts val="1300"/>
              <a:buChar char="●"/>
            </a:pPr>
            <a:r>
              <a:rPr lang="id"/>
              <a:t>Jalankan Jenkins menggunakan perintah :</a:t>
            </a:r>
            <a:br>
              <a:rPr lang="id"/>
            </a:br>
            <a:r>
              <a:rPr lang="id"/>
              <a:t>java -jar jenkins.war --httpPort=xxx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Jenkins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Jenkins Data</a:t>
            </a:r>
            <a:endParaRPr/>
          </a:p>
        </p:txBody>
      </p:sp>
      <p:sp>
        <p:nvSpPr>
          <p:cNvPr id="288" name="Google Shape;288;p4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Jenkins tidak membutuhkan database untuk menyimpan seluruh konfigurasi dan datanya</a:t>
            </a:r>
            <a:endParaRPr/>
          </a:p>
          <a:p>
            <a:pPr marL="457200" lvl="0" indent="-311150" algn="l" rtl="0">
              <a:spcBef>
                <a:spcPts val="0"/>
              </a:spcBef>
              <a:spcAft>
                <a:spcPts val="0"/>
              </a:spcAft>
              <a:buSzPts val="1300"/>
              <a:buChar char="●"/>
            </a:pPr>
            <a:r>
              <a:rPr lang="id"/>
              <a:t>Jenkins akan secara otomatis membuat folder .jenkins di home directory sistem operasi kita</a:t>
            </a:r>
            <a:endParaRPr/>
          </a:p>
          <a:p>
            <a:pPr marL="457200" lvl="0" indent="-311150" algn="l" rtl="0">
              <a:spcBef>
                <a:spcPts val="0"/>
              </a:spcBef>
              <a:spcAft>
                <a:spcPts val="0"/>
              </a:spcAft>
              <a:buSzPts val="1300"/>
              <a:buChar char="●"/>
            </a:pPr>
            <a:r>
              <a:rPr lang="id"/>
              <a:t>Di folder tersebut lah, Jenkins akan menyimpan seluruh datanya</a:t>
            </a:r>
            <a:endParaRPr/>
          </a:p>
          <a:p>
            <a:pPr marL="457200" lvl="0" indent="-311150" algn="l" rtl="0">
              <a:spcBef>
                <a:spcPts val="0"/>
              </a:spcBef>
              <a:spcAft>
                <a:spcPts val="0"/>
              </a:spcAft>
              <a:buSzPts val="1300"/>
              <a:buChar char="●"/>
            </a:pPr>
            <a:r>
              <a:rPr lang="id"/>
              <a:t>Jika kita menghapus folder .jenkins, secara otomatis kita akan menghapus seluruh data Jenkins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Job</a:t>
            </a:r>
            <a:endParaRPr/>
          </a:p>
        </p:txBody>
      </p:sp>
      <p:sp>
        <p:nvSpPr>
          <p:cNvPr id="294" name="Google Shape;294;p4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Job adalah sebutan untuk tugas automation di Jenkins</a:t>
            </a:r>
            <a:endParaRPr/>
          </a:p>
          <a:p>
            <a:pPr marL="457200" lvl="0" indent="-311150" algn="l" rtl="0">
              <a:spcBef>
                <a:spcPts val="0"/>
              </a:spcBef>
              <a:spcAft>
                <a:spcPts val="0"/>
              </a:spcAft>
              <a:buSzPts val="1300"/>
              <a:buChar char="●"/>
            </a:pPr>
            <a:r>
              <a:rPr lang="id"/>
              <a:t>Saat kita menginstall Jenkins, tidak ada satupun Job sama sekali</a:t>
            </a:r>
            <a:endParaRPr/>
          </a:p>
          <a:p>
            <a:pPr marL="457200" lvl="0" indent="-311150" algn="l" rtl="0">
              <a:spcBef>
                <a:spcPts val="0"/>
              </a:spcBef>
              <a:spcAft>
                <a:spcPts val="0"/>
              </a:spcAft>
              <a:buSzPts val="1300"/>
              <a:buChar char="●"/>
            </a:pPr>
            <a:r>
              <a:rPr lang="id"/>
              <a:t>Kita bisa membuat Job di Jenkins menggunakan web Jenkins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Pengenalan Automation Server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Job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Tampilan Membuat Job</a:t>
            </a:r>
            <a:endParaRPr/>
          </a:p>
        </p:txBody>
      </p:sp>
      <p:pic>
        <p:nvPicPr>
          <p:cNvPr id="305" name="Google Shape;305;p49"/>
          <p:cNvPicPr preferRelativeResize="0"/>
          <p:nvPr/>
        </p:nvPicPr>
        <p:blipFill>
          <a:blip r:embed="rId3">
            <a:alphaModFix/>
          </a:blip>
          <a:stretch>
            <a:fillRect/>
          </a:stretch>
        </p:blipFill>
        <p:spPr>
          <a:xfrm>
            <a:off x="152400" y="2006250"/>
            <a:ext cx="6133502"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Menginstall Git Plugin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Git Plugin</a:t>
            </a:r>
            <a:endParaRPr/>
          </a:p>
        </p:txBody>
      </p:sp>
      <p:sp>
        <p:nvSpPr>
          <p:cNvPr id="316" name="Google Shape;316;p5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Secara default, Jenkins tidak tahu bagaimana cara mengambil kode program yang terdapat di Git</a:t>
            </a:r>
            <a:endParaRPr/>
          </a:p>
          <a:p>
            <a:pPr marL="457200" lvl="0" indent="-311150" algn="l" rtl="0">
              <a:spcBef>
                <a:spcPts val="0"/>
              </a:spcBef>
              <a:spcAft>
                <a:spcPts val="0"/>
              </a:spcAft>
              <a:buSzPts val="1300"/>
              <a:buChar char="●"/>
            </a:pPr>
            <a:r>
              <a:rPr lang="id"/>
              <a:t>Kita perlu menginstall Git Plugin terlebih dahulu</a:t>
            </a:r>
            <a:endParaRPr/>
          </a:p>
          <a:p>
            <a:pPr marL="457200" lvl="0" indent="-311150" algn="l" rtl="0">
              <a:spcBef>
                <a:spcPts val="0"/>
              </a:spcBef>
              <a:spcAft>
                <a:spcPts val="0"/>
              </a:spcAft>
              <a:buSzPts val="1300"/>
              <a:buChar char="●"/>
            </a:pPr>
            <a:r>
              <a:rPr lang="id"/>
              <a:t>Setelah menginstall Git Plugin, maka secara otomatis kita bisa menambahkan sumber kode dari git repository di Job yang sudah kita buat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Tampilan Git Plugin</a:t>
            </a:r>
            <a:endParaRPr/>
          </a:p>
        </p:txBody>
      </p:sp>
      <p:pic>
        <p:nvPicPr>
          <p:cNvPr id="322" name="Google Shape;322;p52"/>
          <p:cNvPicPr preferRelativeResize="0"/>
          <p:nvPr/>
        </p:nvPicPr>
        <p:blipFill>
          <a:blip r:embed="rId3">
            <a:alphaModFix/>
          </a:blip>
          <a:stretch>
            <a:fillRect/>
          </a:stretch>
        </p:blipFill>
        <p:spPr>
          <a:xfrm>
            <a:off x="152400" y="2006250"/>
            <a:ext cx="6057900" cy="2952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Integrasi dengan Git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Integrasi dengan Git</a:t>
            </a:r>
            <a:endParaRPr/>
          </a:p>
        </p:txBody>
      </p:sp>
      <p:sp>
        <p:nvSpPr>
          <p:cNvPr id="362" name="Google Shape;362;p5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Setelah kita setup Git dengan Github, dan juga menambahkan Credential SSH ke Jenkins, sekarang kita bisa mulai integrasi Jenkins dengan Git di Github</a:t>
            </a:r>
            <a:endParaRPr/>
          </a:p>
          <a:p>
            <a:pPr marL="457200" lvl="0" indent="-311150" algn="l" rtl="0">
              <a:spcBef>
                <a:spcPts val="0"/>
              </a:spcBef>
              <a:spcAft>
                <a:spcPts val="0"/>
              </a:spcAft>
              <a:buSzPts val="1300"/>
              <a:buChar char="●"/>
            </a:pPr>
            <a:r>
              <a:rPr lang="id"/>
              <a:t>Namun sebelumnya, yang perlu kita lakukan adalah, pastikan memiliki project di Github yang bisa digunakan sebagai sumber kode untuk Jenkins Job yang sudah kita buat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Konfigurasi Git di Job</a:t>
            </a:r>
            <a:endParaRPr/>
          </a:p>
        </p:txBody>
      </p:sp>
      <p:pic>
        <p:nvPicPr>
          <p:cNvPr id="374" name="Google Shape;374;p61"/>
          <p:cNvPicPr preferRelativeResize="0"/>
          <p:nvPr/>
        </p:nvPicPr>
        <p:blipFill>
          <a:blip r:embed="rId3">
            <a:alphaModFix/>
          </a:blip>
          <a:stretch>
            <a:fillRect/>
          </a:stretch>
        </p:blipFill>
        <p:spPr>
          <a:xfrm>
            <a:off x="152400" y="2006250"/>
            <a:ext cx="6256881" cy="2984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Build Step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Build Step</a:t>
            </a:r>
            <a:endParaRPr/>
          </a:p>
        </p:txBody>
      </p:sp>
      <p:sp>
        <p:nvSpPr>
          <p:cNvPr id="385" name="Google Shape;385;p6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Source Code Management menggunakan Git, hanyalah awal dari tahapan Job, biasanya Job itu akan menjalankan perintah-perintah yang diperlukan, atau dalam Jenkins dinamakan Build Step</a:t>
            </a:r>
            <a:endParaRPr/>
          </a:p>
          <a:p>
            <a:pPr marL="457200" lvl="0" indent="-311150" algn="l" rtl="0">
              <a:spcBef>
                <a:spcPts val="0"/>
              </a:spcBef>
              <a:spcAft>
                <a:spcPts val="0"/>
              </a:spcAft>
              <a:buSzPts val="1300"/>
              <a:buChar char="●"/>
            </a:pPr>
            <a:r>
              <a:rPr lang="id"/>
              <a:t>Di Jenkins, kita bisa melakukan konfigurasi Job untuk menambahkan Build Step yang kita mau, bisa lebih dari satu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dirty="0"/>
              <a:t>Sebelum Automation Server</a:t>
            </a:r>
            <a:endParaRPr dirty="0"/>
          </a:p>
        </p:txBody>
      </p:sp>
      <p:sp>
        <p:nvSpPr>
          <p:cNvPr id="200" name="Google Shape;200;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dirty="0" smtClean="0"/>
              <a:t>Setelah </a:t>
            </a:r>
            <a:r>
              <a:rPr lang="id" dirty="0"/>
              <a:t>koding, masih banyak hal yang biasanya dilakukan oleh pengembang perangkat lunak sebelum aplikasi yang dibuat sampai ke production server</a:t>
            </a:r>
            <a:endParaRPr dirty="0"/>
          </a:p>
          <a:p>
            <a:pPr marL="457200" lvl="0" indent="-311150" algn="l" rtl="0">
              <a:spcBef>
                <a:spcPts val="0"/>
              </a:spcBef>
              <a:spcAft>
                <a:spcPts val="0"/>
              </a:spcAft>
              <a:buSzPts val="1300"/>
              <a:buChar char="●"/>
            </a:pPr>
            <a:r>
              <a:rPr lang="id" dirty="0"/>
              <a:t>Sebelum adanya Automation Server, biasanya semuanya dilakukan secara manual, namun resikonya adalah sering terjadi kesalahan dan tidak konsisten</a:t>
            </a:r>
            <a:endParaRPr dirty="0"/>
          </a:p>
          <a:p>
            <a:pPr marL="457200" lvl="0" indent="-311150" algn="l" rtl="0">
              <a:spcBef>
                <a:spcPts val="0"/>
              </a:spcBef>
              <a:spcAft>
                <a:spcPts val="0"/>
              </a:spcAft>
              <a:buSzPts val="1300"/>
              <a:buChar char="●"/>
            </a:pPr>
            <a:r>
              <a:rPr lang="id" dirty="0"/>
              <a:t>Contoh menjalankan unit test, download dependency aplikasi, setup database, membuat distribusi aplikasi, dan lain-lain</a:t>
            </a:r>
            <a:endParaRPr dirty="0"/>
          </a:p>
          <a:p>
            <a:pPr marL="457200" lvl="0" indent="-311150" algn="l" rtl="0">
              <a:spcBef>
                <a:spcPts val="0"/>
              </a:spcBef>
              <a:spcAft>
                <a:spcPts val="0"/>
              </a:spcAft>
              <a:buSzPts val="1300"/>
              <a:buChar char="●"/>
            </a:pPr>
            <a:r>
              <a:rPr lang="id" dirty="0"/>
              <a:t>Hal-hal diatas sangat kompleks jika harus dilakukan secara manual terus menerus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Menambah Build Step</a:t>
            </a:r>
            <a:endParaRPr/>
          </a:p>
        </p:txBody>
      </p:sp>
      <p:pic>
        <p:nvPicPr>
          <p:cNvPr id="391" name="Google Shape;391;p64"/>
          <p:cNvPicPr preferRelativeResize="0"/>
          <p:nvPr/>
        </p:nvPicPr>
        <p:blipFill>
          <a:blip r:embed="rId3">
            <a:alphaModFix/>
          </a:blip>
          <a:stretch>
            <a:fillRect/>
          </a:stretch>
        </p:blipFill>
        <p:spPr>
          <a:xfrm>
            <a:off x="152400" y="2006250"/>
            <a:ext cx="6566031" cy="29848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Build History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Build History</a:t>
            </a:r>
            <a:endParaRPr/>
          </a:p>
        </p:txBody>
      </p:sp>
      <p:sp>
        <p:nvSpPr>
          <p:cNvPr id="402" name="Google Shape;402;p6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Jenkins menyimpan seluruh riwayat build yang kita lakukan, baik itu di sukses ataupun gagal</a:t>
            </a:r>
            <a:endParaRPr/>
          </a:p>
          <a:p>
            <a:pPr marL="457200" lvl="0" indent="-311150" algn="l" rtl="0">
              <a:spcBef>
                <a:spcPts val="0"/>
              </a:spcBef>
              <a:spcAft>
                <a:spcPts val="0"/>
              </a:spcAft>
              <a:buSzPts val="1300"/>
              <a:buChar char="●"/>
            </a:pPr>
            <a:r>
              <a:rPr lang="id"/>
              <a:t>Hal ini memungkinkan kita bisa melihat hasil build kita yang lama, sehingga bisa mempermudah kita ketika proses debugging</a:t>
            </a:r>
            <a:endParaRPr/>
          </a:p>
          <a:p>
            <a:pPr marL="457200" lvl="0" indent="-311150" algn="l" rtl="0">
              <a:spcBef>
                <a:spcPts val="0"/>
              </a:spcBef>
              <a:spcAft>
                <a:spcPts val="0"/>
              </a:spcAft>
              <a:buSzPts val="1300"/>
              <a:buChar char="●"/>
            </a:pPr>
            <a:r>
              <a:rPr lang="id"/>
              <a:t>Selain itu, Jenkins juga memiliki fitur trend, dimana bisa memperlihatkan statistic Build History kita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Tampilan Build History Trend</a:t>
            </a:r>
            <a:endParaRPr/>
          </a:p>
        </p:txBody>
      </p:sp>
      <p:pic>
        <p:nvPicPr>
          <p:cNvPr id="408" name="Google Shape;408;p67"/>
          <p:cNvPicPr preferRelativeResize="0"/>
          <p:nvPr/>
        </p:nvPicPr>
        <p:blipFill>
          <a:blip r:embed="rId3">
            <a:alphaModFix/>
          </a:blip>
          <a:stretch>
            <a:fillRect/>
          </a:stretch>
        </p:blipFill>
        <p:spPr>
          <a:xfrm>
            <a:off x="152400" y="2006250"/>
            <a:ext cx="6162273" cy="29848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Post Build Action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Post Build Action</a:t>
            </a:r>
            <a:endParaRPr/>
          </a:p>
        </p:txBody>
      </p:sp>
      <p:sp>
        <p:nvSpPr>
          <p:cNvPr id="419" name="Google Shape;419;p6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Jenkins memiliki fitur bernama Post Build Action</a:t>
            </a:r>
            <a:endParaRPr/>
          </a:p>
          <a:p>
            <a:pPr marL="457200" lvl="0" indent="-311150" algn="l" rtl="0">
              <a:spcBef>
                <a:spcPts val="0"/>
              </a:spcBef>
              <a:spcAft>
                <a:spcPts val="0"/>
              </a:spcAft>
              <a:buSzPts val="1300"/>
              <a:buChar char="●"/>
            </a:pPr>
            <a:r>
              <a:rPr lang="id"/>
              <a:t>Fitur ini biasanya digunakan untuk memberitahu status sebuah Job ketika proses build selesai</a:t>
            </a:r>
            <a:endParaRPr/>
          </a:p>
          <a:p>
            <a:pPr marL="457200" lvl="0" indent="-311150" algn="l" rtl="0">
              <a:spcBef>
                <a:spcPts val="0"/>
              </a:spcBef>
              <a:spcAft>
                <a:spcPts val="0"/>
              </a:spcAft>
              <a:buSzPts val="1300"/>
              <a:buChar char="●"/>
            </a:pPr>
            <a:r>
              <a:rPr lang="id"/>
              <a:t>Misal, setelah sebuah Job selesai, kita ingin mengirim statusnya ke Email, Chat atau yang lainnya</a:t>
            </a:r>
            <a:endParaRPr/>
          </a:p>
          <a:p>
            <a:pPr marL="457200" lvl="0" indent="-311150" algn="l" rtl="0">
              <a:spcBef>
                <a:spcPts val="0"/>
              </a:spcBef>
              <a:spcAft>
                <a:spcPts val="0"/>
              </a:spcAft>
              <a:buSzPts val="1300"/>
              <a:buChar char="●"/>
            </a:pPr>
            <a:r>
              <a:rPr lang="id"/>
              <a:t>Contohnya, misal kita ingin mengirim status Job ke Slack, salah satu platform untuk Chat yang lumayan populer di dunia kerja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Slack Notification Plugin</a:t>
            </a:r>
            <a:endParaRPr/>
          </a:p>
        </p:txBody>
      </p:sp>
      <p:pic>
        <p:nvPicPr>
          <p:cNvPr id="425" name="Google Shape;425;p70"/>
          <p:cNvPicPr preferRelativeResize="0"/>
          <p:nvPr/>
        </p:nvPicPr>
        <p:blipFill>
          <a:blip r:embed="rId3">
            <a:alphaModFix/>
          </a:blip>
          <a:stretch>
            <a:fillRect/>
          </a:stretch>
        </p:blipFill>
        <p:spPr>
          <a:xfrm>
            <a:off x="152400" y="2006250"/>
            <a:ext cx="7694281" cy="2984850"/>
          </a:xfrm>
          <a:prstGeom prst="rect">
            <a:avLst/>
          </a:prstGeom>
          <a:noFill/>
          <a:ln>
            <a:noFill/>
          </a:ln>
        </p:spPr>
      </p:pic>
      <p:sp>
        <p:nvSpPr>
          <p:cNvPr id="426" name="Google Shape;426;p7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u="sng">
                <a:solidFill>
                  <a:schemeClr val="hlink"/>
                </a:solidFill>
                <a:hlinkClick r:id="rId4"/>
              </a:rPr>
              <a:t>https://plugins.jenkins.io/slack/</a:t>
            </a:r>
            <a:r>
              <a:rPr lang="id"/>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Setup Slack Jenkins Integration</a:t>
            </a:r>
            <a:endParaRPr/>
          </a:p>
        </p:txBody>
      </p:sp>
      <p:pic>
        <p:nvPicPr>
          <p:cNvPr id="432" name="Google Shape;432;p71"/>
          <p:cNvPicPr preferRelativeResize="0"/>
          <p:nvPr/>
        </p:nvPicPr>
        <p:blipFill>
          <a:blip r:embed="rId3">
            <a:alphaModFix/>
          </a:blip>
          <a:stretch>
            <a:fillRect/>
          </a:stretch>
        </p:blipFill>
        <p:spPr>
          <a:xfrm>
            <a:off x="152400" y="2006250"/>
            <a:ext cx="6127758" cy="2984850"/>
          </a:xfrm>
          <a:prstGeom prst="rect">
            <a:avLst/>
          </a:prstGeom>
          <a:noFill/>
          <a:ln>
            <a:noFill/>
          </a:ln>
        </p:spPr>
      </p:pic>
      <p:sp>
        <p:nvSpPr>
          <p:cNvPr id="433" name="Google Shape;433;p71"/>
          <p:cNvSpPr txBox="1"/>
          <p:nvPr/>
        </p:nvSpPr>
        <p:spPr>
          <a:xfrm>
            <a:off x="0" y="0"/>
            <a:ext cx="524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u="sng">
                <a:solidFill>
                  <a:schemeClr val="hlink"/>
                </a:solidFill>
                <a:hlinkClick r:id="rId4"/>
              </a:rPr>
              <a:t>https://my.slack.com/services/new/jenkins-ci</a:t>
            </a:r>
            <a:r>
              <a:rPr lang="id"/>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Setup Jenkins Slack Credential</a:t>
            </a:r>
            <a:endParaRPr/>
          </a:p>
        </p:txBody>
      </p:sp>
      <p:pic>
        <p:nvPicPr>
          <p:cNvPr id="439" name="Google Shape;439;p72"/>
          <p:cNvPicPr preferRelativeResize="0"/>
          <p:nvPr/>
        </p:nvPicPr>
        <p:blipFill>
          <a:blip r:embed="rId3">
            <a:alphaModFix/>
          </a:blip>
          <a:stretch>
            <a:fillRect/>
          </a:stretch>
        </p:blipFill>
        <p:spPr>
          <a:xfrm>
            <a:off x="152400" y="2006250"/>
            <a:ext cx="5929170" cy="29848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Setup Jenkins Slack Configuration</a:t>
            </a:r>
            <a:endParaRPr/>
          </a:p>
        </p:txBody>
      </p:sp>
      <p:pic>
        <p:nvPicPr>
          <p:cNvPr id="445" name="Google Shape;445;p73"/>
          <p:cNvPicPr preferRelativeResize="0"/>
          <p:nvPr/>
        </p:nvPicPr>
        <p:blipFill>
          <a:blip r:embed="rId3">
            <a:alphaModFix/>
          </a:blip>
          <a:stretch>
            <a:fillRect/>
          </a:stretch>
        </p:blipFill>
        <p:spPr>
          <a:xfrm>
            <a:off x="152400" y="2006250"/>
            <a:ext cx="7509796" cy="298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dirty="0"/>
              <a:t>Pengenalan Automation Server</a:t>
            </a:r>
            <a:endParaRPr dirty="0"/>
          </a:p>
        </p:txBody>
      </p:sp>
      <p:sp>
        <p:nvSpPr>
          <p:cNvPr id="206" name="Google Shape;206;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dirty="0"/>
              <a:t>Automation Server adalah aplikasi yang bisa kita gunakan untuk melakukan proses otomatisasi perintah yang kita instruksikan</a:t>
            </a:r>
            <a:endParaRPr dirty="0"/>
          </a:p>
          <a:p>
            <a:pPr marL="457200" lvl="0" indent="-311150" algn="l" rtl="0">
              <a:spcBef>
                <a:spcPts val="0"/>
              </a:spcBef>
              <a:spcAft>
                <a:spcPts val="0"/>
              </a:spcAft>
              <a:buSzPts val="1300"/>
              <a:buChar char="●"/>
            </a:pPr>
            <a:r>
              <a:rPr lang="id" dirty="0"/>
              <a:t>Ada banyak sekali keuntungan yang kita dapatkan jika menggunakan Automation Server, dibanding manual dalam tahapan pengembangan perangkat lunak</a:t>
            </a:r>
            <a:endParaRPr dirty="0"/>
          </a:p>
          <a:p>
            <a:pPr marL="457200" lvl="0" indent="-311150" algn="l" rtl="0">
              <a:spcBef>
                <a:spcPts val="0"/>
              </a:spcBef>
              <a:spcAft>
                <a:spcPts val="0"/>
              </a:spcAft>
              <a:buSzPts val="1300"/>
              <a:buChar char="●"/>
            </a:pPr>
            <a:r>
              <a:rPr lang="id" dirty="0"/>
              <a:t>Automation Server mempercepat proses, karena kita tidak perlu menunggu di Laptop kita.</a:t>
            </a:r>
            <a:endParaRPr dirty="0"/>
          </a:p>
          <a:p>
            <a:pPr marL="457200" lvl="0" indent="-311150" algn="l" rtl="0">
              <a:spcBef>
                <a:spcPts val="0"/>
              </a:spcBef>
              <a:spcAft>
                <a:spcPts val="0"/>
              </a:spcAft>
              <a:buSzPts val="1300"/>
              <a:buChar char="●"/>
            </a:pPr>
            <a:r>
              <a:rPr lang="id" dirty="0"/>
              <a:t>Automation Server bisa berjalan konsisten, di Laptop programmer mungkin perangkat lunak bisa berbeda-beda</a:t>
            </a:r>
            <a:endParaRPr dirty="0"/>
          </a:p>
          <a:p>
            <a:pPr marL="457200" lvl="0" indent="-311150" algn="l" rtl="0">
              <a:spcBef>
                <a:spcPts val="0"/>
              </a:spcBef>
              <a:spcAft>
                <a:spcPts val="0"/>
              </a:spcAft>
              <a:buSzPts val="1300"/>
              <a:buChar char="●"/>
            </a:pPr>
            <a:r>
              <a:rPr lang="id" dirty="0"/>
              <a:t>Automation Server bisa berjalan secara otomatis, bisa memberitahu kita ketika terjadi kesalahan, dan lain-lain</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Konfigurasi Post Build Action</a:t>
            </a:r>
            <a:endParaRPr/>
          </a:p>
        </p:txBody>
      </p:sp>
      <p:pic>
        <p:nvPicPr>
          <p:cNvPr id="451" name="Google Shape;451;p74"/>
          <p:cNvPicPr preferRelativeResize="0"/>
          <p:nvPr/>
        </p:nvPicPr>
        <p:blipFill>
          <a:blip r:embed="rId3">
            <a:alphaModFix/>
          </a:blip>
          <a:stretch>
            <a:fillRect/>
          </a:stretch>
        </p:blipFill>
        <p:spPr>
          <a:xfrm>
            <a:off x="152400" y="2006250"/>
            <a:ext cx="6394327" cy="298485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Copy Job</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7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Copy Job</a:t>
            </a:r>
            <a:endParaRPr/>
          </a:p>
        </p:txBody>
      </p:sp>
      <p:sp>
        <p:nvSpPr>
          <p:cNvPr id="468" name="Google Shape;468;p7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membuat Job, kadang banyak sekali konfigurasi yang sama antara Job yang satu dengan Job yang lain, misal Build Step sama atau Post-Build Action yang sama</a:t>
            </a:r>
            <a:endParaRPr/>
          </a:p>
          <a:p>
            <a:pPr marL="457200" lvl="0" indent="-311150" algn="l" rtl="0">
              <a:spcBef>
                <a:spcPts val="0"/>
              </a:spcBef>
              <a:spcAft>
                <a:spcPts val="0"/>
              </a:spcAft>
              <a:buSzPts val="1300"/>
              <a:buChar char="●"/>
            </a:pPr>
            <a:r>
              <a:rPr lang="id"/>
              <a:t>Jenkins memiliki fitur yang bisa digunakan untuk membuat Job baru dengan cara copy dari Job yang sudah ada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Tampilan Copy Job</a:t>
            </a:r>
            <a:endParaRPr/>
          </a:p>
        </p:txBody>
      </p:sp>
      <p:pic>
        <p:nvPicPr>
          <p:cNvPr id="474" name="Google Shape;474;p78"/>
          <p:cNvPicPr preferRelativeResize="0"/>
          <p:nvPr/>
        </p:nvPicPr>
        <p:blipFill>
          <a:blip r:embed="rId3">
            <a:alphaModFix/>
          </a:blip>
          <a:stretch>
            <a:fillRect/>
          </a:stretch>
        </p:blipFill>
        <p:spPr>
          <a:xfrm>
            <a:off x="152400" y="2006250"/>
            <a:ext cx="5993114" cy="298485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Scheduled Job</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8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Scheduled Job</a:t>
            </a:r>
            <a:endParaRPr/>
          </a:p>
        </p:txBody>
      </p:sp>
      <p:sp>
        <p:nvSpPr>
          <p:cNvPr id="485" name="Google Shape;485;p8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Secara default Job di Jenkins hanya akan berjalan jika kita melakukan trigger build secara manual</a:t>
            </a:r>
            <a:endParaRPr/>
          </a:p>
          <a:p>
            <a:pPr marL="457200" lvl="0" indent="-311150" algn="l" rtl="0">
              <a:spcBef>
                <a:spcPts val="0"/>
              </a:spcBef>
              <a:spcAft>
                <a:spcPts val="0"/>
              </a:spcAft>
              <a:buSzPts val="1300"/>
              <a:buChar char="●"/>
            </a:pPr>
            <a:r>
              <a:rPr lang="id"/>
              <a:t>Kadang ada kasus dimana kita ingin menjalankan Jenkins Job dengan scheduled yang pasti, misal tiap jam 12 malam, atau bahkan tiap jam, tiap menit, dan sebagainya</a:t>
            </a:r>
            <a:endParaRPr/>
          </a:p>
          <a:p>
            <a:pPr marL="457200" lvl="0" indent="-311150" algn="l" rtl="0">
              <a:spcBef>
                <a:spcPts val="0"/>
              </a:spcBef>
              <a:spcAft>
                <a:spcPts val="0"/>
              </a:spcAft>
              <a:buSzPts val="1300"/>
              <a:buChar char="●"/>
            </a:pPr>
            <a:r>
              <a:rPr lang="id"/>
              <a:t>Contoh kasus misal, kita ingin menjalankan backup database tiap jam 12 malam misalnya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8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Build Periodically</a:t>
            </a:r>
            <a:endParaRPr/>
          </a:p>
        </p:txBody>
      </p:sp>
      <p:sp>
        <p:nvSpPr>
          <p:cNvPr id="491" name="Google Shape;491;p8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Untuk membuat Scheduled Job, kita cukup tambahkan informasi scheduled dalam bentuk waktu Cron pada bagian Build Periodically</a:t>
            </a:r>
            <a:endParaRPr/>
          </a:p>
          <a:p>
            <a:pPr marL="457200" lvl="0" indent="-311150" algn="l" rtl="0">
              <a:spcBef>
                <a:spcPts val="0"/>
              </a:spcBef>
              <a:spcAft>
                <a:spcPts val="0"/>
              </a:spcAft>
              <a:buSzPts val="1300"/>
              <a:buChar char="●"/>
            </a:pPr>
            <a:r>
              <a:rPr lang="id"/>
              <a:t>Secara otomatis, Jenkins akan menjalankan Job tersebut sesuai dengan scheduled Cron</a:t>
            </a:r>
            <a:endParaRPr/>
          </a:p>
          <a:p>
            <a:pPr marL="457200" lvl="0" indent="-311150" algn="l" rtl="0">
              <a:spcBef>
                <a:spcPts val="0"/>
              </a:spcBef>
              <a:spcAft>
                <a:spcPts val="0"/>
              </a:spcAft>
              <a:buSzPts val="1300"/>
              <a:buChar char="●"/>
            </a:pPr>
            <a:r>
              <a:rPr lang="id" u="sng">
                <a:solidFill>
                  <a:schemeClr val="hlink"/>
                </a:solidFill>
                <a:hlinkClick r:id="rId3"/>
              </a:rPr>
              <a:t>https://crontab.guru/</a:t>
            </a:r>
            <a:r>
              <a:rPr lang="id"/>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8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Tampilan Build Triggers</a:t>
            </a:r>
            <a:endParaRPr/>
          </a:p>
        </p:txBody>
      </p:sp>
      <p:pic>
        <p:nvPicPr>
          <p:cNvPr id="497" name="Google Shape;497;p82"/>
          <p:cNvPicPr preferRelativeResize="0"/>
          <p:nvPr/>
        </p:nvPicPr>
        <p:blipFill>
          <a:blip r:embed="rId3">
            <a:alphaModFix/>
          </a:blip>
          <a:stretch>
            <a:fillRect/>
          </a:stretch>
        </p:blipFill>
        <p:spPr>
          <a:xfrm>
            <a:off x="152400" y="2006250"/>
            <a:ext cx="8026570" cy="298485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8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Build History Scheduled Job</a:t>
            </a:r>
            <a:endParaRPr/>
          </a:p>
        </p:txBody>
      </p:sp>
      <p:pic>
        <p:nvPicPr>
          <p:cNvPr id="503" name="Google Shape;503;p83"/>
          <p:cNvPicPr preferRelativeResize="0"/>
          <p:nvPr/>
        </p:nvPicPr>
        <p:blipFill>
          <a:blip r:embed="rId3">
            <a:alphaModFix/>
          </a:blip>
          <a:stretch>
            <a:fillRect/>
          </a:stretch>
        </p:blipFill>
        <p:spPr>
          <a:xfrm>
            <a:off x="152400" y="2006250"/>
            <a:ext cx="4356611" cy="2984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8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Poll SCM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Contoh Automation Server</a:t>
            </a:r>
            <a:endParaRPr/>
          </a:p>
        </p:txBody>
      </p:sp>
      <p:sp>
        <p:nvSpPr>
          <p:cNvPr id="212" name="Google Shape;212;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Jenkins </a:t>
            </a:r>
            <a:r>
              <a:rPr lang="id" u="sng">
                <a:solidFill>
                  <a:schemeClr val="hlink"/>
                </a:solidFill>
                <a:hlinkClick r:id="rId3"/>
              </a:rPr>
              <a:t>https://www.jenkins.io/</a:t>
            </a:r>
            <a:r>
              <a:rPr lang="id"/>
              <a:t> </a:t>
            </a:r>
            <a:endParaRPr/>
          </a:p>
          <a:p>
            <a:pPr marL="457200" lvl="0" indent="-311150" algn="l" rtl="0">
              <a:spcBef>
                <a:spcPts val="0"/>
              </a:spcBef>
              <a:spcAft>
                <a:spcPts val="0"/>
              </a:spcAft>
              <a:buSzPts val="1300"/>
              <a:buChar char="●"/>
            </a:pPr>
            <a:r>
              <a:rPr lang="id"/>
              <a:t>Team City </a:t>
            </a:r>
            <a:r>
              <a:rPr lang="id" u="sng">
                <a:solidFill>
                  <a:schemeClr val="hlink"/>
                </a:solidFill>
                <a:hlinkClick r:id="rId4"/>
              </a:rPr>
              <a:t>https://www.jetbrains.com/teamcity/</a:t>
            </a:r>
            <a:r>
              <a:rPr lang="id"/>
              <a:t> </a:t>
            </a:r>
            <a:endParaRPr/>
          </a:p>
          <a:p>
            <a:pPr marL="457200" lvl="0" indent="-311150" algn="l" rtl="0">
              <a:spcBef>
                <a:spcPts val="0"/>
              </a:spcBef>
              <a:spcAft>
                <a:spcPts val="0"/>
              </a:spcAft>
              <a:buSzPts val="1300"/>
              <a:buChar char="●"/>
            </a:pPr>
            <a:r>
              <a:rPr lang="id"/>
              <a:t>GitLab CI/CD </a:t>
            </a:r>
            <a:r>
              <a:rPr lang="id" u="sng">
                <a:solidFill>
                  <a:schemeClr val="hlink"/>
                </a:solidFill>
                <a:hlinkClick r:id="rId5"/>
              </a:rPr>
              <a:t>https://docs.gitlab.com/ee/ci/</a:t>
            </a:r>
            <a:r>
              <a:rPr lang="id"/>
              <a:t> </a:t>
            </a:r>
            <a:endParaRPr/>
          </a:p>
          <a:p>
            <a:pPr marL="457200" lvl="0" indent="-311150" algn="l" rtl="0">
              <a:spcBef>
                <a:spcPts val="0"/>
              </a:spcBef>
              <a:spcAft>
                <a:spcPts val="0"/>
              </a:spcAft>
              <a:buSzPts val="1300"/>
              <a:buChar char="●"/>
            </a:pPr>
            <a:r>
              <a:rPr lang="id"/>
              <a:t>Github Action </a:t>
            </a:r>
            <a:r>
              <a:rPr lang="id" u="sng">
                <a:solidFill>
                  <a:schemeClr val="hlink"/>
                </a:solidFill>
                <a:hlinkClick r:id="rId6"/>
              </a:rPr>
              <a:t>https://github.com/features/actions</a:t>
            </a:r>
            <a:r>
              <a:rPr lang="id"/>
              <a:t> </a:t>
            </a:r>
            <a:endParaRPr/>
          </a:p>
          <a:p>
            <a:pPr marL="457200" lvl="0" indent="-311150" algn="l" rtl="0">
              <a:spcBef>
                <a:spcPts val="0"/>
              </a:spcBef>
              <a:spcAft>
                <a:spcPts val="0"/>
              </a:spcAft>
              <a:buSzPts val="1300"/>
              <a:buChar char="●"/>
            </a:pPr>
            <a:r>
              <a:rPr lang="id"/>
              <a:t>Atlassian Bamboo </a:t>
            </a:r>
            <a:r>
              <a:rPr lang="id" u="sng">
                <a:solidFill>
                  <a:schemeClr val="hlink"/>
                </a:solidFill>
                <a:hlinkClick r:id="rId7"/>
              </a:rPr>
              <a:t>https://www.atlassian.com/software/bamboo</a:t>
            </a:r>
            <a:r>
              <a:rPr lang="id"/>
              <a:t> </a:t>
            </a:r>
            <a:endParaRPr/>
          </a:p>
          <a:p>
            <a:pPr marL="457200" lvl="0" indent="-311150" algn="l" rtl="0">
              <a:spcBef>
                <a:spcPts val="0"/>
              </a:spcBef>
              <a:spcAft>
                <a:spcPts val="0"/>
              </a:spcAft>
              <a:buSzPts val="1300"/>
              <a:buChar char="●"/>
            </a:pPr>
            <a:r>
              <a:rPr lang="id"/>
              <a:t>Circle CI </a:t>
            </a:r>
            <a:r>
              <a:rPr lang="id" u="sng">
                <a:solidFill>
                  <a:schemeClr val="hlink"/>
                </a:solidFill>
                <a:hlinkClick r:id="rId8"/>
              </a:rPr>
              <a:t>https://circleci.com/</a:t>
            </a:r>
            <a:r>
              <a:rPr lang="id"/>
              <a:t> </a:t>
            </a:r>
            <a:endParaRPr/>
          </a:p>
          <a:p>
            <a:pPr marL="457200" lvl="0" indent="-311150" algn="l" rtl="0">
              <a:spcBef>
                <a:spcPts val="0"/>
              </a:spcBef>
              <a:spcAft>
                <a:spcPts val="0"/>
              </a:spcAft>
              <a:buSzPts val="1300"/>
              <a:buChar char="●"/>
            </a:pPr>
            <a:r>
              <a:rPr lang="id"/>
              <a:t>Travis CI </a:t>
            </a:r>
            <a:r>
              <a:rPr lang="id" u="sng">
                <a:solidFill>
                  <a:schemeClr val="hlink"/>
                </a:solidFill>
                <a:hlinkClick r:id="rId9"/>
              </a:rPr>
              <a:t>https://travis-ci.org/</a:t>
            </a:r>
            <a:r>
              <a:rPr lang="id"/>
              <a:t> </a:t>
            </a:r>
            <a:endParaRPr/>
          </a:p>
          <a:p>
            <a:pPr marL="457200" lvl="0" indent="-311150" algn="l" rtl="0">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8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Poll SCM</a:t>
            </a:r>
            <a:endParaRPr/>
          </a:p>
        </p:txBody>
      </p:sp>
      <p:sp>
        <p:nvSpPr>
          <p:cNvPr id="514" name="Google Shape;514;p8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menggunakan Scheduled Job menggunakan Cron, Job akan selalu di eksekusi ketika sudah waktunya sesuai dengan waktu Cron</a:t>
            </a:r>
            <a:endParaRPr/>
          </a:p>
          <a:p>
            <a:pPr marL="457200" lvl="0" indent="-311150" algn="l" rtl="0">
              <a:spcBef>
                <a:spcPts val="0"/>
              </a:spcBef>
              <a:spcAft>
                <a:spcPts val="0"/>
              </a:spcAft>
              <a:buSzPts val="1300"/>
              <a:buChar char="●"/>
            </a:pPr>
            <a:r>
              <a:rPr lang="id"/>
              <a:t>Kadang, ada kasus dimana kita ingin membuat Scheduled Job, namun hanya ingin menjalankan Job, ketika terjadi perubahan di Source Code saja</a:t>
            </a:r>
            <a:endParaRPr/>
          </a:p>
          <a:p>
            <a:pPr marL="457200" lvl="0" indent="-311150" algn="l" rtl="0">
              <a:spcBef>
                <a:spcPts val="0"/>
              </a:spcBef>
              <a:spcAft>
                <a:spcPts val="0"/>
              </a:spcAft>
              <a:buSzPts val="1300"/>
              <a:buChar char="●"/>
            </a:pPr>
            <a:r>
              <a:rPr lang="id"/>
              <a:t>Pada kasus ini, kita bisa menggunakan Poll SCM</a:t>
            </a:r>
            <a:endParaRPr/>
          </a:p>
          <a:p>
            <a:pPr marL="457200" lvl="0" indent="-311150" algn="l" rtl="0">
              <a:spcBef>
                <a:spcPts val="0"/>
              </a:spcBef>
              <a:spcAft>
                <a:spcPts val="0"/>
              </a:spcAft>
              <a:buSzPts val="1300"/>
              <a:buChar char="●"/>
            </a:pPr>
            <a:r>
              <a:rPr lang="id"/>
              <a:t>Poll SCM mirip dengan Scheduled Job, namun hanya akan menjalankan Job nya, ketika terjadi perubahan di Source Code, jika tidak ada perubahan, maka Job tidak akan dijalankan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8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Tampilan Poll SCM</a:t>
            </a:r>
            <a:endParaRPr/>
          </a:p>
        </p:txBody>
      </p:sp>
      <p:pic>
        <p:nvPicPr>
          <p:cNvPr id="520" name="Google Shape;520;p86"/>
          <p:cNvPicPr preferRelativeResize="0"/>
          <p:nvPr/>
        </p:nvPicPr>
        <p:blipFill>
          <a:blip r:embed="rId3">
            <a:alphaModFix/>
          </a:blip>
          <a:stretch>
            <a:fillRect/>
          </a:stretch>
        </p:blipFill>
        <p:spPr>
          <a:xfrm>
            <a:off x="152400" y="2006250"/>
            <a:ext cx="7512949" cy="29848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8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Disabled Job</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Disabled Job</a:t>
            </a:r>
            <a:endParaRPr/>
          </a:p>
        </p:txBody>
      </p:sp>
      <p:sp>
        <p:nvSpPr>
          <p:cNvPr id="531" name="Google Shape;531;p8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tidak butuh Job lagi, ada dua hal yang bisa kita lakukan</a:t>
            </a:r>
            <a:endParaRPr/>
          </a:p>
          <a:p>
            <a:pPr marL="457200" lvl="0" indent="-311150" algn="l" rtl="0">
              <a:spcBef>
                <a:spcPts val="0"/>
              </a:spcBef>
              <a:spcAft>
                <a:spcPts val="0"/>
              </a:spcAft>
              <a:buSzPts val="1300"/>
              <a:buChar char="●"/>
            </a:pPr>
            <a:r>
              <a:rPr lang="id"/>
              <a:t>Menghapus Job, artinya Job dan semua konfigurasi akan hilang secara permanen, atau</a:t>
            </a:r>
            <a:endParaRPr/>
          </a:p>
          <a:p>
            <a:pPr marL="457200" lvl="0" indent="-311150" algn="l" rtl="0">
              <a:spcBef>
                <a:spcPts val="0"/>
              </a:spcBef>
              <a:spcAft>
                <a:spcPts val="0"/>
              </a:spcAft>
              <a:buSzPts val="1300"/>
              <a:buChar char="●"/>
            </a:pPr>
            <a:r>
              <a:rPr lang="id"/>
              <a:t>Men-disabled Job, artinya Job tidak akan aktif, namun konfigurasi dan Job tetap ada, dan kita bisa mengaktifkan nya lagi jika kita mau</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8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Tampilan Disabled Job</a:t>
            </a:r>
            <a:endParaRPr/>
          </a:p>
        </p:txBody>
      </p:sp>
      <p:pic>
        <p:nvPicPr>
          <p:cNvPr id="537" name="Google Shape;537;p89"/>
          <p:cNvPicPr preferRelativeResize="0"/>
          <p:nvPr/>
        </p:nvPicPr>
        <p:blipFill>
          <a:blip r:embed="rId3">
            <a:alphaModFix/>
          </a:blip>
          <a:stretch>
            <a:fillRect/>
          </a:stretch>
        </p:blipFill>
        <p:spPr>
          <a:xfrm>
            <a:off x="152400" y="2006250"/>
            <a:ext cx="6671009" cy="298484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9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Menggunakan Environment Variable</a:t>
            </a:r>
            <a:endParaRPr/>
          </a:p>
        </p:txBody>
      </p:sp>
      <p:pic>
        <p:nvPicPr>
          <p:cNvPr id="577" name="Google Shape;577;p96"/>
          <p:cNvPicPr preferRelativeResize="0"/>
          <p:nvPr/>
        </p:nvPicPr>
        <p:blipFill>
          <a:blip r:embed="rId3">
            <a:alphaModFix/>
          </a:blip>
          <a:stretch>
            <a:fillRect/>
          </a:stretch>
        </p:blipFill>
        <p:spPr>
          <a:xfrm>
            <a:off x="152400" y="2006250"/>
            <a:ext cx="8049735" cy="29848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9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Build Parameter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10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Menjalankan Job</a:t>
            </a:r>
            <a:endParaRPr/>
          </a:p>
        </p:txBody>
      </p:sp>
      <p:pic>
        <p:nvPicPr>
          <p:cNvPr id="606" name="Google Shape;606;p101"/>
          <p:cNvPicPr preferRelativeResize="0"/>
          <p:nvPr/>
        </p:nvPicPr>
        <p:blipFill>
          <a:blip r:embed="rId3">
            <a:alphaModFix/>
          </a:blip>
          <a:stretch>
            <a:fillRect/>
          </a:stretch>
        </p:blipFill>
        <p:spPr>
          <a:xfrm>
            <a:off x="152400" y="2006250"/>
            <a:ext cx="7876440" cy="2984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10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Build Executor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10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Build Executor</a:t>
            </a:r>
            <a:endParaRPr/>
          </a:p>
        </p:txBody>
      </p:sp>
      <p:sp>
        <p:nvSpPr>
          <p:cNvPr id="634" name="Google Shape;634;p10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Jenkins menjalankan semua Job dalam Executor</a:t>
            </a:r>
            <a:endParaRPr/>
          </a:p>
          <a:p>
            <a:pPr marL="457200" lvl="0" indent="-311150" algn="l" rtl="0">
              <a:spcBef>
                <a:spcPts val="0"/>
              </a:spcBef>
              <a:spcAft>
                <a:spcPts val="0"/>
              </a:spcAft>
              <a:buSzPts val="1300"/>
              <a:buChar char="●"/>
            </a:pPr>
            <a:r>
              <a:rPr lang="id"/>
              <a:t>Secara default Jenkins memiliki 2 Executor yang digunakan untuk menjalankan Job</a:t>
            </a:r>
            <a:endParaRPr/>
          </a:p>
          <a:p>
            <a:pPr marL="457200" lvl="0" indent="-311150" algn="l" rtl="0">
              <a:spcBef>
                <a:spcPts val="0"/>
              </a:spcBef>
              <a:spcAft>
                <a:spcPts val="0"/>
              </a:spcAft>
              <a:buSzPts val="1300"/>
              <a:buChar char="●"/>
            </a:pPr>
            <a:r>
              <a:rPr lang="id"/>
              <a:t>Saat semua Executor sedang sibuk, maka Job yang akan dijalankan harus menunggu terlebih dahulu sampai Executor ada yang tidak sibuk</a:t>
            </a:r>
            <a:endParaRPr/>
          </a:p>
          <a:p>
            <a:pPr marL="457200" lvl="0" indent="-311150" algn="l" rtl="0">
              <a:spcBef>
                <a:spcPts val="0"/>
              </a:spcBef>
              <a:spcAft>
                <a:spcPts val="0"/>
              </a:spcAft>
              <a:buSzPts val="1300"/>
              <a:buChar char="●"/>
            </a:pPr>
            <a:r>
              <a:rPr lang="id"/>
              <a:t>Kita bisa mengubah jumlah Executor dari menu Manage Jenkins -&gt; Configure Jenkins -&gt; # of Executor</a:t>
            </a:r>
            <a:endParaRPr/>
          </a:p>
          <a:p>
            <a:pPr marL="457200" lvl="0" indent="-311150" algn="l" rtl="0">
              <a:spcBef>
                <a:spcPts val="0"/>
              </a:spcBef>
              <a:spcAft>
                <a:spcPts val="0"/>
              </a:spcAft>
              <a:buSzPts val="1300"/>
              <a:buChar char="●"/>
            </a:pPr>
            <a:r>
              <a:rPr lang="id"/>
              <a:t>Harap bijak menentukan jumlah Executor, karena semakin banyak proses Job yang berjalan secara paralel, semakin banyak pula resource CPU dan Memory yang akan dibutuhkan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Pengenalan Jenkins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10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User Management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10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User Management</a:t>
            </a:r>
            <a:endParaRPr/>
          </a:p>
        </p:txBody>
      </p:sp>
      <p:sp>
        <p:nvSpPr>
          <p:cNvPr id="645" name="Google Shape;645;p10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pertama kita menginstall Jenkins, kita telah membuat User untuk login ke web Jenkins</a:t>
            </a:r>
            <a:endParaRPr/>
          </a:p>
          <a:p>
            <a:pPr marL="457200" lvl="0" indent="-311150" algn="l" rtl="0">
              <a:spcBef>
                <a:spcPts val="0"/>
              </a:spcBef>
              <a:spcAft>
                <a:spcPts val="0"/>
              </a:spcAft>
              <a:buSzPts val="1300"/>
              <a:buChar char="●"/>
            </a:pPr>
            <a:r>
              <a:rPr lang="id"/>
              <a:t>Jika kita ingin menambah user baru, kita bisa menggunakan menu Manage Jenkins -&gt; Manage Users -&gt; Create User</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10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Anonymous Read Only</a:t>
            </a:r>
            <a:endParaRPr/>
          </a:p>
        </p:txBody>
      </p:sp>
      <p:sp>
        <p:nvSpPr>
          <p:cNvPr id="651" name="Google Shape;651;p10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Secara default, hanya user yang sudah login yang bisa melihat semua Job di Jenkins</a:t>
            </a:r>
            <a:endParaRPr/>
          </a:p>
          <a:p>
            <a:pPr marL="457200" lvl="0" indent="-311150" algn="l" rtl="0">
              <a:spcBef>
                <a:spcPts val="0"/>
              </a:spcBef>
              <a:spcAft>
                <a:spcPts val="0"/>
              </a:spcAft>
              <a:buSzPts val="1300"/>
              <a:buChar char="●"/>
            </a:pPr>
            <a:r>
              <a:rPr lang="id"/>
              <a:t>Pada kasus misal ketika kita menggunakan Jenkins untuk project Open Source, ada baiknya kita membolehkan akses untuk Read Only ke Guest User</a:t>
            </a:r>
            <a:endParaRPr/>
          </a:p>
          <a:p>
            <a:pPr marL="457200" lvl="0" indent="-311150" algn="l" rtl="0">
              <a:spcBef>
                <a:spcPts val="0"/>
              </a:spcBef>
              <a:spcAft>
                <a:spcPts val="0"/>
              </a:spcAft>
              <a:buSzPts val="1300"/>
              <a:buChar char="●"/>
            </a:pPr>
            <a:r>
              <a:rPr lang="id"/>
              <a:t>Kita bisa mengaktifkan fitur ini di menu Manage Jenkins -&gt; Configure Global Security -&gt; Authorization -&gt; Logged-in -&gt; Allow Anonymous Read Access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11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Tampilan Guest User</a:t>
            </a:r>
            <a:endParaRPr/>
          </a:p>
        </p:txBody>
      </p:sp>
      <p:pic>
        <p:nvPicPr>
          <p:cNvPr id="657" name="Google Shape;657;p110"/>
          <p:cNvPicPr preferRelativeResize="0"/>
          <p:nvPr/>
        </p:nvPicPr>
        <p:blipFill>
          <a:blip r:embed="rId3">
            <a:alphaModFix/>
          </a:blip>
          <a:stretch>
            <a:fillRect/>
          </a:stretch>
        </p:blipFill>
        <p:spPr>
          <a:xfrm>
            <a:off x="152400" y="2006250"/>
            <a:ext cx="7083402" cy="298485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11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Role Based Authorization Strategy</a:t>
            </a:r>
            <a:endParaRPr/>
          </a:p>
        </p:txBody>
      </p:sp>
      <p:sp>
        <p:nvSpPr>
          <p:cNvPr id="663" name="Google Shape;663;p11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Secara default, saat kita membuat user di Jenkins, user tersebut bisa melakukan apapun layaknya admin user</a:t>
            </a:r>
            <a:endParaRPr/>
          </a:p>
          <a:p>
            <a:pPr marL="457200" lvl="0" indent="-311150" algn="l" rtl="0">
              <a:spcBef>
                <a:spcPts val="0"/>
              </a:spcBef>
              <a:spcAft>
                <a:spcPts val="0"/>
              </a:spcAft>
              <a:buSzPts val="1300"/>
              <a:buChar char="●"/>
            </a:pPr>
            <a:r>
              <a:rPr lang="id"/>
              <a:t>Kadang kita ingin membatasi akses untuk user, sayangnya secara default di Jenkins kita tidak bisa melakukan ini</a:t>
            </a:r>
            <a:endParaRPr/>
          </a:p>
          <a:p>
            <a:pPr marL="457200" lvl="0" indent="-311150" algn="l" rtl="0">
              <a:spcBef>
                <a:spcPts val="0"/>
              </a:spcBef>
              <a:spcAft>
                <a:spcPts val="0"/>
              </a:spcAft>
              <a:buSzPts val="1300"/>
              <a:buChar char="●"/>
            </a:pPr>
            <a:r>
              <a:rPr lang="id"/>
              <a:t>Namun terdapat plugin Role Based Authorization Strategy yang bisa kita gunakan dalam kasus ini</a:t>
            </a:r>
            <a:endParaRPr/>
          </a:p>
          <a:p>
            <a:pPr marL="457200" lvl="0" indent="-311150" algn="l" rtl="0">
              <a:spcBef>
                <a:spcPts val="0"/>
              </a:spcBef>
              <a:spcAft>
                <a:spcPts val="0"/>
              </a:spcAft>
              <a:buSzPts val="1300"/>
              <a:buChar char="●"/>
            </a:pPr>
            <a:r>
              <a:rPr lang="id" u="sng">
                <a:solidFill>
                  <a:schemeClr val="hlink"/>
                </a:solidFill>
                <a:hlinkClick r:id="rId3"/>
              </a:rPr>
              <a:t>https://plugins.jenkins.io/role-strategy/</a:t>
            </a:r>
            <a:r>
              <a:rPr lang="id"/>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11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Menginstall Role-based Authorization Strategy</a:t>
            </a:r>
            <a:endParaRPr/>
          </a:p>
        </p:txBody>
      </p:sp>
      <p:pic>
        <p:nvPicPr>
          <p:cNvPr id="669" name="Google Shape;669;p112"/>
          <p:cNvPicPr preferRelativeResize="0"/>
          <p:nvPr/>
        </p:nvPicPr>
        <p:blipFill>
          <a:blip r:embed="rId3">
            <a:alphaModFix/>
          </a:blip>
          <a:stretch>
            <a:fillRect/>
          </a:stretch>
        </p:blipFill>
        <p:spPr>
          <a:xfrm>
            <a:off x="152400" y="2006250"/>
            <a:ext cx="7100451" cy="29848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1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Mengubah Authorization </a:t>
            </a:r>
            <a:endParaRPr/>
          </a:p>
        </p:txBody>
      </p:sp>
      <p:pic>
        <p:nvPicPr>
          <p:cNvPr id="675" name="Google Shape;675;p113"/>
          <p:cNvPicPr preferRelativeResize="0"/>
          <p:nvPr/>
        </p:nvPicPr>
        <p:blipFill>
          <a:blip r:embed="rId3">
            <a:alphaModFix/>
          </a:blip>
          <a:stretch>
            <a:fillRect/>
          </a:stretch>
        </p:blipFill>
        <p:spPr>
          <a:xfrm>
            <a:off x="152400" y="2006250"/>
            <a:ext cx="8839197" cy="2420081"/>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1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Manage and Assign Roles</a:t>
            </a:r>
            <a:endParaRPr/>
          </a:p>
        </p:txBody>
      </p:sp>
      <p:pic>
        <p:nvPicPr>
          <p:cNvPr id="681" name="Google Shape;681;p114"/>
          <p:cNvPicPr preferRelativeResize="0"/>
          <p:nvPr/>
        </p:nvPicPr>
        <p:blipFill>
          <a:blip r:embed="rId3">
            <a:alphaModFix/>
          </a:blip>
          <a:stretch>
            <a:fillRect/>
          </a:stretch>
        </p:blipFill>
        <p:spPr>
          <a:xfrm>
            <a:off x="152400" y="2006250"/>
            <a:ext cx="8417706" cy="29848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1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User Management Lainnya</a:t>
            </a:r>
            <a:endParaRPr/>
          </a:p>
        </p:txBody>
      </p:sp>
      <p:sp>
        <p:nvSpPr>
          <p:cNvPr id="687" name="Google Shape;687;p1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u="sng">
                <a:solidFill>
                  <a:schemeClr val="hlink"/>
                </a:solidFill>
                <a:hlinkClick r:id="rId3"/>
              </a:rPr>
              <a:t>https://plugins.jenkins.io/saml/</a:t>
            </a:r>
            <a:r>
              <a:rPr lang="id"/>
              <a:t> </a:t>
            </a:r>
            <a:endParaRPr/>
          </a:p>
          <a:p>
            <a:pPr marL="457200" lvl="0" indent="-311150" algn="l" rtl="0">
              <a:spcBef>
                <a:spcPts val="0"/>
              </a:spcBef>
              <a:spcAft>
                <a:spcPts val="0"/>
              </a:spcAft>
              <a:buSzPts val="1300"/>
              <a:buChar char="●"/>
            </a:pPr>
            <a:r>
              <a:rPr lang="id" u="sng">
                <a:solidFill>
                  <a:schemeClr val="hlink"/>
                </a:solidFill>
                <a:hlinkClick r:id="rId4"/>
              </a:rPr>
              <a:t>https://plugins.jenkins.io/google-login/</a:t>
            </a:r>
            <a:r>
              <a:rPr lang="id"/>
              <a:t> </a:t>
            </a:r>
            <a:endParaRPr/>
          </a:p>
          <a:p>
            <a:pPr marL="457200" lvl="0" indent="-311150" algn="l" rtl="0">
              <a:spcBef>
                <a:spcPts val="0"/>
              </a:spcBef>
              <a:spcAft>
                <a:spcPts val="0"/>
              </a:spcAft>
              <a:buSzPts val="1300"/>
              <a:buChar char="●"/>
            </a:pPr>
            <a:r>
              <a:rPr lang="id" u="sng">
                <a:solidFill>
                  <a:schemeClr val="hlink"/>
                </a:solidFill>
                <a:hlinkClick r:id="rId5"/>
              </a:rPr>
              <a:t>https://plugins.jenkins.io/github-oauth/</a:t>
            </a:r>
            <a:r>
              <a:rPr lang="id"/>
              <a:t> </a:t>
            </a:r>
            <a:endParaRPr/>
          </a:p>
          <a:p>
            <a:pPr marL="457200" lvl="0" indent="-311150" algn="l" rtl="0">
              <a:spcBef>
                <a:spcPts val="0"/>
              </a:spcBef>
              <a:spcAft>
                <a:spcPts val="0"/>
              </a:spcAft>
              <a:buSzPts val="1300"/>
              <a:buChar char="●"/>
            </a:pPr>
            <a:r>
              <a:rPr lang="id" u="sng">
                <a:solidFill>
                  <a:schemeClr val="hlink"/>
                </a:solidFill>
                <a:hlinkClick r:id="rId6"/>
              </a:rPr>
              <a:t>https://plugins.jenkins.io/gitlab-oauth/</a:t>
            </a:r>
            <a:endParaRPr/>
          </a:p>
          <a:p>
            <a:pPr marL="457200" lvl="0" indent="-311150" algn="l" rtl="0">
              <a:spcBef>
                <a:spcPts val="0"/>
              </a:spcBef>
              <a:spcAft>
                <a:spcPts val="0"/>
              </a:spcAft>
              <a:buSzPts val="1300"/>
              <a:buChar char="●"/>
            </a:pPr>
            <a:r>
              <a:rPr lang="id"/>
              <a:t>Dan lain-lain </a:t>
            </a:r>
            <a:r>
              <a:rPr lang="id" u="sng">
                <a:solidFill>
                  <a:schemeClr val="hlink"/>
                </a:solidFill>
                <a:hlinkClick r:id="rId7"/>
              </a:rPr>
              <a:t>https://plugins.jenkins.io/ui/search/?labels=user</a:t>
            </a:r>
            <a:r>
              <a:rPr lang="id"/>
              <a:t>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1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Trigger Build Remotely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Pengenalan Jenkins</a:t>
            </a:r>
            <a:endParaRPr/>
          </a:p>
        </p:txBody>
      </p:sp>
      <p:sp>
        <p:nvSpPr>
          <p:cNvPr id="223" name="Google Shape;223;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Jenkins adalah Open Source Automation Server yang paling populer saat ini</a:t>
            </a:r>
            <a:endParaRPr/>
          </a:p>
          <a:p>
            <a:pPr marL="457200" lvl="0" indent="-311150" algn="l" rtl="0">
              <a:spcBef>
                <a:spcPts val="0"/>
              </a:spcBef>
              <a:spcAft>
                <a:spcPts val="0"/>
              </a:spcAft>
              <a:buSzPts val="1300"/>
              <a:buChar char="●"/>
            </a:pPr>
            <a:r>
              <a:rPr lang="id"/>
              <a:t>Sebelum Jenkins, awalnya project ini bernama Hudson</a:t>
            </a:r>
            <a:endParaRPr/>
          </a:p>
          <a:p>
            <a:pPr marL="457200" lvl="0" indent="-311150" algn="l" rtl="0">
              <a:spcBef>
                <a:spcPts val="0"/>
              </a:spcBef>
              <a:spcAft>
                <a:spcPts val="0"/>
              </a:spcAft>
              <a:buSzPts val="1300"/>
              <a:buChar char="●"/>
            </a:pPr>
            <a:r>
              <a:rPr lang="id"/>
              <a:t>Hudson dibuat menggunakan Java, dan pengembang inti dari Hudson kebanyakan bekerja di Sun Microsystem (pemiliki Java)</a:t>
            </a:r>
            <a:endParaRPr/>
          </a:p>
          <a:p>
            <a:pPr marL="457200" lvl="0" indent="-311150" algn="l" rtl="0">
              <a:spcBef>
                <a:spcPts val="0"/>
              </a:spcBef>
              <a:spcAft>
                <a:spcPts val="0"/>
              </a:spcAft>
              <a:buSzPts val="1300"/>
              <a:buChar char="●"/>
            </a:pPr>
            <a:r>
              <a:rPr lang="id"/>
              <a:t>Tahun 2011, terjadi sengketa setelah pembelian Sun Microsystem oleh Oracle, dan karena trademark Hudson dipegang oleh Oracle, akhirnya pengembang inti dari Hudson membuat project baru bernama Jenkins dari source code Hudson</a:t>
            </a:r>
            <a:endParaRPr/>
          </a:p>
          <a:p>
            <a:pPr marL="457200" lvl="0" indent="-311150" algn="l" rtl="0">
              <a:spcBef>
                <a:spcPts val="0"/>
              </a:spcBef>
              <a:spcAft>
                <a:spcPts val="0"/>
              </a:spcAft>
              <a:buSzPts val="1300"/>
              <a:buChar char="●"/>
            </a:pPr>
            <a:r>
              <a:rPr lang="id"/>
              <a:t>Hudson sendiri akhirnya di donasikan ke Eclipse Foundation tahun 2012 dan akhirnya pengembangannya berhenti tahun 2017</a:t>
            </a:r>
            <a:endParaRPr/>
          </a:p>
          <a:p>
            <a:pPr marL="457200" lvl="0" indent="-311150" algn="l" rtl="0">
              <a:spcBef>
                <a:spcPts val="0"/>
              </a:spcBef>
              <a:spcAft>
                <a:spcPts val="0"/>
              </a:spcAft>
              <a:buSzPts val="1300"/>
              <a:buChar char="●"/>
            </a:pPr>
            <a:r>
              <a:rPr lang="id" u="sng">
                <a:solidFill>
                  <a:schemeClr val="hlink"/>
                </a:solidFill>
                <a:hlinkClick r:id="rId3"/>
              </a:rPr>
              <a:t>https://www.jenkins.io/</a:t>
            </a:r>
            <a:r>
              <a:rPr lang="id"/>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1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Trigger Build Remotely</a:t>
            </a:r>
            <a:endParaRPr/>
          </a:p>
        </p:txBody>
      </p:sp>
      <p:sp>
        <p:nvSpPr>
          <p:cNvPr id="698" name="Google Shape;698;p1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Jenkins memiliki fitur dimana kita bisa meminta Jenkins untuk menjalankan Job secara Remote</a:t>
            </a:r>
            <a:endParaRPr/>
          </a:p>
          <a:p>
            <a:pPr marL="457200" lvl="0" indent="-311150" algn="l" rtl="0">
              <a:spcBef>
                <a:spcPts val="0"/>
              </a:spcBef>
              <a:spcAft>
                <a:spcPts val="0"/>
              </a:spcAft>
              <a:buSzPts val="1300"/>
              <a:buChar char="●"/>
            </a:pPr>
            <a:r>
              <a:rPr lang="id"/>
              <a:t>Remote dalam artinya tanpa harus membuka web Jenkins</a:t>
            </a:r>
            <a:endParaRPr/>
          </a:p>
          <a:p>
            <a:pPr marL="457200" lvl="0" indent="-311150" algn="l" rtl="0">
              <a:spcBef>
                <a:spcPts val="0"/>
              </a:spcBef>
              <a:spcAft>
                <a:spcPts val="0"/>
              </a:spcAft>
              <a:buSzPts val="1300"/>
              <a:buChar char="●"/>
            </a:pPr>
            <a:r>
              <a:rPr lang="id"/>
              <a:t>Fitur ini cocok sekali ketika misal kita membuat Bot, sehingga Bot tersebut bisa memerintah Jenkins untuk menjalankan Job yang kita minta</a:t>
            </a:r>
            <a:endParaRPr/>
          </a:p>
          <a:p>
            <a:pPr marL="457200" lvl="0" indent="-311150" algn="l" rtl="0">
              <a:spcBef>
                <a:spcPts val="0"/>
              </a:spcBef>
              <a:spcAft>
                <a:spcPts val="0"/>
              </a:spcAft>
              <a:buSzPts val="1300"/>
              <a:buChar char="●"/>
            </a:pPr>
            <a:r>
              <a:rPr lang="id"/>
              <a:t>Saat kita menggunakan fitur ini, kita perlu menggunakan Authentication Token, yaitu token yang perlu kita gunakan ketika kita akan menjalankan Job secara Remote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1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Tampilan Trigger Build Remotely</a:t>
            </a:r>
            <a:endParaRPr/>
          </a:p>
        </p:txBody>
      </p:sp>
      <p:pic>
        <p:nvPicPr>
          <p:cNvPr id="704" name="Google Shape;704;p118"/>
          <p:cNvPicPr preferRelativeResize="0"/>
          <p:nvPr/>
        </p:nvPicPr>
        <p:blipFill>
          <a:blip r:embed="rId3">
            <a:alphaModFix/>
          </a:blip>
          <a:stretch>
            <a:fillRect/>
          </a:stretch>
        </p:blipFill>
        <p:spPr>
          <a:xfrm>
            <a:off x="152400" y="2006250"/>
            <a:ext cx="7603298" cy="298484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11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View</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1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View</a:t>
            </a:r>
            <a:endParaRPr/>
          </a:p>
        </p:txBody>
      </p:sp>
      <p:sp>
        <p:nvSpPr>
          <p:cNvPr id="715" name="Google Shape;715;p1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Job sudah banyak, kadang kita ingin membuat grup yang berisikan kumpulan Job tertentu, di Jenkins fitur ini disebut View</a:t>
            </a:r>
            <a:endParaRPr/>
          </a:p>
          <a:p>
            <a:pPr marL="457200" lvl="0" indent="-311150" algn="l" rtl="0">
              <a:spcBef>
                <a:spcPts val="0"/>
              </a:spcBef>
              <a:spcAft>
                <a:spcPts val="0"/>
              </a:spcAft>
              <a:buSzPts val="1300"/>
              <a:buChar char="●"/>
            </a:pPr>
            <a:r>
              <a:rPr lang="id"/>
              <a:t>Kita bisa membuat View dari menu (+) yang terdapat di halaman Dashboard, lalu bisa memilih Job mana yang ingin kita tambahkan ke View tersebut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1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View</a:t>
            </a:r>
            <a:endParaRPr/>
          </a:p>
        </p:txBody>
      </p:sp>
      <p:pic>
        <p:nvPicPr>
          <p:cNvPr id="721" name="Google Shape;721;p121"/>
          <p:cNvPicPr preferRelativeResize="0"/>
          <p:nvPr/>
        </p:nvPicPr>
        <p:blipFill>
          <a:blip r:embed="rId3">
            <a:alphaModFix/>
          </a:blip>
          <a:stretch>
            <a:fillRect/>
          </a:stretch>
        </p:blipFill>
        <p:spPr>
          <a:xfrm>
            <a:off x="152400" y="2006250"/>
            <a:ext cx="5848595" cy="298484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1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Hasil View</a:t>
            </a:r>
            <a:endParaRPr/>
          </a:p>
        </p:txBody>
      </p:sp>
      <p:pic>
        <p:nvPicPr>
          <p:cNvPr id="727" name="Google Shape;727;p122"/>
          <p:cNvPicPr preferRelativeResize="0"/>
          <p:nvPr/>
        </p:nvPicPr>
        <p:blipFill>
          <a:blip r:embed="rId3">
            <a:alphaModFix/>
          </a:blip>
          <a:stretch>
            <a:fillRect/>
          </a:stretch>
        </p:blipFill>
        <p:spPr>
          <a:xfrm>
            <a:off x="152400" y="2006250"/>
            <a:ext cx="7023176" cy="29848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12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Nodes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1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Nodes</a:t>
            </a:r>
            <a:endParaRPr/>
          </a:p>
        </p:txBody>
      </p:sp>
      <p:sp>
        <p:nvSpPr>
          <p:cNvPr id="738" name="Google Shape;738;p1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menggunakan Jenkins, rekomendasinya sebenarnya tidak menjalankan Jenkins single Node, apalagi jika Job nya sudah sangat banyak</a:t>
            </a:r>
            <a:endParaRPr/>
          </a:p>
          <a:p>
            <a:pPr marL="457200" lvl="0" indent="-311150" algn="l" rtl="0">
              <a:spcBef>
                <a:spcPts val="0"/>
              </a:spcBef>
              <a:spcAft>
                <a:spcPts val="0"/>
              </a:spcAft>
              <a:buSzPts val="1300"/>
              <a:buChar char="●"/>
            </a:pPr>
            <a:r>
              <a:rPr lang="id"/>
              <a:t>Jenkins mendukung Nodes atau Agent, dimana kita bisa menambahkan Node Jenkins lainnya sehingga bisa digunakan untuk menjalankan Job</a:t>
            </a:r>
            <a:endParaRPr/>
          </a:p>
          <a:p>
            <a:pPr marL="457200" lvl="0" indent="-311150" algn="l" rtl="0">
              <a:spcBef>
                <a:spcPts val="0"/>
              </a:spcBef>
              <a:spcAft>
                <a:spcPts val="0"/>
              </a:spcAft>
              <a:buSzPts val="1300"/>
              <a:buChar char="●"/>
            </a:pPr>
            <a:r>
              <a:rPr lang="id"/>
              <a:t>Dengan menambahkan Node Jenkins, kita tidak perlu melakukan setup Job secara manual satu persatu di semua Node Jenkins, karena secara otomatis Jenkins akan mendistribusikan eksekusi Job nya ke semua Node</a:t>
            </a:r>
            <a:endParaRPr/>
          </a:p>
          <a:p>
            <a:pPr marL="457200" lvl="0" indent="-311150" algn="l" rtl="0">
              <a:spcBef>
                <a:spcPts val="0"/>
              </a:spcBef>
              <a:spcAft>
                <a:spcPts val="0"/>
              </a:spcAft>
              <a:buSzPts val="1300"/>
              <a:buChar char="●"/>
            </a:pPr>
            <a:r>
              <a:rPr lang="id"/>
              <a:t>Untuk menambah Node baru, kita bisa menggunakan menu Manage Jenkins -&gt; Manage Nodes and Clouds -&gt; New Node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1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SSH Build Agent</a:t>
            </a:r>
            <a:endParaRPr/>
          </a:p>
        </p:txBody>
      </p:sp>
      <p:sp>
        <p:nvSpPr>
          <p:cNvPr id="744" name="Google Shape;744;p1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menambah Node, terdapat banyak pilihan untuk terkoneksi dari Node master ke Node agent</a:t>
            </a:r>
            <a:endParaRPr/>
          </a:p>
          <a:p>
            <a:pPr marL="457200" lvl="0" indent="-311150" algn="l" rtl="0">
              <a:spcBef>
                <a:spcPts val="0"/>
              </a:spcBef>
              <a:spcAft>
                <a:spcPts val="0"/>
              </a:spcAft>
              <a:buSzPts val="1300"/>
              <a:buChar char="●"/>
            </a:pPr>
            <a:r>
              <a:rPr lang="id"/>
              <a:t>Salah satu yang aman adalah menggunakan SSH, namun secara default plugin nya tidak terinstall</a:t>
            </a:r>
            <a:endParaRPr/>
          </a:p>
          <a:p>
            <a:pPr marL="457200" lvl="0" indent="-311150" algn="l" rtl="0">
              <a:spcBef>
                <a:spcPts val="0"/>
              </a:spcBef>
              <a:spcAft>
                <a:spcPts val="0"/>
              </a:spcAft>
              <a:buSzPts val="1300"/>
              <a:buChar char="●"/>
            </a:pPr>
            <a:r>
              <a:rPr lang="id"/>
              <a:t>Jadi kita perlu menginstall plugin SSH Build Agent</a:t>
            </a:r>
            <a:endParaRPr/>
          </a:p>
          <a:p>
            <a:pPr marL="457200" lvl="0" indent="-311150" algn="l" rtl="0">
              <a:spcBef>
                <a:spcPts val="0"/>
              </a:spcBef>
              <a:spcAft>
                <a:spcPts val="0"/>
              </a:spcAft>
              <a:buSzPts val="1300"/>
              <a:buChar char="●"/>
            </a:pPr>
            <a:r>
              <a:rPr lang="id" u="sng">
                <a:solidFill>
                  <a:schemeClr val="hlink"/>
                </a:solidFill>
                <a:hlinkClick r:id="rId3"/>
              </a:rPr>
              <a:t>https://plugins.jenkins.io/ssh-slaves/</a:t>
            </a:r>
            <a:r>
              <a:rPr lang="id"/>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1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Menginstall SSH Build Agent</a:t>
            </a:r>
            <a:endParaRPr/>
          </a:p>
        </p:txBody>
      </p:sp>
      <p:pic>
        <p:nvPicPr>
          <p:cNvPr id="750" name="Google Shape;750;p126"/>
          <p:cNvPicPr preferRelativeResize="0"/>
          <p:nvPr/>
        </p:nvPicPr>
        <p:blipFill>
          <a:blip r:embed="rId3">
            <a:alphaModFix/>
          </a:blip>
          <a:stretch>
            <a:fillRect/>
          </a:stretch>
        </p:blipFill>
        <p:spPr>
          <a:xfrm>
            <a:off x="152400" y="2006250"/>
            <a:ext cx="6717840"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Jenkins Plugin</a:t>
            </a:r>
            <a:endParaRPr/>
          </a:p>
        </p:txBody>
      </p:sp>
      <p:sp>
        <p:nvSpPr>
          <p:cNvPr id="229" name="Google Shape;229;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Jenkins sendiri merupakan sebuah platform untuk Automation Server</a:t>
            </a:r>
            <a:endParaRPr/>
          </a:p>
          <a:p>
            <a:pPr marL="457200" lvl="0" indent="-311150" algn="l" rtl="0">
              <a:spcBef>
                <a:spcPts val="0"/>
              </a:spcBef>
              <a:spcAft>
                <a:spcPts val="0"/>
              </a:spcAft>
              <a:buSzPts val="1300"/>
              <a:buChar char="●"/>
            </a:pPr>
            <a:r>
              <a:rPr lang="id"/>
              <a:t>Kebanyakan fitur di Jenkins sendiri tersedia dalam bentuk plugin, bahkan kita bisa membuat plugin sendiri jika kita mau</a:t>
            </a:r>
            <a:endParaRPr/>
          </a:p>
          <a:p>
            <a:pPr marL="457200" lvl="0" indent="-311150" algn="l" rtl="0">
              <a:spcBef>
                <a:spcPts val="0"/>
              </a:spcBef>
              <a:spcAft>
                <a:spcPts val="0"/>
              </a:spcAft>
              <a:buSzPts val="1300"/>
              <a:buChar char="●"/>
            </a:pPr>
            <a:r>
              <a:rPr lang="id" u="sng">
                <a:solidFill>
                  <a:schemeClr val="hlink"/>
                </a:solidFill>
                <a:hlinkClick r:id="rId3"/>
              </a:rPr>
              <a:t>https://plugins.jenkins.io/</a:t>
            </a:r>
            <a:r>
              <a:rPr lang="id"/>
              <a:t>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1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Menginstall VM Baru</a:t>
            </a:r>
            <a:endParaRPr/>
          </a:p>
        </p:txBody>
      </p:sp>
      <p:sp>
        <p:nvSpPr>
          <p:cNvPr id="756" name="Google Shape;756;p1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Sebelum menambah Node, silahkan install VM Baru, dan jangan lupa untuk menginstall Software Requirement yang dibutuhkan, Git dan Java 11</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1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Menambah Node Baru</a:t>
            </a:r>
            <a:endParaRPr/>
          </a:p>
        </p:txBody>
      </p:sp>
      <p:pic>
        <p:nvPicPr>
          <p:cNvPr id="762" name="Google Shape;762;p128"/>
          <p:cNvPicPr preferRelativeResize="0"/>
          <p:nvPr/>
        </p:nvPicPr>
        <p:blipFill>
          <a:blip r:embed="rId3">
            <a:alphaModFix/>
          </a:blip>
          <a:stretch>
            <a:fillRect/>
          </a:stretch>
        </p:blipFill>
        <p:spPr>
          <a:xfrm>
            <a:off x="152400" y="2006250"/>
            <a:ext cx="6579010" cy="29848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Setting SSH Agent</a:t>
            </a:r>
            <a:endParaRPr/>
          </a:p>
        </p:txBody>
      </p:sp>
      <p:pic>
        <p:nvPicPr>
          <p:cNvPr id="768" name="Google Shape;768;p129"/>
          <p:cNvPicPr preferRelativeResize="0"/>
          <p:nvPr/>
        </p:nvPicPr>
        <p:blipFill>
          <a:blip r:embed="rId3">
            <a:alphaModFix/>
          </a:blip>
          <a:stretch>
            <a:fillRect/>
          </a:stretch>
        </p:blipFill>
        <p:spPr>
          <a:xfrm>
            <a:off x="152400" y="2006250"/>
            <a:ext cx="5988711" cy="2984849"/>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1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Agent Log</a:t>
            </a:r>
            <a:endParaRPr/>
          </a:p>
        </p:txBody>
      </p:sp>
      <p:pic>
        <p:nvPicPr>
          <p:cNvPr id="774" name="Google Shape;774;p130"/>
          <p:cNvPicPr preferRelativeResize="0"/>
          <p:nvPr/>
        </p:nvPicPr>
        <p:blipFill>
          <a:blip r:embed="rId3">
            <a:alphaModFix/>
          </a:blip>
          <a:stretch>
            <a:fillRect/>
          </a:stretch>
        </p:blipFill>
        <p:spPr>
          <a:xfrm>
            <a:off x="152400" y="2006250"/>
            <a:ext cx="7689277" cy="2984851"/>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Agent Status</a:t>
            </a:r>
            <a:endParaRPr/>
          </a:p>
        </p:txBody>
      </p:sp>
      <p:pic>
        <p:nvPicPr>
          <p:cNvPr id="780" name="Google Shape;780;p131"/>
          <p:cNvPicPr preferRelativeResize="0"/>
          <p:nvPr/>
        </p:nvPicPr>
        <p:blipFill>
          <a:blip r:embed="rId3">
            <a:alphaModFix/>
          </a:blip>
          <a:stretch>
            <a:fillRect/>
          </a:stretch>
        </p:blipFill>
        <p:spPr>
          <a:xfrm>
            <a:off x="152400" y="2006250"/>
            <a:ext cx="7149676"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Menginstall Jenkins</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1840</Words>
  <Application>Microsoft Office PowerPoint</Application>
  <PresentationFormat>On-screen Show (16:9)</PresentationFormat>
  <Paragraphs>211</Paragraphs>
  <Slides>84</Slides>
  <Notes>84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84</vt:i4>
      </vt:variant>
    </vt:vector>
  </HeadingPairs>
  <TitlesOfParts>
    <vt:vector size="88" baseType="lpstr">
      <vt:lpstr>Arial</vt:lpstr>
      <vt:lpstr>Raleway</vt:lpstr>
      <vt:lpstr>Lato</vt:lpstr>
      <vt:lpstr>Streamline</vt:lpstr>
      <vt:lpstr>Agenda Materi Jenkins</vt:lpstr>
      <vt:lpstr>Pengenalan Automation Server</vt:lpstr>
      <vt:lpstr>Sebelum Automation Server</vt:lpstr>
      <vt:lpstr>Pengenalan Automation Server</vt:lpstr>
      <vt:lpstr>Contoh Automation Server</vt:lpstr>
      <vt:lpstr>Pengenalan Jenkins</vt:lpstr>
      <vt:lpstr>Pengenalan Jenkins</vt:lpstr>
      <vt:lpstr>Jenkins Plugin</vt:lpstr>
      <vt:lpstr>Menginstall Jenkins</vt:lpstr>
      <vt:lpstr>Hardware Requirements</vt:lpstr>
      <vt:lpstr>Software Requirements</vt:lpstr>
      <vt:lpstr>Sistem Operasi Linux</vt:lpstr>
      <vt:lpstr>Setup Virtual Machine</vt:lpstr>
      <vt:lpstr>Setup SSH</vt:lpstr>
      <vt:lpstr>Menginstall Software Requirement</vt:lpstr>
      <vt:lpstr>Menginstall Jenkins</vt:lpstr>
      <vt:lpstr>Jenkins Data</vt:lpstr>
      <vt:lpstr>Jenkins Data</vt:lpstr>
      <vt:lpstr>Membuat Job</vt:lpstr>
      <vt:lpstr>Membuat Job</vt:lpstr>
      <vt:lpstr>Tampilan Membuat Job</vt:lpstr>
      <vt:lpstr>Menginstall Git Plugin</vt:lpstr>
      <vt:lpstr>Git Plugin</vt:lpstr>
      <vt:lpstr>Tampilan Git Plugin</vt:lpstr>
      <vt:lpstr>Integrasi dengan Git</vt:lpstr>
      <vt:lpstr>Integrasi dengan Git</vt:lpstr>
      <vt:lpstr>Konfigurasi Git di Job</vt:lpstr>
      <vt:lpstr>Build Step</vt:lpstr>
      <vt:lpstr>Build Step</vt:lpstr>
      <vt:lpstr>Menambah Build Step</vt:lpstr>
      <vt:lpstr>Build History</vt:lpstr>
      <vt:lpstr>Build History</vt:lpstr>
      <vt:lpstr>Tampilan Build History Trend</vt:lpstr>
      <vt:lpstr>Post Build Action</vt:lpstr>
      <vt:lpstr>Post Build Action</vt:lpstr>
      <vt:lpstr>Slack Notification Plugin</vt:lpstr>
      <vt:lpstr>Setup Slack Jenkins Integration</vt:lpstr>
      <vt:lpstr>Setup Jenkins Slack Credential</vt:lpstr>
      <vt:lpstr>Setup Jenkins Slack Configuration</vt:lpstr>
      <vt:lpstr>Konfigurasi Post Build Action</vt:lpstr>
      <vt:lpstr>Copy Job</vt:lpstr>
      <vt:lpstr>Copy Job</vt:lpstr>
      <vt:lpstr>Tampilan Copy Job</vt:lpstr>
      <vt:lpstr>Scheduled Job</vt:lpstr>
      <vt:lpstr>Scheduled Job</vt:lpstr>
      <vt:lpstr>Build Periodically</vt:lpstr>
      <vt:lpstr>Tampilan Build Triggers</vt:lpstr>
      <vt:lpstr>Build History Scheduled Job</vt:lpstr>
      <vt:lpstr>Poll SCM</vt:lpstr>
      <vt:lpstr>Poll SCM</vt:lpstr>
      <vt:lpstr>Tampilan Poll SCM</vt:lpstr>
      <vt:lpstr>Disabled Job</vt:lpstr>
      <vt:lpstr>Disabled Job</vt:lpstr>
      <vt:lpstr>Tampilan Disabled Job</vt:lpstr>
      <vt:lpstr>Menggunakan Environment Variable</vt:lpstr>
      <vt:lpstr>Build Parameter</vt:lpstr>
      <vt:lpstr>Menjalankan Job</vt:lpstr>
      <vt:lpstr>Build Executor</vt:lpstr>
      <vt:lpstr>Build Executor</vt:lpstr>
      <vt:lpstr>User Management</vt:lpstr>
      <vt:lpstr>User Management</vt:lpstr>
      <vt:lpstr>Anonymous Read Only</vt:lpstr>
      <vt:lpstr>Tampilan Guest User</vt:lpstr>
      <vt:lpstr>Role Based Authorization Strategy</vt:lpstr>
      <vt:lpstr>Menginstall Role-based Authorization Strategy</vt:lpstr>
      <vt:lpstr>Mengubah Authorization </vt:lpstr>
      <vt:lpstr>Manage and Assign Roles</vt:lpstr>
      <vt:lpstr>User Management Lainnya</vt:lpstr>
      <vt:lpstr>Trigger Build Remotely</vt:lpstr>
      <vt:lpstr>Trigger Build Remotely</vt:lpstr>
      <vt:lpstr>Tampilan Trigger Build Remotely</vt:lpstr>
      <vt:lpstr>View</vt:lpstr>
      <vt:lpstr>View</vt:lpstr>
      <vt:lpstr>Membuat View</vt:lpstr>
      <vt:lpstr>Hasil View</vt:lpstr>
      <vt:lpstr>Nodes</vt:lpstr>
      <vt:lpstr>Nodes</vt:lpstr>
      <vt:lpstr>SSH Build Agent</vt:lpstr>
      <vt:lpstr>Menginstall SSH Build Agent</vt:lpstr>
      <vt:lpstr>Menginstall VM Baru</vt:lpstr>
      <vt:lpstr>Menambah Node Baru</vt:lpstr>
      <vt:lpstr>Setting SSH Agent</vt:lpstr>
      <vt:lpstr>Agent Log</vt:lpstr>
      <vt:lpstr>Agent Status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Materi Jenkins</dc:title>
  <cp:lastModifiedBy>ALEX SIRAIT</cp:lastModifiedBy>
  <cp:revision>9</cp:revision>
  <dcterms:modified xsi:type="dcterms:W3CDTF">2024-01-26T06:53:30Z</dcterms:modified>
</cp:coreProperties>
</file>