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1"/>
  </p:notesMasterIdLst>
  <p:handoutMasterIdLst>
    <p:handoutMasterId r:id="rId32"/>
  </p:handoutMasterIdLst>
  <p:sldIdLst>
    <p:sldId id="283" r:id="rId6"/>
    <p:sldId id="325" r:id="rId7"/>
    <p:sldId id="326" r:id="rId8"/>
    <p:sldId id="319" r:id="rId9"/>
    <p:sldId id="335" r:id="rId10"/>
    <p:sldId id="350" r:id="rId11"/>
    <p:sldId id="336" r:id="rId12"/>
    <p:sldId id="338" r:id="rId13"/>
    <p:sldId id="337" r:id="rId14"/>
    <p:sldId id="320" r:id="rId15"/>
    <p:sldId id="327" r:id="rId16"/>
    <p:sldId id="339" r:id="rId17"/>
    <p:sldId id="340" r:id="rId18"/>
    <p:sldId id="341" r:id="rId19"/>
    <p:sldId id="343" r:id="rId20"/>
    <p:sldId id="344" r:id="rId21"/>
    <p:sldId id="345" r:id="rId22"/>
    <p:sldId id="346" r:id="rId23"/>
    <p:sldId id="347" r:id="rId24"/>
    <p:sldId id="348" r:id="rId25"/>
    <p:sldId id="328" r:id="rId26"/>
    <p:sldId id="332" r:id="rId27"/>
    <p:sldId id="349" r:id="rId28"/>
    <p:sldId id="334" r:id="rId29"/>
    <p:sldId id="333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879" autoAdjust="0"/>
  </p:normalViewPr>
  <p:slideViewPr>
    <p:cSldViewPr snapToObjects="1">
      <p:cViewPr varScale="1">
        <p:scale>
          <a:sx n="71" d="100"/>
          <a:sy n="71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/>
          <a:lstStyle/>
          <a:p>
            <a:r>
              <a:rPr lang="en-US" sz="4000" dirty="0" smtClean="0"/>
              <a:t>ECE 484 - Advanced Digital Systems Design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/>
              <a:t>Lecture 2 </a:t>
            </a:r>
            <a:r>
              <a:rPr lang="en-US" sz="4000" dirty="0" smtClean="0"/>
              <a:t>– HDL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Standard HDLs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VHDL</a:t>
            </a:r>
          </a:p>
          <a:p>
            <a:r>
              <a:rPr lang="en-US" sz="2000" dirty="0" err="1" smtClean="0"/>
              <a:t>DoD</a:t>
            </a:r>
            <a:r>
              <a:rPr lang="en-US" sz="2000" dirty="0" smtClean="0"/>
              <a:t> initiative in 1980s</a:t>
            </a:r>
          </a:p>
          <a:p>
            <a:r>
              <a:rPr lang="en-US" sz="2000" dirty="0" smtClean="0"/>
              <a:t>Transferred to IEEE to standardize</a:t>
            </a:r>
          </a:p>
          <a:p>
            <a:r>
              <a:rPr lang="en-US" sz="2000" dirty="0" smtClean="0"/>
              <a:t>First released in 1987</a:t>
            </a:r>
          </a:p>
          <a:p>
            <a:r>
              <a:rPr lang="en-US" sz="2000" dirty="0" smtClean="0"/>
              <a:t>Similar to Ada</a:t>
            </a:r>
          </a:p>
          <a:p>
            <a:r>
              <a:rPr lang="en-US" sz="2000" dirty="0" smtClean="0"/>
              <a:t>Heavily used in FPGA industry</a:t>
            </a:r>
          </a:p>
          <a:p>
            <a:r>
              <a:rPr lang="en-US" sz="2000" dirty="0" smtClean="0"/>
              <a:t>New versions: 1993, 2001, 2008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Verilog</a:t>
            </a:r>
          </a:p>
          <a:p>
            <a:r>
              <a:rPr lang="en-US" sz="2000" dirty="0" smtClean="0"/>
              <a:t>Developed by industry</a:t>
            </a:r>
          </a:p>
          <a:p>
            <a:r>
              <a:rPr lang="en-US" sz="2000" dirty="0" smtClean="0"/>
              <a:t>Released in early 1980s</a:t>
            </a:r>
          </a:p>
          <a:p>
            <a:r>
              <a:rPr lang="en-US" sz="2000" dirty="0" smtClean="0"/>
              <a:t>Similar to C</a:t>
            </a:r>
          </a:p>
          <a:p>
            <a:r>
              <a:rPr lang="en-US" sz="2000" dirty="0" smtClean="0"/>
              <a:t>Heavily used in ASIC industry</a:t>
            </a:r>
          </a:p>
          <a:p>
            <a:r>
              <a:rPr lang="en-US" sz="2000" dirty="0" smtClean="0"/>
              <a:t>New versions: 1995, 2001, 2005</a:t>
            </a:r>
          </a:p>
          <a:p>
            <a:r>
              <a:rPr lang="en-US" sz="2000" dirty="0" err="1" smtClean="0"/>
              <a:t>SystemVerilog</a:t>
            </a:r>
            <a:r>
              <a:rPr lang="en-US" sz="2000" dirty="0" smtClean="0"/>
              <a:t> is a superset of Verilog 2005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143000" y="5334000"/>
            <a:ext cx="6858000" cy="990600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Syntax and “appearance” of VHDL/Verilog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are very different but,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their c</a:t>
            </a:r>
            <a:r>
              <a:rPr lang="en-US" sz="1600" b="1" baseline="0" dirty="0" smtClean="0">
                <a:solidFill>
                  <a:schemeClr val="bg1"/>
                </a:solidFill>
                <a:latin typeface="Arial" pitchFamily="34" charset="0"/>
              </a:rPr>
              <a:t>apabilities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</a:rPr>
              <a:t> and scopes are quite similar.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VHDL concepts via an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smtClean="0"/>
              <a:t>Parity Detection Circuit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Inputs: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a(2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r>
              <a:rPr lang="en-US" sz="2400" dirty="0" smtClean="0"/>
              <a:t>Output: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even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5629" y="2094726"/>
            <a:ext cx="3641905" cy="3208298"/>
          </a:xfrm>
          <a:noFill/>
          <a:ln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" y="2667000"/>
            <a:ext cx="4267200" cy="2279650"/>
          </a:xfrm>
          <a:prstGeom prst="rect">
            <a:avLst/>
          </a:prstGeom>
          <a:noFill/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97147" y="5723890"/>
                <a:ext cx="5949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𝑒𝑣𝑒𝑛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47" y="5723890"/>
                <a:ext cx="594970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9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smtClean="0"/>
              <a:t>Parity Detection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447800"/>
            <a:ext cx="8001000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library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ieee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std_logic_1164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entity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even_detector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port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a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even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even_detector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sop_arch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even_detector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p1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p2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p3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p4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even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p1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p2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p3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p4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after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20 ns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p1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after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15 ns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p2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after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12 ns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p3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after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12 ns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p4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after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12 ns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sop_arch</a:t>
            </a:r>
            <a:r>
              <a:rPr lang="en-US" sz="12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05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3352800" y="1524000"/>
            <a:ext cx="228600" cy="5334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7600" y="1524000"/>
            <a:ext cx="52578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Library (extensions)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include for code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Arial" pitchFamily="34" charset="0"/>
              </a:rPr>
              <a:t>Similar to </a:t>
            </a:r>
            <a:r>
              <a:rPr lang="en-US" sz="1100" baseline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100" baseline="0" dirty="0" smtClean="0">
                <a:solidFill>
                  <a:schemeClr val="tx1"/>
                </a:solidFill>
                <a:latin typeface="Arial" pitchFamily="34" charset="0"/>
              </a:rPr>
              <a:t> in C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This library defines </a:t>
            </a:r>
            <a:r>
              <a:rPr kumimoji="0" lang="en-US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and </a:t>
            </a:r>
            <a:r>
              <a:rPr kumimoji="0" lang="en-US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4648200" y="2286000"/>
            <a:ext cx="228600" cy="102585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953000" y="2285999"/>
            <a:ext cx="3962400" cy="1082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 declaration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Courier New" pitchFamily="49" charset="0"/>
              </a:rPr>
              <a:t>Defines I/O ports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ourier New" pitchFamily="49" charset="0"/>
              </a:rPr>
              <a:t>Black box description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ourier New" pitchFamily="49" charset="0"/>
              </a:rPr>
              <a:t> of the circuit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>
            <a:off x="6007255" y="3733800"/>
            <a:ext cx="228600" cy="169178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312055" y="3733800"/>
            <a:ext cx="2603345" cy="17857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 body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Courier New" pitchFamily="49" charset="0"/>
              </a:rPr>
              <a:t>Declares signals (i.e., wires)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ourier New" pitchFamily="49" charset="0"/>
              </a:rPr>
              <a:t>Concurrent statements contain timing information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Courier New" pitchFamily="49" charset="0"/>
              </a:rPr>
              <a:t>The body can be thought of as a collection of parts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619250" y="5791200"/>
            <a:ext cx="5905501" cy="440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</a:rPr>
              <a:t>What’s the difference between this and a C program?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Conceptual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97147" y="5565378"/>
            <a:ext cx="5949706" cy="835422"/>
            <a:chOff x="1597147" y="5257800"/>
            <a:chExt cx="5949706" cy="835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597147" y="5723890"/>
                  <a:ext cx="5949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𝑒𝑣𝑒𝑛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147" y="5723890"/>
                  <a:ext cx="59497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2438400" y="5264080"/>
              <a:ext cx="1066800" cy="527120"/>
              <a:chOff x="2438400" y="5264080"/>
              <a:chExt cx="1066800" cy="527120"/>
            </a:xfrm>
          </p:grpSpPr>
          <p:sp>
            <p:nvSpPr>
              <p:cNvPr id="3" name="Left Brace 2"/>
              <p:cNvSpPr/>
              <p:nvPr/>
            </p:nvSpPr>
            <p:spPr bwMode="auto">
              <a:xfrm rot="5400000">
                <a:off x="2857500" y="5143500"/>
                <a:ext cx="228600" cy="1066800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94508" y="526408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p0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722688" y="5257800"/>
              <a:ext cx="1066800" cy="527120"/>
              <a:chOff x="2438400" y="5264080"/>
              <a:chExt cx="1066800" cy="527120"/>
            </a:xfrm>
          </p:grpSpPr>
          <p:sp>
            <p:nvSpPr>
              <p:cNvPr id="14" name="Left Brace 13"/>
              <p:cNvSpPr/>
              <p:nvPr/>
            </p:nvSpPr>
            <p:spPr bwMode="auto">
              <a:xfrm rot="5400000">
                <a:off x="2857500" y="5143500"/>
                <a:ext cx="228600" cy="1066800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794508" y="526408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p1</a:t>
                </a:r>
                <a:endParaRPr lang="en-US" sz="1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9200" y="5257800"/>
              <a:ext cx="1066800" cy="527120"/>
              <a:chOff x="2438400" y="5264080"/>
              <a:chExt cx="1066800" cy="527120"/>
            </a:xfrm>
          </p:grpSpPr>
          <p:sp>
            <p:nvSpPr>
              <p:cNvPr id="17" name="Left Brace 16"/>
              <p:cNvSpPr/>
              <p:nvPr/>
            </p:nvSpPr>
            <p:spPr bwMode="auto">
              <a:xfrm rot="5400000">
                <a:off x="2857500" y="5143500"/>
                <a:ext cx="228600" cy="1066800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94508" y="526408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p2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335712" y="5257800"/>
              <a:ext cx="1066800" cy="527120"/>
              <a:chOff x="2438400" y="5264080"/>
              <a:chExt cx="1066800" cy="527120"/>
            </a:xfrm>
          </p:grpSpPr>
          <p:sp>
            <p:nvSpPr>
              <p:cNvPr id="20" name="Left Brace 19"/>
              <p:cNvSpPr/>
              <p:nvPr/>
            </p:nvSpPr>
            <p:spPr bwMode="auto">
              <a:xfrm rot="5400000">
                <a:off x="2857500" y="5143500"/>
                <a:ext cx="228600" cy="1066800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94508" y="526408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p2</a:t>
                </a:r>
                <a:endParaRPr lang="en-US" sz="1200" dirty="0"/>
              </a:p>
            </p:txBody>
          </p:sp>
        </p:grpSp>
      </p:grpSp>
      <p:pic>
        <p:nvPicPr>
          <p:cNvPr id="2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8914" y="1536701"/>
            <a:ext cx="5726172" cy="3841752"/>
          </a:xfrm>
        </p:spPr>
      </p:pic>
    </p:spTree>
    <p:extLst>
      <p:ext uri="{BB962C8B-B14F-4D97-AF65-F5344CB8AC3E}">
        <p14:creationId xmlns:p14="http://schemas.microsoft.com/office/powerpoint/2010/main" val="346542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1676400"/>
            <a:ext cx="4608512" cy="2376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library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ieee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std_logic_1164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architecture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xor_arch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even_detector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signal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odd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  <a:endParaRPr lang="en-US" sz="1400" b="1" dirty="0">
              <a:solidFill>
                <a:srgbClr val="80404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even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odd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odd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xor_arch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010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4724400"/>
            <a:ext cx="6400800" cy="1008931"/>
          </a:xfrm>
          <a:prstGeom prst="rect">
            <a:avLst/>
          </a:prstGeom>
          <a:noFill/>
          <a:ln/>
        </p:spPr>
      </p:pic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7630"/>
            <a:ext cx="3989388" cy="2377170"/>
          </a:xfrm>
        </p:spPr>
        <p:txBody>
          <a:bodyPr anchor="t"/>
          <a:lstStyle/>
          <a:p>
            <a:r>
              <a:rPr lang="en-US" sz="2000" dirty="0" smtClean="0"/>
              <a:t>Same entity declaration</a:t>
            </a:r>
          </a:p>
          <a:p>
            <a:r>
              <a:rPr lang="en-US" sz="2000" dirty="0" smtClean="0"/>
              <a:t>VHDL now contains </a:t>
            </a:r>
            <a:r>
              <a:rPr lang="en-US" sz="2000" i="1" dirty="0" smtClean="0"/>
              <a:t>two</a:t>
            </a:r>
            <a:r>
              <a:rPr lang="en-US" sz="2000" dirty="0" smtClean="0"/>
              <a:t> architecture bodies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sop_arch</a:t>
            </a:r>
            <a:r>
              <a:rPr lang="en-US" sz="2000" dirty="0" smtClean="0"/>
              <a:t> is in the “…”)</a:t>
            </a:r>
          </a:p>
          <a:p>
            <a:r>
              <a:rPr lang="en-US" sz="2000" dirty="0">
                <a:cs typeface="Arial" charset="0"/>
              </a:rPr>
              <a:t>Implicit </a:t>
            </a:r>
            <a:r>
              <a:rPr lang="el-GR" sz="2000" dirty="0">
                <a:cs typeface="Arial" charset="0"/>
              </a:rPr>
              <a:t>δ</a:t>
            </a:r>
            <a:r>
              <a:rPr lang="en-US" sz="2000" dirty="0">
                <a:cs typeface="Arial" charset="0"/>
              </a:rPr>
              <a:t>-delay (delta delay)</a:t>
            </a:r>
            <a:endParaRPr lang="el-GR" sz="2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is constructed by smaller parts</a:t>
            </a:r>
          </a:p>
          <a:p>
            <a:r>
              <a:rPr lang="en-US" dirty="0" smtClean="0">
                <a:cs typeface="Arial" charset="0"/>
              </a:rPr>
              <a:t>Specify the types of parts and connections</a:t>
            </a:r>
          </a:p>
          <a:p>
            <a:r>
              <a:rPr lang="en-US" dirty="0" smtClean="0">
                <a:cs typeface="Arial" charset="0"/>
              </a:rPr>
              <a:t>Textual description of a schematic</a:t>
            </a:r>
          </a:p>
          <a:p>
            <a:r>
              <a:rPr lang="en-US" dirty="0" smtClean="0">
                <a:cs typeface="Arial" charset="0"/>
              </a:rPr>
              <a:t>Done by using “component in VHDL</a:t>
            </a:r>
          </a:p>
          <a:p>
            <a:pPr lvl="1"/>
            <a:r>
              <a:rPr lang="en-US" dirty="0" smtClean="0">
                <a:cs typeface="Arial" charset="0"/>
              </a:rPr>
              <a:t>First </a:t>
            </a:r>
            <a:r>
              <a:rPr lang="en-US" i="1" dirty="0" smtClean="0">
                <a:cs typeface="Arial" charset="0"/>
              </a:rPr>
              <a:t>declared</a:t>
            </a:r>
            <a:r>
              <a:rPr lang="en-US" dirty="0" smtClean="0">
                <a:cs typeface="Arial" charset="0"/>
              </a:rPr>
              <a:t> (made known)</a:t>
            </a:r>
          </a:p>
          <a:p>
            <a:pPr lvl="1"/>
            <a:r>
              <a:rPr lang="en-US" dirty="0" smtClean="0">
                <a:cs typeface="Arial" charset="0"/>
              </a:rPr>
              <a:t>Then </a:t>
            </a:r>
            <a:r>
              <a:rPr lang="en-US" i="1" dirty="0" smtClean="0">
                <a:cs typeface="Arial" charset="0"/>
              </a:rPr>
              <a:t>instantiated</a:t>
            </a:r>
            <a:r>
              <a:rPr lang="en-US" dirty="0" smtClean="0">
                <a:cs typeface="Arial" charset="0"/>
              </a:rPr>
              <a:t> (used)</a:t>
            </a: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114800"/>
            <a:ext cx="7162800" cy="21955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Detector Structural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1905000"/>
            <a:ext cx="558486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architecture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str_arch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even_detector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xor2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i2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o1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not1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o1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signal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sig2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unit1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xor2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i2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unit2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xor2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i2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unit3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not1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even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str_arch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2527725"/>
            <a:ext cx="5177788" cy="158707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161177" y="5946736"/>
            <a:ext cx="882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xor2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not1</a:t>
            </a:r>
            <a:r>
              <a:rPr lang="en-US" dirty="0" smtClean="0"/>
              <a:t> must be defined in an imported library (e.g.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UNISIM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Detector Behavioral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550" y="6031468"/>
            <a:ext cx="638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“</a:t>
            </a:r>
            <a:r>
              <a:rPr lang="en-US" dirty="0" smtClean="0">
                <a:cs typeface="Courier New" pitchFamily="49" charset="0"/>
              </a:rPr>
              <a:t>behavioral” in VHDL is anything that is not structural. 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9099" y="1734979"/>
            <a:ext cx="406430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architecture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beh1_arch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even_detector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signal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404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even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process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tmp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std_logic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tmp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'0'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tmp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tmp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odd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tmp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beh1_arch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9262" y="3809558"/>
            <a:ext cx="6002338" cy="2286442"/>
          </a:xfrm>
          <a:prstGeom prst="rect">
            <a:avLst/>
          </a:prstGeom>
          <a:noFill/>
          <a:ln/>
        </p:spPr>
      </p:pic>
      <p:cxnSp>
        <p:nvCxnSpPr>
          <p:cNvPr id="11" name="Straight Arrow Connector 10"/>
          <p:cNvCxnSpPr>
            <a:stCxn id="14" idx="1"/>
          </p:cNvCxnSpPr>
          <p:nvPr/>
        </p:nvCxnSpPr>
        <p:spPr bwMode="auto">
          <a:xfrm flipH="1">
            <a:off x="2057400" y="2658309"/>
            <a:ext cx="2540000" cy="465891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4597400" y="1734979"/>
            <a:ext cx="4095750" cy="1846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VHDL “process”: A language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construct to encapsulate sequential statements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600" baseline="0" dirty="0" smtClean="0">
                <a:solidFill>
                  <a:schemeClr val="tx1"/>
                </a:solidFill>
                <a:latin typeface="Arial" pitchFamily="34" charset="0"/>
                <a:cs typeface="Courier New" pitchFamily="49" charset="0"/>
              </a:rPr>
              <a:t>The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Courier New" pitchFamily="49" charset="0"/>
              </a:rPr>
              <a:t> entire process is a concurrent statement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 … 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ourier New" pitchFamily="49" charset="0"/>
              </a:rPr>
              <a:t> contains the sensitivity list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Courier New" pitchFamily="49" charset="0"/>
              </a:rPr>
              <a:t> (i.e., when the process is called)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experiment to test functionality of an architecture</a:t>
            </a:r>
          </a:p>
          <a:p>
            <a:r>
              <a:rPr lang="en-US" dirty="0" smtClean="0">
                <a:cs typeface="Arial" charset="0"/>
              </a:rPr>
              <a:t>Input stimuli, monitor output</a:t>
            </a: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2819400"/>
            <a:ext cx="7086600" cy="2770188"/>
          </a:xfrm>
          <a:prstGeom prst="rect">
            <a:avLst/>
          </a:prstGeom>
          <a:noFill/>
          <a:ln/>
        </p:spPr>
      </p:pic>
      <p:sp>
        <p:nvSpPr>
          <p:cNvPr id="2" name="TextBox 1"/>
          <p:cNvSpPr txBox="1"/>
          <p:nvPr/>
        </p:nvSpPr>
        <p:spPr>
          <a:xfrm>
            <a:off x="1382666" y="594360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See Listing 2.7 (page 35) for example </a:t>
            </a:r>
            <a:r>
              <a:rPr lang="en-US" dirty="0" err="1" smtClean="0"/>
              <a:t>testbench</a:t>
            </a:r>
            <a:r>
              <a:rPr lang="en-US" dirty="0" smtClean="0"/>
              <a:t>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Basic VHDL concepts via an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HDL 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2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architecture bodies can be associated with an entity declaration</a:t>
            </a:r>
          </a:p>
          <a:p>
            <a:r>
              <a:rPr lang="en-US" dirty="0" smtClean="0">
                <a:cs typeface="Arial" charset="0"/>
              </a:rPr>
              <a:t>VHDL </a:t>
            </a:r>
            <a:r>
              <a:rPr lang="en-US" i="1" dirty="0" smtClean="0">
                <a:cs typeface="Arial" charset="0"/>
              </a:rPr>
              <a:t>configuration</a:t>
            </a:r>
            <a:r>
              <a:rPr lang="en-US" dirty="0" smtClean="0">
                <a:cs typeface="Arial" charset="0"/>
              </a:rPr>
              <a:t> specifies the </a:t>
            </a:r>
            <a:r>
              <a:rPr lang="en-US" i="1" dirty="0" smtClean="0">
                <a:cs typeface="Arial" charset="0"/>
              </a:rPr>
              <a:t>binding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VHDL 1993 provides a shortcut (Lesson 6)</a:t>
            </a: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8565" y="3829725"/>
            <a:ext cx="7766870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configuration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demo_config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even_detector_testbench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   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tb_arch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uut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even_detector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use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even_detector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sop_arch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demo_config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HDL Synthesis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VHDL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realized in a virtual environment (simulation software)</a:t>
            </a:r>
          </a:p>
          <a:p>
            <a:r>
              <a:rPr lang="en-US" dirty="0" smtClean="0"/>
              <a:t>All VHDL language constructs can be realized </a:t>
            </a:r>
            <a:r>
              <a:rPr lang="en-US" i="1" dirty="0" smtClean="0"/>
              <a:t>in simulation</a:t>
            </a:r>
            <a:endParaRPr lang="en-US" dirty="0" smtClean="0"/>
          </a:p>
          <a:p>
            <a:r>
              <a:rPr lang="en-US" dirty="0" smtClean="0"/>
              <a:t>Simulation is executed by sampling circuit using small time steps (user configurable)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451350"/>
            <a:ext cx="824865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Synthesis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realized by hardware components</a:t>
            </a:r>
          </a:p>
          <a:p>
            <a:r>
              <a:rPr lang="en-US" dirty="0"/>
              <a:t>Many VHDL constructs </a:t>
            </a:r>
            <a:r>
              <a:rPr lang="en-US" dirty="0" smtClean="0"/>
              <a:t>cannot </a:t>
            </a:r>
            <a:r>
              <a:rPr lang="en-US" dirty="0"/>
              <a:t>be synthesized (</a:t>
            </a:r>
            <a:r>
              <a:rPr lang="en-US" dirty="0" smtClean="0"/>
              <a:t>e.g. </a:t>
            </a:r>
            <a:r>
              <a:rPr lang="en-US" dirty="0"/>
              <a:t>file operation, floating-point data type, division)</a:t>
            </a:r>
          </a:p>
          <a:p>
            <a:r>
              <a:rPr lang="en-US" dirty="0"/>
              <a:t>Only small subset can be </a:t>
            </a:r>
            <a:r>
              <a:rPr lang="en-US" dirty="0" smtClean="0"/>
              <a:t>used for synthesis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Syntactically correct code </a:t>
            </a:r>
            <a:r>
              <a:rPr lang="en-US" dirty="0">
                <a:cs typeface="Arial" charset="0"/>
              </a:rPr>
              <a:t>≠ Synthesizable code</a:t>
            </a:r>
          </a:p>
          <a:p>
            <a:r>
              <a:rPr lang="en-US" dirty="0">
                <a:cs typeface="Arial" charset="0"/>
              </a:rPr>
              <a:t>Synthesizable code ≠ Efficient </a:t>
            </a:r>
            <a:r>
              <a:rPr lang="en-US" dirty="0" smtClean="0">
                <a:cs typeface="Arial" charset="0"/>
              </a:rPr>
              <a:t>code</a:t>
            </a:r>
          </a:p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Synthesis software only performs transformation and local optimization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635500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course focuses on hardware, not VHDL (i.e., the “H”, not “L” of HDL)</a:t>
            </a:r>
          </a:p>
          <a:p>
            <a:r>
              <a:rPr lang="en-US" sz="2000" dirty="0"/>
              <a:t>Emphasis on coding for synthesis:</a:t>
            </a:r>
          </a:p>
          <a:p>
            <a:pPr lvl="1"/>
            <a:r>
              <a:rPr lang="en-US" sz="2000" dirty="0"/>
              <a:t>Code accurately describing the underlying hardware structure</a:t>
            </a:r>
          </a:p>
          <a:p>
            <a:pPr lvl="1"/>
            <a:r>
              <a:rPr lang="en-US" sz="2000" dirty="0"/>
              <a:t>Code providing adequate info to guide synthesis software to generate efficient implementation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04425"/>
              </p:ext>
            </p:extLst>
          </p:nvPr>
        </p:nvGraphicFramePr>
        <p:xfrm>
          <a:off x="1524000" y="3962400"/>
          <a:ext cx="6096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  <a:gridCol w="1854200"/>
                <a:gridCol w="2032000"/>
              </a:tblGrid>
              <a:tr h="274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RTL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NAND Equivalents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56815" y="5883831"/>
            <a:ext cx="463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Synthesis of Dot Product of Two Vectors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943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Basic VHDL concepts via an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HDL 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4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HDLs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(PL)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we use C or Java as HDL?</a:t>
            </a:r>
          </a:p>
          <a:p>
            <a:r>
              <a:rPr lang="en-US" sz="2800" dirty="0"/>
              <a:t>A computer programming language</a:t>
            </a:r>
          </a:p>
          <a:p>
            <a:pPr lvl="1"/>
            <a:r>
              <a:rPr lang="en-US" sz="2400" dirty="0"/>
              <a:t>Semantics (“meaning”)</a:t>
            </a:r>
          </a:p>
          <a:p>
            <a:pPr lvl="1"/>
            <a:r>
              <a:rPr lang="en-US" sz="2400" dirty="0"/>
              <a:t>Syntax (“grammar”)</a:t>
            </a:r>
          </a:p>
          <a:p>
            <a:r>
              <a:rPr lang="en-US" sz="2800" dirty="0"/>
              <a:t>Develop of a language</a:t>
            </a:r>
          </a:p>
          <a:p>
            <a:pPr lvl="1"/>
            <a:r>
              <a:rPr lang="en-US" sz="2400" dirty="0"/>
              <a:t>Study the characteristics of the underlying processes </a:t>
            </a:r>
          </a:p>
          <a:p>
            <a:pPr lvl="1"/>
            <a:r>
              <a:rPr lang="en-US" sz="2400" dirty="0"/>
              <a:t>Develop syntactic constructs and their associated semantics to model and express these characteristics.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1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vs. Traditional 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536700"/>
            <a:ext cx="4191000" cy="43243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Traditional PL</a:t>
            </a:r>
          </a:p>
          <a:p>
            <a:r>
              <a:rPr lang="en-US" sz="2000" dirty="0" smtClean="0"/>
              <a:t>Modeled </a:t>
            </a:r>
            <a:r>
              <a:rPr lang="en-US" sz="2000" dirty="0"/>
              <a:t>after a sequential process</a:t>
            </a:r>
          </a:p>
          <a:p>
            <a:r>
              <a:rPr lang="en-US" sz="2000" dirty="0"/>
              <a:t>Operations performed in a sequential order </a:t>
            </a:r>
          </a:p>
          <a:p>
            <a:r>
              <a:rPr lang="en-US" sz="2000" dirty="0"/>
              <a:t>Help human's thinking process to develop an algorithm step by step</a:t>
            </a:r>
          </a:p>
          <a:p>
            <a:r>
              <a:rPr lang="en-US" sz="2000" dirty="0"/>
              <a:t>Resemble the operation of a basic computer mode</a:t>
            </a:r>
            <a:r>
              <a:rPr lang="en-US" sz="2200" dirty="0"/>
              <a:t>l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536700"/>
            <a:ext cx="4319588" cy="43243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HDL</a:t>
            </a:r>
          </a:p>
          <a:p>
            <a:r>
              <a:rPr lang="en-US" sz="2000" dirty="0"/>
              <a:t>Characteristics of digital hardware </a:t>
            </a:r>
          </a:p>
          <a:p>
            <a:pPr lvl="1"/>
            <a:r>
              <a:rPr lang="en-US" sz="1400" dirty="0"/>
              <a:t>Connections of parts</a:t>
            </a:r>
          </a:p>
          <a:p>
            <a:pPr lvl="1"/>
            <a:r>
              <a:rPr lang="en-US" sz="1400" dirty="0"/>
              <a:t>Concurrent operations</a:t>
            </a:r>
          </a:p>
          <a:p>
            <a:pPr lvl="1"/>
            <a:r>
              <a:rPr lang="en-US" sz="1400" dirty="0"/>
              <a:t>Concept of propagation delay and timing</a:t>
            </a:r>
            <a:endParaRPr lang="en-US" sz="1200" dirty="0"/>
          </a:p>
          <a:p>
            <a:r>
              <a:rPr lang="en-US" sz="2000" dirty="0"/>
              <a:t>Characteristics cannot be captured by traditional PLs</a:t>
            </a:r>
          </a:p>
          <a:p>
            <a:r>
              <a:rPr lang="en-US" sz="2000" dirty="0"/>
              <a:t>Require new languages: HDL</a:t>
            </a:r>
          </a:p>
          <a:p>
            <a:endParaRPr lang="en-US" sz="1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57200" y="1981200"/>
            <a:ext cx="84740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572000" y="1536700"/>
            <a:ext cx="0" cy="478790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30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 vs. Traditional PL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Connections</a:t>
            </a:r>
          </a:p>
          <a:p>
            <a:r>
              <a:rPr lang="en-US" dirty="0" smtClean="0"/>
              <a:t>Timing</a:t>
            </a:r>
          </a:p>
          <a:p>
            <a:r>
              <a:rPr lang="en-US" smtClean="0"/>
              <a:t>Parallel nature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7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Use of HDLs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documentation</a:t>
            </a:r>
          </a:p>
          <a:p>
            <a:r>
              <a:rPr lang="en-US" dirty="0" smtClean="0"/>
              <a:t>Input to simulator</a:t>
            </a:r>
          </a:p>
          <a:p>
            <a:r>
              <a:rPr lang="en-US" dirty="0" smtClean="0"/>
              <a:t>Input to a synthesizer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51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an HDL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characteristics of a digital circuit:</a:t>
            </a:r>
          </a:p>
          <a:p>
            <a:pPr lvl="1"/>
            <a:r>
              <a:rPr lang="en-US" i="1" dirty="0" smtClean="0"/>
              <a:t>Entity </a:t>
            </a:r>
            <a:r>
              <a:rPr lang="en-US" dirty="0" smtClean="0"/>
              <a:t>– basic building block (e.g., 7400 chips)</a:t>
            </a:r>
            <a:endParaRPr lang="en-US" dirty="0"/>
          </a:p>
          <a:p>
            <a:pPr lvl="1"/>
            <a:r>
              <a:rPr lang="en-US" i="1" dirty="0" smtClean="0"/>
              <a:t>Connectivity </a:t>
            </a:r>
            <a:r>
              <a:rPr lang="en-US" dirty="0" smtClean="0"/>
              <a:t>– Connection of entities (e.g., wires)</a:t>
            </a:r>
            <a:endParaRPr lang="en-US" dirty="0"/>
          </a:p>
          <a:p>
            <a:pPr lvl="1"/>
            <a:r>
              <a:rPr lang="en-US" i="1" dirty="0" smtClean="0"/>
              <a:t>Concurrency </a:t>
            </a:r>
            <a:r>
              <a:rPr lang="en-US" dirty="0" smtClean="0"/>
              <a:t>– parallel operations</a:t>
            </a:r>
            <a:endParaRPr lang="en-US" dirty="0"/>
          </a:p>
          <a:p>
            <a:pPr lvl="1"/>
            <a:r>
              <a:rPr lang="en-US" i="1" dirty="0" smtClean="0"/>
              <a:t>Timing </a:t>
            </a:r>
            <a:r>
              <a:rPr lang="en-US" dirty="0" smtClean="0"/>
              <a:t>– schedule/order of multiple operations</a:t>
            </a:r>
            <a:endParaRPr lang="en-US" dirty="0"/>
          </a:p>
          <a:p>
            <a:r>
              <a:rPr lang="en-US" dirty="0" smtClean="0"/>
              <a:t>Must be able to describe a circuit in</a:t>
            </a:r>
            <a:endParaRPr lang="en-US" dirty="0"/>
          </a:p>
          <a:p>
            <a:pPr lvl="1"/>
            <a:r>
              <a:rPr lang="en-US" dirty="0" smtClean="0"/>
              <a:t>Gate </a:t>
            </a:r>
            <a:r>
              <a:rPr lang="en-US" dirty="0"/>
              <a:t>level and RT </a:t>
            </a:r>
            <a:r>
              <a:rPr lang="en-US" dirty="0" smtClean="0"/>
              <a:t>level</a:t>
            </a:r>
            <a:endParaRPr lang="en-US" dirty="0"/>
          </a:p>
          <a:p>
            <a:pPr lvl="1"/>
            <a:r>
              <a:rPr lang="en-US" dirty="0" smtClean="0"/>
              <a:t>structural </a:t>
            </a:r>
            <a:r>
              <a:rPr lang="en-US" dirty="0"/>
              <a:t>view and behavioral </a:t>
            </a:r>
            <a:r>
              <a:rPr lang="en-US" dirty="0" smtClean="0"/>
              <a:t>view (</a:t>
            </a:r>
            <a:r>
              <a:rPr lang="en-US" i="1" dirty="0" smtClean="0"/>
              <a:t>not</a:t>
            </a:r>
            <a:r>
              <a:rPr lang="en-US" dirty="0" smtClean="0"/>
              <a:t> physical)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1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modern HDLs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Encapsulate the concepts of entity, connectivity, concurrency, and timing</a:t>
            </a:r>
          </a:p>
          <a:p>
            <a:r>
              <a:rPr lang="en-US" sz="2000" dirty="0"/>
              <a:t>Incorporate propagation delay and timing information</a:t>
            </a:r>
          </a:p>
          <a:p>
            <a:r>
              <a:rPr lang="en-US" sz="2000" dirty="0"/>
              <a:t>Consist of constructs for structural implementation </a:t>
            </a:r>
          </a:p>
          <a:p>
            <a:r>
              <a:rPr lang="en-US" sz="2000" dirty="0"/>
              <a:t>Incorporate constructs for behavioral description (sequential execution of traditional PL)</a:t>
            </a:r>
          </a:p>
          <a:p>
            <a:r>
              <a:rPr lang="en-US" sz="2000" dirty="0"/>
              <a:t>Describe the operations and structures in gate level and RT level.</a:t>
            </a:r>
          </a:p>
          <a:p>
            <a:r>
              <a:rPr lang="en-US" sz="2000" dirty="0"/>
              <a:t>Consist of constructs to support hierarchical design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7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95B73-43DA-44AD-9686-38AE2B24C7D8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1299</Words>
  <Application>Microsoft Office PowerPoint</Application>
  <PresentationFormat>On-screen Show (4:3)</PresentationFormat>
  <Paragraphs>288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Blank Presentation</vt:lpstr>
      <vt:lpstr>ECE 484 - Advanced Digital Systems Design Lecture 2 – HDL Overview</vt:lpstr>
      <vt:lpstr>Lesson Outline</vt:lpstr>
      <vt:lpstr>Overview of HDLs</vt:lpstr>
      <vt:lpstr>Programming Language (PL)</vt:lpstr>
      <vt:lpstr>HDL vs. Traditional PL</vt:lpstr>
      <vt:lpstr>HDL vs. Traditional PL</vt:lpstr>
      <vt:lpstr>Modern Use of HDLs</vt:lpstr>
      <vt:lpstr>Characteristics of an HDL</vt:lpstr>
      <vt:lpstr>Highlights of modern HDLs</vt:lpstr>
      <vt:lpstr>Industry Standard HDLs</vt:lpstr>
      <vt:lpstr>Basic VHDL concepts via an example</vt:lpstr>
      <vt:lpstr>Even Parity Detection Circuit</vt:lpstr>
      <vt:lpstr>Even Parity Detection Circuit</vt:lpstr>
      <vt:lpstr>VHDL Conceptual Diagram</vt:lpstr>
      <vt:lpstr>Alternative Implementation</vt:lpstr>
      <vt:lpstr>Structural Description</vt:lpstr>
      <vt:lpstr>Even Detector Structural Description</vt:lpstr>
      <vt:lpstr>Even Detector Behavioral Description</vt:lpstr>
      <vt:lpstr>Testbench</vt:lpstr>
      <vt:lpstr>VHDL Configuration</vt:lpstr>
      <vt:lpstr>HDL Synthesis</vt:lpstr>
      <vt:lpstr>Simulation of VHDL Code</vt:lpstr>
      <vt:lpstr>HDL Synthesis</vt:lpstr>
      <vt:lpstr>HDL Synthesis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414</cp:revision>
  <cp:lastPrinted>2011-08-04T19:34:27Z</cp:lastPrinted>
  <dcterms:created xsi:type="dcterms:W3CDTF">2007-08-09T13:45:40Z</dcterms:created>
  <dcterms:modified xsi:type="dcterms:W3CDTF">2012-12-24T16:41:58Z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