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handoutMasterIdLst>
    <p:handoutMasterId r:id="rId32"/>
  </p:handoutMasterIdLst>
  <p:sldIdLst>
    <p:sldId id="283" r:id="rId6"/>
    <p:sldId id="380" r:id="rId7"/>
    <p:sldId id="466" r:id="rId8"/>
    <p:sldId id="450" r:id="rId9"/>
    <p:sldId id="451" r:id="rId10"/>
    <p:sldId id="467" r:id="rId11"/>
    <p:sldId id="471" r:id="rId12"/>
    <p:sldId id="469" r:id="rId13"/>
    <p:sldId id="472" r:id="rId14"/>
    <p:sldId id="470" r:id="rId15"/>
    <p:sldId id="473" r:id="rId16"/>
    <p:sldId id="474" r:id="rId17"/>
    <p:sldId id="475" r:id="rId18"/>
    <p:sldId id="479" r:id="rId19"/>
    <p:sldId id="480" r:id="rId20"/>
    <p:sldId id="476" r:id="rId21"/>
    <p:sldId id="477" r:id="rId22"/>
    <p:sldId id="478" r:id="rId23"/>
    <p:sldId id="481" r:id="rId24"/>
    <p:sldId id="482" r:id="rId25"/>
    <p:sldId id="487" r:id="rId26"/>
    <p:sldId id="484" r:id="rId27"/>
    <p:sldId id="485" r:id="rId28"/>
    <p:sldId id="486" r:id="rId29"/>
    <p:sldId id="48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25" d="100"/>
          <a:sy n="125" d="100"/>
        </p:scale>
        <p:origin x="-18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itp/xilinx10/isehelp/ise_c_xst_area_reduction_strategies.htm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xilinx.com/support/documentation/white_papers/wp285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university/professors/index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xilinx.com/training/interactive-online-fpga-training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 dirty="0"/>
              <a:t>Lecture </a:t>
            </a:r>
            <a:r>
              <a:rPr lang="en-US" sz="3200" dirty="0" smtClean="0"/>
              <a:t>10 </a:t>
            </a:r>
            <a:r>
              <a:rPr lang="en-US" sz="3200" dirty="0" smtClean="0"/>
              <a:t>– </a:t>
            </a:r>
            <a:r>
              <a:rPr lang="en-US" sz="3200" dirty="0"/>
              <a:t>FPGA Design for Area, Power, or Speed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Xilinx 7-Series Architecture</a:t>
            </a:r>
            <a:br>
              <a:rPr lang="en-US" dirty="0" smtClean="0"/>
            </a:br>
            <a:r>
              <a:rPr lang="en-US" sz="2800" dirty="0" err="1" smtClean="0"/>
              <a:t>Input/Output</a:t>
            </a:r>
            <a:r>
              <a:rPr lang="en-US" sz="2800" dirty="0" smtClean="0"/>
              <a:t> Blocks (</a:t>
            </a:r>
            <a:r>
              <a:rPr lang="en-US" sz="2800" dirty="0" err="1" smtClean="0"/>
              <a:t>SelectIO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r>
              <a:rPr lang="en-US" sz="1600" dirty="0" smtClean="0"/>
              <a:t>Extension </a:t>
            </a:r>
            <a:r>
              <a:rPr lang="en-US" sz="1600" dirty="0"/>
              <a:t>of logic layer functionality</a:t>
            </a:r>
          </a:p>
          <a:p>
            <a:pPr lvl="1"/>
            <a:r>
              <a:rPr lang="en-US" sz="1600" dirty="0"/>
              <a:t>Wider input/output SERDES</a:t>
            </a:r>
          </a:p>
          <a:p>
            <a:pPr lvl="1"/>
            <a:r>
              <a:rPr lang="en-US" sz="1600" dirty="0"/>
              <a:t>Addition of independent </a:t>
            </a:r>
            <a:r>
              <a:rPr lang="en-US" sz="1600" dirty="0" smtClean="0"/>
              <a:t>ODELAY</a:t>
            </a:r>
          </a:p>
          <a:p>
            <a:pPr lvl="1"/>
            <a:r>
              <a:rPr lang="en-US" sz="1600" dirty="0" err="1" smtClean="0"/>
              <a:t>Phaser</a:t>
            </a:r>
            <a:r>
              <a:rPr lang="en-US" sz="1600" dirty="0"/>
              <a:t>, IO FIFO, IO </a:t>
            </a:r>
            <a:r>
              <a:rPr lang="en-US" sz="1600" dirty="0" smtClean="0"/>
              <a:t>PLL</a:t>
            </a:r>
          </a:p>
          <a:p>
            <a:r>
              <a:rPr lang="en-US" sz="1800" dirty="0" smtClean="0"/>
              <a:t>Supports dozens of IO standards</a:t>
            </a:r>
          </a:p>
          <a:p>
            <a:pPr lvl="1"/>
            <a:r>
              <a:rPr lang="en-US" sz="1600" dirty="0" smtClean="0"/>
              <a:t>Single (PCI, CMOS, TTL, I2C, etc.)</a:t>
            </a:r>
          </a:p>
          <a:p>
            <a:pPr lvl="1"/>
            <a:r>
              <a:rPr lang="en-US" sz="1600" dirty="0" smtClean="0"/>
              <a:t>Differential (TMDS, Display Port, etc.)</a:t>
            </a:r>
          </a:p>
          <a:p>
            <a:pPr lvl="1"/>
            <a:r>
              <a:rPr lang="en-US" sz="1600" dirty="0" smtClean="0"/>
              <a:t>Tri-state buffers</a:t>
            </a:r>
          </a:p>
          <a:p>
            <a:pPr lvl="1"/>
            <a:r>
              <a:rPr lang="en-US" sz="1600" dirty="0" smtClean="0"/>
              <a:t>Double Data Rate</a:t>
            </a:r>
          </a:p>
          <a:p>
            <a:pPr lvl="1"/>
            <a:r>
              <a:rPr lang="en-US" sz="1600" dirty="0" smtClean="0"/>
              <a:t>Registered I/O</a:t>
            </a:r>
          </a:p>
          <a:p>
            <a:pPr lvl="1"/>
            <a:r>
              <a:rPr lang="en-US" sz="1600" dirty="0" smtClean="0"/>
              <a:t>Various Voltage levels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6783" y="1741488"/>
            <a:ext cx="3621779" cy="3625850"/>
            <a:chOff x="4581525" y="1741488"/>
            <a:chExt cx="4237038" cy="4241800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4581525" y="1741488"/>
              <a:ext cx="4237038" cy="424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4981575" y="2174875"/>
              <a:ext cx="487363" cy="70485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4981575" y="3013075"/>
              <a:ext cx="487363" cy="67786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 rot="-5369764">
              <a:off x="5446713" y="2813050"/>
              <a:ext cx="466725" cy="2000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5413375" y="2333625"/>
              <a:ext cx="1023037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DDR MUX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4848225" y="2146300"/>
              <a:ext cx="1598613" cy="15986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667375" y="3336925"/>
              <a:ext cx="760144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3-state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4927600" y="2617788"/>
              <a:ext cx="569387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OCK1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4940300" y="3427413"/>
              <a:ext cx="569387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OCK2</a:t>
              </a:r>
              <a:endParaRPr lang="en-US" sz="1100">
                <a:latin typeface="Times New Roman" pitchFamily="18" charset="0"/>
              </a:endParaRP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4981575" y="4224338"/>
              <a:ext cx="474663" cy="67945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981575" y="4999038"/>
              <a:ext cx="487363" cy="6905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 rot="-5369764">
              <a:off x="5446713" y="4811713"/>
              <a:ext cx="466725" cy="2000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24488" y="4344988"/>
              <a:ext cx="1023037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DDR MUX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4848225" y="4144963"/>
              <a:ext cx="1598613" cy="15986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5635625" y="5367338"/>
              <a:ext cx="769763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Output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4914900" y="4637088"/>
              <a:ext cx="569387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OCK1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4940300" y="5435600"/>
              <a:ext cx="569387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OCK2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5780088" y="4945063"/>
              <a:ext cx="9985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 rot="5440226">
              <a:off x="6711950" y="4745038"/>
              <a:ext cx="533400" cy="40005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5780088" y="2879725"/>
              <a:ext cx="1198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6978650" y="2879725"/>
              <a:ext cx="0" cy="1931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9" name="Rectangle 25"/>
            <p:cNvSpPr>
              <a:spLocks noChangeArrowheads="1"/>
            </p:cNvSpPr>
            <p:nvPr/>
          </p:nvSpPr>
          <p:spPr bwMode="auto">
            <a:xfrm>
              <a:off x="7843838" y="4611688"/>
              <a:ext cx="666750" cy="665162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PAD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7178675" y="4945063"/>
              <a:ext cx="665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7445375" y="2613025"/>
              <a:ext cx="0" cy="2332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7778750" y="2492375"/>
              <a:ext cx="449263" cy="66675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7778750" y="3279775"/>
              <a:ext cx="449263" cy="67786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/>
                <a:t>Reg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7645400" y="2079625"/>
              <a:ext cx="798513" cy="1931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7712075" y="2079625"/>
              <a:ext cx="620683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Input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7756525" y="2905125"/>
              <a:ext cx="498855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ICK1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7734300" y="3692525"/>
              <a:ext cx="498855" cy="2616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ICK2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7445375" y="3479800"/>
              <a:ext cx="33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7445375" y="2613025"/>
              <a:ext cx="33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6640513" y="1749425"/>
              <a:ext cx="58221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IOB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2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CMT/DCM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536700"/>
            <a:ext cx="4229100" cy="4635500"/>
          </a:xfrm>
        </p:spPr>
        <p:txBody>
          <a:bodyPr/>
          <a:lstStyle/>
          <a:p>
            <a:r>
              <a:rPr lang="en-US" sz="1600" i="1" dirty="0" smtClean="0"/>
              <a:t>Former: </a:t>
            </a:r>
            <a:r>
              <a:rPr lang="en-US" sz="1600" dirty="0" smtClean="0"/>
              <a:t>Digital Clock Manager (DCM)</a:t>
            </a:r>
          </a:p>
          <a:p>
            <a:r>
              <a:rPr lang="en-US" sz="1600" i="1" dirty="0" smtClean="0"/>
              <a:t>Current: </a:t>
            </a:r>
            <a:r>
              <a:rPr lang="en-US" sz="1600" dirty="0" smtClean="0"/>
              <a:t>Clock Management Tile (CMT)</a:t>
            </a:r>
          </a:p>
          <a:p>
            <a:r>
              <a:rPr lang="en-US" sz="1600" dirty="0" smtClean="0"/>
              <a:t>Purpose:</a:t>
            </a:r>
          </a:p>
          <a:p>
            <a:pPr lvl="1"/>
            <a:r>
              <a:rPr lang="en-US" sz="1600" dirty="0" smtClean="0"/>
              <a:t>Reduce clock skew through feedback (PLL/DLL)</a:t>
            </a:r>
          </a:p>
          <a:p>
            <a:pPr lvl="1"/>
            <a:r>
              <a:rPr lang="en-US" sz="1600" dirty="0" smtClean="0"/>
              <a:t>Generate new frequencies that are a multiple/divisor of current frequency (e.g.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*4/8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Phase shift clock</a:t>
            </a:r>
          </a:p>
          <a:p>
            <a:pPr lvl="1"/>
            <a:r>
              <a:rPr lang="en-US" sz="1600" dirty="0" smtClean="0"/>
              <a:t>Dedicated routing to all flip flops in within clock region to minimize clock skew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72" y="1752600"/>
            <a:ext cx="4675196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4224338" cy="15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DSP Slice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536700"/>
            <a:ext cx="4229100" cy="4635500"/>
          </a:xfrm>
        </p:spPr>
        <p:txBody>
          <a:bodyPr/>
          <a:lstStyle/>
          <a:p>
            <a:r>
              <a:rPr lang="en-US" sz="1600" dirty="0" smtClean="0"/>
              <a:t>7-Series Architecture DSP Slice Features:</a:t>
            </a:r>
          </a:p>
          <a:p>
            <a:pPr lvl="1"/>
            <a:r>
              <a:rPr lang="en-US" sz="1400" dirty="0"/>
              <a:t>25x18 multiplier</a:t>
            </a:r>
          </a:p>
          <a:p>
            <a:pPr lvl="1"/>
            <a:r>
              <a:rPr lang="en-US" sz="1400" dirty="0"/>
              <a:t>25-bit pre-adder</a:t>
            </a:r>
          </a:p>
          <a:p>
            <a:pPr lvl="1"/>
            <a:r>
              <a:rPr lang="en-US" sz="1400" dirty="0"/>
              <a:t>Flexible pipeline</a:t>
            </a:r>
          </a:p>
          <a:p>
            <a:pPr lvl="1"/>
            <a:r>
              <a:rPr lang="en-US" sz="1400" dirty="0"/>
              <a:t>Cascade in and out</a:t>
            </a:r>
          </a:p>
          <a:p>
            <a:pPr lvl="1"/>
            <a:r>
              <a:rPr lang="en-US" sz="1400" dirty="0"/>
              <a:t>Carry in and out</a:t>
            </a:r>
          </a:p>
          <a:p>
            <a:pPr lvl="1"/>
            <a:r>
              <a:rPr lang="en-US" sz="1400" dirty="0"/>
              <a:t>96-bit MACC</a:t>
            </a:r>
          </a:p>
          <a:p>
            <a:pPr lvl="1"/>
            <a:r>
              <a:rPr lang="en-US" sz="1400" dirty="0"/>
              <a:t>SIMD support</a:t>
            </a:r>
          </a:p>
          <a:p>
            <a:pPr lvl="1"/>
            <a:r>
              <a:rPr lang="en-US" sz="1400" dirty="0"/>
              <a:t>48-bit ALU</a:t>
            </a:r>
          </a:p>
          <a:p>
            <a:pPr lvl="1"/>
            <a:r>
              <a:rPr lang="en-US" sz="1400" dirty="0"/>
              <a:t>Pattern detect</a:t>
            </a:r>
          </a:p>
          <a:p>
            <a:pPr lvl="1"/>
            <a:r>
              <a:rPr lang="en-US" sz="1400" dirty="0"/>
              <a:t>17-bit shifter</a:t>
            </a:r>
          </a:p>
          <a:p>
            <a:pPr lvl="1"/>
            <a:r>
              <a:rPr lang="en-US" sz="1400" dirty="0"/>
              <a:t>Dynamic operation</a:t>
            </a:r>
            <a:br>
              <a:rPr lang="en-US" sz="1400" dirty="0"/>
            </a:br>
            <a:r>
              <a:rPr lang="en-US" sz="1400" dirty="0"/>
              <a:t> (cycle by cycle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057400"/>
            <a:ext cx="582806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0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Other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0790" y="5928675"/>
            <a:ext cx="3973837" cy="41429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 smtClean="0"/>
              <a:t>High-Speed Serial I/O Transceivers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37506" y="2514600"/>
            <a:ext cx="4461817" cy="3409976"/>
            <a:chOff x="4415483" y="1568424"/>
            <a:chExt cx="4461817" cy="3409976"/>
          </a:xfrm>
        </p:grpSpPr>
        <p:sp>
          <p:nvSpPr>
            <p:cNvPr id="81" name="Rectangle 4"/>
            <p:cNvSpPr>
              <a:spLocks noChangeArrowheads="1"/>
            </p:cNvSpPr>
            <p:nvPr/>
          </p:nvSpPr>
          <p:spPr bwMode="ltGray">
            <a:xfrm>
              <a:off x="4415483" y="1568424"/>
              <a:ext cx="4205288" cy="30003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Rectangle 5"/>
            <p:cNvSpPr>
              <a:spLocks noChangeArrowheads="1"/>
            </p:cNvSpPr>
            <p:nvPr/>
          </p:nvSpPr>
          <p:spPr bwMode="auto">
            <a:xfrm>
              <a:off x="4668838" y="2595563"/>
              <a:ext cx="3398837" cy="2382837"/>
            </a:xfrm>
            <a:prstGeom prst="rect">
              <a:avLst/>
            </a:prstGeom>
            <a:solidFill>
              <a:srgbClr val="008CA8"/>
            </a:solidFill>
            <a:ln w="2857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7088188" y="3160713"/>
              <a:ext cx="808037" cy="1670050"/>
            </a:xfrm>
            <a:prstGeom prst="rect">
              <a:avLst/>
            </a:prstGeom>
            <a:solidFill>
              <a:srgbClr val="008CA8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itchFamily="34" charset="0"/>
                </a:rPr>
                <a:t>Physical Layer</a:t>
              </a: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6108700" y="3160713"/>
              <a:ext cx="692150" cy="922337"/>
            </a:xfrm>
            <a:prstGeom prst="rect">
              <a:avLst/>
            </a:prstGeom>
            <a:solidFill>
              <a:srgbClr val="008CA8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itchFamily="34" charset="0"/>
                </a:rPr>
                <a:t>Data Link Layer</a:t>
              </a: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786313" y="3160713"/>
              <a:ext cx="1035050" cy="922337"/>
            </a:xfrm>
            <a:prstGeom prst="rect">
              <a:avLst/>
            </a:prstGeom>
            <a:solidFill>
              <a:srgbClr val="008CA8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itchFamily="34" charset="0"/>
                </a:rPr>
                <a:t>Transaction Layer</a:t>
              </a:r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4899025" y="4427538"/>
              <a:ext cx="1901825" cy="317500"/>
            </a:xfrm>
            <a:prstGeom prst="rect">
              <a:avLst/>
            </a:prstGeom>
            <a:solidFill>
              <a:srgbClr val="008CA8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 pitchFamily="34" charset="0"/>
                </a:rPr>
                <a:t>Configuration module</a:t>
              </a:r>
            </a:p>
          </p:txBody>
        </p:sp>
        <p:sp>
          <p:nvSpPr>
            <p:cNvPr id="87" name="AutoShape 10"/>
            <p:cNvSpPr>
              <a:spLocks noChangeArrowheads="1"/>
            </p:cNvSpPr>
            <p:nvPr/>
          </p:nvSpPr>
          <p:spPr bwMode="auto">
            <a:xfrm>
              <a:off x="7896225" y="4716463"/>
              <a:ext cx="344488" cy="173037"/>
            </a:xfrm>
            <a:prstGeom prst="leftRightArrow">
              <a:avLst>
                <a:gd name="adj1" fmla="val 56343"/>
                <a:gd name="adj2" fmla="val 546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11"/>
            <p:cNvSpPr>
              <a:spLocks noChangeArrowheads="1"/>
            </p:cNvSpPr>
            <p:nvPr/>
          </p:nvSpPr>
          <p:spPr bwMode="auto">
            <a:xfrm rot="5400000">
              <a:off x="5099844" y="4172744"/>
              <a:ext cx="349250" cy="169862"/>
            </a:xfrm>
            <a:prstGeom prst="leftRightArrow">
              <a:avLst>
                <a:gd name="adj1" fmla="val 56343"/>
                <a:gd name="adj2" fmla="val 564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12"/>
            <p:cNvSpPr>
              <a:spLocks noChangeArrowheads="1"/>
            </p:cNvSpPr>
            <p:nvPr/>
          </p:nvSpPr>
          <p:spPr bwMode="auto">
            <a:xfrm>
              <a:off x="7896225" y="4024313"/>
              <a:ext cx="344488" cy="173037"/>
            </a:xfrm>
            <a:prstGeom prst="leftRightArrow">
              <a:avLst>
                <a:gd name="adj1" fmla="val 56343"/>
                <a:gd name="adj2" fmla="val 546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13"/>
            <p:cNvSpPr>
              <a:spLocks noChangeArrowheads="1"/>
            </p:cNvSpPr>
            <p:nvPr/>
          </p:nvSpPr>
          <p:spPr bwMode="auto">
            <a:xfrm>
              <a:off x="7896225" y="4254500"/>
              <a:ext cx="344488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14"/>
            <p:cNvSpPr>
              <a:spLocks noChangeArrowheads="1"/>
            </p:cNvSpPr>
            <p:nvPr/>
          </p:nvSpPr>
          <p:spPr bwMode="auto">
            <a:xfrm>
              <a:off x="7896225" y="4486275"/>
              <a:ext cx="344488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15"/>
            <p:cNvSpPr>
              <a:spLocks noChangeArrowheads="1"/>
            </p:cNvSpPr>
            <p:nvPr/>
          </p:nvSpPr>
          <p:spPr bwMode="auto">
            <a:xfrm>
              <a:off x="7896225" y="3794125"/>
              <a:ext cx="344488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16"/>
            <p:cNvSpPr>
              <a:spLocks noChangeArrowheads="1"/>
            </p:cNvSpPr>
            <p:nvPr/>
          </p:nvSpPr>
          <p:spPr bwMode="auto">
            <a:xfrm>
              <a:off x="7896225" y="3101975"/>
              <a:ext cx="344488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17"/>
            <p:cNvSpPr>
              <a:spLocks noChangeArrowheads="1"/>
            </p:cNvSpPr>
            <p:nvPr/>
          </p:nvSpPr>
          <p:spPr bwMode="auto">
            <a:xfrm>
              <a:off x="7896225" y="3332163"/>
              <a:ext cx="344488" cy="173037"/>
            </a:xfrm>
            <a:prstGeom prst="leftRightArrow">
              <a:avLst>
                <a:gd name="adj1" fmla="val 56343"/>
                <a:gd name="adj2" fmla="val 546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18"/>
            <p:cNvSpPr>
              <a:spLocks noChangeArrowheads="1"/>
            </p:cNvSpPr>
            <p:nvPr/>
          </p:nvSpPr>
          <p:spPr bwMode="auto">
            <a:xfrm>
              <a:off x="7896225" y="3563938"/>
              <a:ext cx="344488" cy="173037"/>
            </a:xfrm>
            <a:prstGeom prst="leftRightArrow">
              <a:avLst>
                <a:gd name="adj1" fmla="val 56343"/>
                <a:gd name="adj2" fmla="val 546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AutoShape 19"/>
            <p:cNvSpPr>
              <a:spLocks noChangeArrowheads="1"/>
            </p:cNvSpPr>
            <p:nvPr/>
          </p:nvSpPr>
          <p:spPr bwMode="auto">
            <a:xfrm rot="5400000">
              <a:off x="6252369" y="4172744"/>
              <a:ext cx="349250" cy="169862"/>
            </a:xfrm>
            <a:prstGeom prst="leftRightArrow">
              <a:avLst>
                <a:gd name="adj1" fmla="val 56343"/>
                <a:gd name="adj2" fmla="val 564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4759325" y="2595563"/>
              <a:ext cx="3279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</a:rPr>
                <a:t>PCI Express Block</a:t>
              </a:r>
            </a:p>
          </p:txBody>
        </p:sp>
        <p:sp>
          <p:nvSpPr>
            <p:cNvPr id="98" name="AutoShape 23"/>
            <p:cNvSpPr>
              <a:spLocks noChangeArrowheads="1"/>
            </p:cNvSpPr>
            <p:nvPr/>
          </p:nvSpPr>
          <p:spPr bwMode="auto">
            <a:xfrm>
              <a:off x="6800850" y="3506788"/>
              <a:ext cx="287338" cy="230187"/>
            </a:xfrm>
            <a:prstGeom prst="leftRightArrow">
              <a:avLst>
                <a:gd name="adj1" fmla="val 56343"/>
                <a:gd name="adj2" fmla="val 34264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</a:endParaRPr>
            </a:p>
          </p:txBody>
        </p:sp>
        <p:sp>
          <p:nvSpPr>
            <p:cNvPr id="99" name="AutoShape 24"/>
            <p:cNvSpPr>
              <a:spLocks noChangeArrowheads="1"/>
            </p:cNvSpPr>
            <p:nvPr/>
          </p:nvSpPr>
          <p:spPr bwMode="auto">
            <a:xfrm>
              <a:off x="6800850" y="4427538"/>
              <a:ext cx="287338" cy="231775"/>
            </a:xfrm>
            <a:prstGeom prst="leftRightArrow">
              <a:avLst>
                <a:gd name="adj1" fmla="val 56343"/>
                <a:gd name="adj2" fmla="val 3402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</a:endParaRPr>
            </a:p>
          </p:txBody>
        </p:sp>
        <p:sp>
          <p:nvSpPr>
            <p:cNvPr id="100" name="AutoShape 25"/>
            <p:cNvSpPr>
              <a:spLocks noChangeArrowheads="1"/>
            </p:cNvSpPr>
            <p:nvPr/>
          </p:nvSpPr>
          <p:spPr bwMode="auto">
            <a:xfrm>
              <a:off x="5821363" y="3506788"/>
              <a:ext cx="287337" cy="230187"/>
            </a:xfrm>
            <a:prstGeom prst="leftRightArrow">
              <a:avLst>
                <a:gd name="adj1" fmla="val 56343"/>
                <a:gd name="adj2" fmla="val 34264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</a:endParaRP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8240713" y="3046413"/>
              <a:ext cx="288925" cy="23018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8240713" y="3276600"/>
              <a:ext cx="288925" cy="23018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8240713" y="3506788"/>
              <a:ext cx="288925" cy="23018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29"/>
            <p:cNvSpPr>
              <a:spLocks noChangeArrowheads="1"/>
            </p:cNvSpPr>
            <p:nvPr/>
          </p:nvSpPr>
          <p:spPr bwMode="auto">
            <a:xfrm>
              <a:off x="8240713" y="3736975"/>
              <a:ext cx="288925" cy="23018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30"/>
            <p:cNvSpPr>
              <a:spLocks noChangeArrowheads="1"/>
            </p:cNvSpPr>
            <p:nvPr/>
          </p:nvSpPr>
          <p:spPr bwMode="auto">
            <a:xfrm>
              <a:off x="8240713" y="3967163"/>
              <a:ext cx="288925" cy="23018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31"/>
            <p:cNvSpPr>
              <a:spLocks noChangeArrowheads="1"/>
            </p:cNvSpPr>
            <p:nvPr/>
          </p:nvSpPr>
          <p:spPr bwMode="auto">
            <a:xfrm>
              <a:off x="8240713" y="4197350"/>
              <a:ext cx="288925" cy="23018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32"/>
            <p:cNvSpPr>
              <a:spLocks noChangeArrowheads="1"/>
            </p:cNvSpPr>
            <p:nvPr/>
          </p:nvSpPr>
          <p:spPr bwMode="auto">
            <a:xfrm>
              <a:off x="8240713" y="4427538"/>
              <a:ext cx="288925" cy="230187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33"/>
            <p:cNvSpPr>
              <a:spLocks noChangeArrowheads="1"/>
            </p:cNvSpPr>
            <p:nvPr/>
          </p:nvSpPr>
          <p:spPr bwMode="auto">
            <a:xfrm>
              <a:off x="8240713" y="4657725"/>
              <a:ext cx="288925" cy="230188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AutoShape 34"/>
            <p:cNvSpPr>
              <a:spLocks noChangeArrowheads="1"/>
            </p:cNvSpPr>
            <p:nvPr/>
          </p:nvSpPr>
          <p:spPr bwMode="auto">
            <a:xfrm>
              <a:off x="4786313" y="2019300"/>
              <a:ext cx="3917950" cy="312738"/>
            </a:xfrm>
            <a:prstGeom prst="wedgeRectCallout">
              <a:avLst>
                <a:gd name="adj1" fmla="val 34366"/>
                <a:gd name="adj2" fmla="val 253165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</a:rPr>
                <a:t>GTX Transceivers</a:t>
              </a:r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>
              <a:off x="8532813" y="4716463"/>
              <a:ext cx="344487" cy="173037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AutoShape 37"/>
            <p:cNvSpPr>
              <a:spLocks noChangeArrowheads="1"/>
            </p:cNvSpPr>
            <p:nvPr/>
          </p:nvSpPr>
          <p:spPr bwMode="auto">
            <a:xfrm>
              <a:off x="8532813" y="4024313"/>
              <a:ext cx="344487" cy="173037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AutoShape 38"/>
            <p:cNvSpPr>
              <a:spLocks noChangeArrowheads="1"/>
            </p:cNvSpPr>
            <p:nvPr/>
          </p:nvSpPr>
          <p:spPr bwMode="auto">
            <a:xfrm>
              <a:off x="8532813" y="4254500"/>
              <a:ext cx="344487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AutoShape 39"/>
            <p:cNvSpPr>
              <a:spLocks noChangeArrowheads="1"/>
            </p:cNvSpPr>
            <p:nvPr/>
          </p:nvSpPr>
          <p:spPr bwMode="auto">
            <a:xfrm>
              <a:off x="8532813" y="4486275"/>
              <a:ext cx="344487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AutoShape 40"/>
            <p:cNvSpPr>
              <a:spLocks noChangeArrowheads="1"/>
            </p:cNvSpPr>
            <p:nvPr/>
          </p:nvSpPr>
          <p:spPr bwMode="auto">
            <a:xfrm>
              <a:off x="8532813" y="3794125"/>
              <a:ext cx="344487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AutoShape 41"/>
            <p:cNvSpPr>
              <a:spLocks noChangeArrowheads="1"/>
            </p:cNvSpPr>
            <p:nvPr/>
          </p:nvSpPr>
          <p:spPr bwMode="auto">
            <a:xfrm>
              <a:off x="8532813" y="3101975"/>
              <a:ext cx="344487" cy="173038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AutoShape 42"/>
            <p:cNvSpPr>
              <a:spLocks noChangeArrowheads="1"/>
            </p:cNvSpPr>
            <p:nvPr/>
          </p:nvSpPr>
          <p:spPr bwMode="auto">
            <a:xfrm>
              <a:off x="8532813" y="3332163"/>
              <a:ext cx="344487" cy="173037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AutoShape 43"/>
            <p:cNvSpPr>
              <a:spLocks noChangeArrowheads="1"/>
            </p:cNvSpPr>
            <p:nvPr/>
          </p:nvSpPr>
          <p:spPr bwMode="auto">
            <a:xfrm>
              <a:off x="8532813" y="3563938"/>
              <a:ext cx="344487" cy="173037"/>
            </a:xfrm>
            <a:prstGeom prst="leftRightArrow">
              <a:avLst>
                <a:gd name="adj1" fmla="val 56343"/>
                <a:gd name="adj2" fmla="val 54646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41109" y="1716203"/>
            <a:ext cx="5421891" cy="3160597"/>
            <a:chOff x="674688" y="1573213"/>
            <a:chExt cx="7924800" cy="4619625"/>
          </a:xfrm>
        </p:grpSpPr>
        <p:sp>
          <p:nvSpPr>
            <p:cNvPr id="118" name="Rectangle 4"/>
            <p:cNvSpPr>
              <a:spLocks noChangeArrowheads="1"/>
            </p:cNvSpPr>
            <p:nvPr/>
          </p:nvSpPr>
          <p:spPr bwMode="auto">
            <a:xfrm>
              <a:off x="1425576" y="1878013"/>
              <a:ext cx="5734050" cy="3400425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50000">
                  <a:srgbClr val="CC9900"/>
                </a:gs>
                <a:gs pos="100000">
                  <a:srgbClr val="FFCC00"/>
                </a:gs>
              </a:gsLst>
              <a:lin ang="27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19" name="Line 5"/>
            <p:cNvSpPr>
              <a:spLocks noChangeShapeType="1"/>
            </p:cNvSpPr>
            <p:nvPr/>
          </p:nvSpPr>
          <p:spPr bwMode="auto">
            <a:xfrm rot="10800000" flipH="1">
              <a:off x="3559175" y="2981325"/>
              <a:ext cx="466725" cy="15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1558925" y="3411538"/>
              <a:ext cx="933450" cy="666750"/>
            </a:xfrm>
            <a:prstGeom prst="rect">
              <a:avLst/>
            </a:prstGeom>
            <a:gradFill rotWithShape="0">
              <a:gsLst>
                <a:gs pos="0">
                  <a:srgbClr val="66CC66"/>
                </a:gs>
                <a:gs pos="50000">
                  <a:srgbClr val="339933"/>
                </a:gs>
                <a:gs pos="100000">
                  <a:srgbClr val="66CC66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1" name="AutoShape 7"/>
            <p:cNvSpPr>
              <a:spLocks noChangeArrowheads="1"/>
            </p:cNvSpPr>
            <p:nvPr/>
          </p:nvSpPr>
          <p:spPr bwMode="auto">
            <a:xfrm>
              <a:off x="674688" y="1573213"/>
              <a:ext cx="1666875" cy="538162"/>
            </a:xfrm>
            <a:prstGeom prst="wedgeRectCallout">
              <a:avLst>
                <a:gd name="adj1" fmla="val 4596"/>
                <a:gd name="adj2" fmla="val 103191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17 External </a:t>
              </a:r>
            </a:p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Analog Inputs</a:t>
              </a: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2" name="AutoShape 8"/>
            <p:cNvSpPr>
              <a:spLocks noChangeArrowheads="1"/>
            </p:cNvSpPr>
            <p:nvPr/>
          </p:nvSpPr>
          <p:spPr bwMode="auto">
            <a:xfrm>
              <a:off x="1231899" y="4368799"/>
              <a:ext cx="1795462" cy="752475"/>
            </a:xfrm>
            <a:prstGeom prst="wedgeRectCallout">
              <a:avLst>
                <a:gd name="adj1" fmla="val 13635"/>
                <a:gd name="adj2" fmla="val -156616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On-Chip Sensors</a:t>
              </a:r>
              <a:b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Supplies ±1%</a:t>
              </a:r>
            </a:p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Temperature ±4°C</a:t>
              </a: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" name="AutoShape 9"/>
            <p:cNvSpPr>
              <a:spLocks noChangeArrowheads="1"/>
            </p:cNvSpPr>
            <p:nvPr/>
          </p:nvSpPr>
          <p:spPr bwMode="auto">
            <a:xfrm rot="10800000">
              <a:off x="4002088" y="2640013"/>
              <a:ext cx="1314450" cy="652462"/>
            </a:xfrm>
            <a:prstGeom prst="homePlate">
              <a:avLst>
                <a:gd name="adj" fmla="val 65716"/>
              </a:avLst>
            </a:prstGeom>
            <a:gradFill rotWithShape="0">
              <a:gsLst>
                <a:gs pos="0">
                  <a:srgbClr val="33CC33"/>
                </a:gs>
                <a:gs pos="50000">
                  <a:srgbClr val="009900"/>
                </a:gs>
                <a:gs pos="100000">
                  <a:srgbClr val="33CC33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anchor="ctr"/>
            <a:lstStyle/>
            <a:p>
              <a:pPr>
                <a:spcBef>
                  <a:spcPct val="20000"/>
                </a:spcBef>
                <a:buSzPct val="50000"/>
                <a:defRPr/>
              </a:pPr>
              <a:endParaRPr lang="en-GB" sz="12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Text Box 10"/>
            <p:cNvSpPr txBox="1">
              <a:spLocks noChangeArrowheads="1"/>
            </p:cNvSpPr>
            <p:nvPr/>
          </p:nvSpPr>
          <p:spPr bwMode="auto">
            <a:xfrm>
              <a:off x="4378325" y="2770188"/>
              <a:ext cx="609462" cy="2616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100" b="1" dirty="0">
                  <a:solidFill>
                    <a:schemeClr val="bg1"/>
                  </a:solidFill>
                  <a:latin typeface="Helvetica" pitchFamily="34" charset="0"/>
                </a:rPr>
                <a:t>ADC 1</a:t>
              </a:r>
            </a:p>
          </p:txBody>
        </p:sp>
        <p:sp>
          <p:nvSpPr>
            <p:cNvPr id="125" name="AutoShape 11"/>
            <p:cNvSpPr>
              <a:spLocks noChangeArrowheads="1"/>
            </p:cNvSpPr>
            <p:nvPr/>
          </p:nvSpPr>
          <p:spPr bwMode="auto">
            <a:xfrm rot="16200000">
              <a:off x="2039938" y="3333913"/>
              <a:ext cx="2506662" cy="26161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  <a:gd name="connsiteX0" fmla="*/ 0 w 28993"/>
                <a:gd name="connsiteY0" fmla="*/ 0 h 21656"/>
                <a:gd name="connsiteX1" fmla="*/ 12793 w 28993"/>
                <a:gd name="connsiteY1" fmla="*/ 21656 h 21656"/>
                <a:gd name="connsiteX2" fmla="*/ 23593 w 28993"/>
                <a:gd name="connsiteY2" fmla="*/ 21656 h 21656"/>
                <a:gd name="connsiteX3" fmla="*/ 28993 w 28993"/>
                <a:gd name="connsiteY3" fmla="*/ 56 h 21656"/>
                <a:gd name="connsiteX4" fmla="*/ 0 w 28993"/>
                <a:gd name="connsiteY4" fmla="*/ 0 h 21656"/>
                <a:gd name="connsiteX0" fmla="*/ 0 w 28993"/>
                <a:gd name="connsiteY0" fmla="*/ 0 h 21656"/>
                <a:gd name="connsiteX1" fmla="*/ 4886 w 28993"/>
                <a:gd name="connsiteY1" fmla="*/ 21600 h 21656"/>
                <a:gd name="connsiteX2" fmla="*/ 23593 w 28993"/>
                <a:gd name="connsiteY2" fmla="*/ 21656 h 21656"/>
                <a:gd name="connsiteX3" fmla="*/ 28993 w 28993"/>
                <a:gd name="connsiteY3" fmla="*/ 56 h 21656"/>
                <a:gd name="connsiteX4" fmla="*/ 0 w 28993"/>
                <a:gd name="connsiteY4" fmla="*/ 0 h 2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" h="21656">
                  <a:moveTo>
                    <a:pt x="0" y="0"/>
                  </a:moveTo>
                  <a:lnTo>
                    <a:pt x="4886" y="21600"/>
                  </a:lnTo>
                  <a:lnTo>
                    <a:pt x="23593" y="21656"/>
                  </a:lnTo>
                  <a:lnTo>
                    <a:pt x="28993" y="5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50000">
                  <a:srgbClr val="009900"/>
                </a:gs>
                <a:gs pos="100000">
                  <a:srgbClr val="33CC33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26" name="Line 12"/>
            <p:cNvSpPr>
              <a:spLocks noChangeShapeType="1"/>
            </p:cNvSpPr>
            <p:nvPr/>
          </p:nvSpPr>
          <p:spPr bwMode="auto">
            <a:xfrm rot="10800000" flipH="1">
              <a:off x="3559175" y="3944938"/>
              <a:ext cx="4667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grpSp>
          <p:nvGrpSpPr>
            <p:cNvPr id="127" name="Group 13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892300" y="2478088"/>
              <a:ext cx="66675" cy="349250"/>
              <a:chOff x="1105" y="1488"/>
              <a:chExt cx="48" cy="251"/>
            </a:xfrm>
          </p:grpSpPr>
          <p:sp>
            <p:nvSpPr>
              <p:cNvPr id="128" name="Oval 14"/>
              <p:cNvSpPr>
                <a:spLocks noChangeArrowheads="1"/>
              </p:cNvSpPr>
              <p:nvPr/>
            </p:nvSpPr>
            <p:spPr bwMode="auto">
              <a:xfrm>
                <a:off x="1100" y="1704"/>
                <a:ext cx="49" cy="3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E" sz="1050" dirty="0"/>
              </a:p>
            </p:txBody>
          </p:sp>
          <p:sp>
            <p:nvSpPr>
              <p:cNvPr id="129" name="Oval 15"/>
              <p:cNvSpPr>
                <a:spLocks noChangeArrowheads="1"/>
              </p:cNvSpPr>
              <p:nvPr/>
            </p:nvSpPr>
            <p:spPr bwMode="auto">
              <a:xfrm>
                <a:off x="1100" y="1595"/>
                <a:ext cx="49" cy="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E" sz="1050" dirty="0"/>
              </a:p>
            </p:txBody>
          </p:sp>
          <p:sp>
            <p:nvSpPr>
              <p:cNvPr id="130" name="Oval 16"/>
              <p:cNvSpPr>
                <a:spLocks noChangeArrowheads="1"/>
              </p:cNvSpPr>
              <p:nvPr/>
            </p:nvSpPr>
            <p:spPr bwMode="auto">
              <a:xfrm>
                <a:off x="1100" y="1488"/>
                <a:ext cx="49" cy="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E" sz="1050" dirty="0"/>
              </a:p>
            </p:txBody>
          </p:sp>
        </p:grpSp>
        <p:sp>
          <p:nvSpPr>
            <p:cNvPr id="131" name="Line 17"/>
            <p:cNvSpPr>
              <a:spLocks noChangeShapeType="1"/>
            </p:cNvSpPr>
            <p:nvPr/>
          </p:nvSpPr>
          <p:spPr bwMode="auto">
            <a:xfrm rot="10800000" flipH="1">
              <a:off x="825500" y="2411413"/>
              <a:ext cx="2201863" cy="63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2" name="Line 18"/>
            <p:cNvSpPr>
              <a:spLocks noChangeShapeType="1"/>
            </p:cNvSpPr>
            <p:nvPr/>
          </p:nvSpPr>
          <p:spPr bwMode="auto">
            <a:xfrm rot="10800000" flipH="1">
              <a:off x="825500" y="2944813"/>
              <a:ext cx="2201863" cy="63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3" name="Line 19"/>
            <p:cNvSpPr>
              <a:spLocks noChangeShapeType="1"/>
            </p:cNvSpPr>
            <p:nvPr/>
          </p:nvSpPr>
          <p:spPr bwMode="auto">
            <a:xfrm rot="10800000" flipH="1">
              <a:off x="2492375" y="3744913"/>
              <a:ext cx="534988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4" name="Line 20"/>
            <p:cNvSpPr>
              <a:spLocks noChangeShapeType="1"/>
            </p:cNvSpPr>
            <p:nvPr/>
          </p:nvSpPr>
          <p:spPr bwMode="auto">
            <a:xfrm rot="10800000" flipH="1">
              <a:off x="2492375" y="3944938"/>
              <a:ext cx="534988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5" name="Text Box 21"/>
            <p:cNvSpPr txBox="1">
              <a:spLocks noChangeArrowheads="1"/>
            </p:cNvSpPr>
            <p:nvPr/>
          </p:nvSpPr>
          <p:spPr bwMode="auto">
            <a:xfrm rot="16200000">
              <a:off x="3137036" y="3368845"/>
              <a:ext cx="299762" cy="161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50" b="1" dirty="0">
                  <a:solidFill>
                    <a:schemeClr val="bg1"/>
                  </a:solidFill>
                  <a:latin typeface="Helvetica" pitchFamily="34" charset="0"/>
                </a:rPr>
                <a:t>MUX</a:t>
              </a:r>
              <a:endParaRPr lang="en-GB" sz="1400" b="1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36" name="Line 25"/>
            <p:cNvSpPr>
              <a:spLocks noChangeShapeType="1"/>
            </p:cNvSpPr>
            <p:nvPr/>
          </p:nvSpPr>
          <p:spPr bwMode="auto">
            <a:xfrm rot="10800000" flipH="1">
              <a:off x="2492375" y="3544888"/>
              <a:ext cx="534988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7" name="Line 27"/>
            <p:cNvSpPr>
              <a:spLocks noChangeShapeType="1"/>
            </p:cNvSpPr>
            <p:nvPr/>
          </p:nvSpPr>
          <p:spPr bwMode="auto">
            <a:xfrm rot="16200000" flipH="1">
              <a:off x="5959475" y="3944938"/>
              <a:ext cx="4000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892800" y="2478088"/>
              <a:ext cx="1066800" cy="533400"/>
            </a:xfrm>
            <a:prstGeom prst="rect">
              <a:avLst/>
            </a:prstGeom>
            <a:gradFill rotWithShape="0">
              <a:gsLst>
                <a:gs pos="0">
                  <a:srgbClr val="66CC66"/>
                </a:gs>
                <a:gs pos="50000">
                  <a:srgbClr val="339933"/>
                </a:gs>
                <a:gs pos="100000">
                  <a:srgbClr val="66CC66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9" name="Line 30"/>
            <p:cNvSpPr>
              <a:spLocks noChangeShapeType="1"/>
            </p:cNvSpPr>
            <p:nvPr/>
          </p:nvSpPr>
          <p:spPr bwMode="auto">
            <a:xfrm rot="5400000" flipH="1" flipV="1">
              <a:off x="6126162" y="3578226"/>
              <a:ext cx="113347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40" name="Rectangle 31"/>
            <p:cNvSpPr>
              <a:spLocks noChangeArrowheads="1"/>
            </p:cNvSpPr>
            <p:nvPr/>
          </p:nvSpPr>
          <p:spPr bwMode="auto">
            <a:xfrm>
              <a:off x="5892800" y="3211513"/>
              <a:ext cx="1066800" cy="533400"/>
            </a:xfrm>
            <a:prstGeom prst="rect">
              <a:avLst/>
            </a:prstGeom>
            <a:gradFill rotWithShape="0">
              <a:gsLst>
                <a:gs pos="0">
                  <a:srgbClr val="66CC66"/>
                </a:gs>
                <a:gs pos="50000">
                  <a:srgbClr val="339933"/>
                </a:gs>
                <a:gs pos="100000">
                  <a:srgbClr val="66CC66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1" name="AutoShape 34"/>
            <p:cNvSpPr>
              <a:spLocks noChangeArrowheads="1"/>
            </p:cNvSpPr>
            <p:nvPr/>
          </p:nvSpPr>
          <p:spPr bwMode="auto">
            <a:xfrm>
              <a:off x="6872288" y="2044700"/>
              <a:ext cx="1490662" cy="333375"/>
            </a:xfrm>
            <a:prstGeom prst="wedgeRectCallout">
              <a:avLst>
                <a:gd name="adj1" fmla="val -48193"/>
                <a:gd name="adj2" fmla="val 152024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ADC Results</a:t>
              </a: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2" name="Text Box 35"/>
            <p:cNvSpPr txBox="1">
              <a:spLocks noChangeArrowheads="1"/>
            </p:cNvSpPr>
            <p:nvPr/>
          </p:nvSpPr>
          <p:spPr bwMode="auto">
            <a:xfrm>
              <a:off x="3748088" y="1878013"/>
              <a:ext cx="69442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400" b="1" dirty="0">
                  <a:solidFill>
                    <a:schemeClr val="bg1"/>
                  </a:solidFill>
                  <a:latin typeface="Helvetica" pitchFamily="34" charset="0"/>
                </a:rPr>
                <a:t>XADC</a:t>
              </a:r>
              <a:endParaRPr lang="en-GB" sz="1200" b="1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 rot="16200000" flipH="1">
              <a:off x="6226175" y="4611688"/>
              <a:ext cx="40005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en-IE" sz="1050" dirty="0"/>
            </a:p>
          </p:txBody>
        </p:sp>
        <p:sp>
          <p:nvSpPr>
            <p:cNvPr id="144" name="Rectangle 40"/>
            <p:cNvSpPr>
              <a:spLocks noChangeArrowheads="1"/>
            </p:cNvSpPr>
            <p:nvPr/>
          </p:nvSpPr>
          <p:spPr bwMode="auto">
            <a:xfrm>
              <a:off x="5892800" y="4745038"/>
              <a:ext cx="1066800" cy="266700"/>
            </a:xfrm>
            <a:prstGeom prst="rect">
              <a:avLst/>
            </a:prstGeom>
            <a:gradFill rotWithShape="0">
              <a:gsLst>
                <a:gs pos="0">
                  <a:srgbClr val="66CC66"/>
                </a:gs>
                <a:gs pos="50000">
                  <a:srgbClr val="339933"/>
                </a:gs>
                <a:gs pos="100000">
                  <a:srgbClr val="66CC66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5" name="Text Box 41"/>
            <p:cNvSpPr txBox="1">
              <a:spLocks noChangeArrowheads="1"/>
            </p:cNvSpPr>
            <p:nvPr/>
          </p:nvSpPr>
          <p:spPr bwMode="auto">
            <a:xfrm>
              <a:off x="5945188" y="4718050"/>
              <a:ext cx="776175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Arbitrator</a:t>
              </a:r>
            </a:p>
          </p:txBody>
        </p:sp>
        <p:sp>
          <p:nvSpPr>
            <p:cNvPr id="146" name="Rectangle 44"/>
            <p:cNvSpPr>
              <a:spLocks noChangeArrowheads="1"/>
            </p:cNvSpPr>
            <p:nvPr/>
          </p:nvSpPr>
          <p:spPr bwMode="auto">
            <a:xfrm>
              <a:off x="5892800" y="4078288"/>
              <a:ext cx="1066800" cy="333375"/>
            </a:xfrm>
            <a:prstGeom prst="rect">
              <a:avLst/>
            </a:prstGeom>
            <a:gradFill rotWithShape="0">
              <a:gsLst>
                <a:gs pos="0">
                  <a:srgbClr val="66CC66"/>
                </a:gs>
                <a:gs pos="50000">
                  <a:srgbClr val="339933"/>
                </a:gs>
                <a:gs pos="100000">
                  <a:srgbClr val="66CC66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7" name="Text Box 45"/>
            <p:cNvSpPr txBox="1">
              <a:spLocks noChangeArrowheads="1"/>
            </p:cNvSpPr>
            <p:nvPr/>
          </p:nvSpPr>
          <p:spPr bwMode="auto">
            <a:xfrm>
              <a:off x="6159500" y="4078288"/>
              <a:ext cx="484428" cy="2616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50" b="1" dirty="0">
                  <a:solidFill>
                    <a:schemeClr val="bg1"/>
                  </a:solidFill>
                  <a:latin typeface="Helvetica" pitchFamily="34" charset="0"/>
                </a:rPr>
                <a:t>DRP</a:t>
              </a:r>
            </a:p>
          </p:txBody>
        </p:sp>
        <p:sp>
          <p:nvSpPr>
            <p:cNvPr id="148" name="AutoShape 46"/>
            <p:cNvSpPr>
              <a:spLocks noChangeArrowheads="1"/>
            </p:cNvSpPr>
            <p:nvPr/>
          </p:nvSpPr>
          <p:spPr bwMode="auto">
            <a:xfrm>
              <a:off x="4859338" y="5667375"/>
              <a:ext cx="2200275" cy="525463"/>
            </a:xfrm>
            <a:prstGeom prst="wedgeRectCallout">
              <a:avLst>
                <a:gd name="adj1" fmla="val -3526"/>
                <a:gd name="adj2" fmla="val -322151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Dynamic Reconfiguration Port </a:t>
              </a: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9" name="AutoShape 47"/>
            <p:cNvSpPr>
              <a:spLocks noChangeArrowheads="1"/>
            </p:cNvSpPr>
            <p:nvPr/>
          </p:nvSpPr>
          <p:spPr bwMode="auto">
            <a:xfrm>
              <a:off x="7229475" y="3041650"/>
              <a:ext cx="1370013" cy="1168400"/>
            </a:xfrm>
            <a:prstGeom prst="wedgeRectCallout">
              <a:avLst>
                <a:gd name="adj1" fmla="val -79584"/>
                <a:gd name="adj2" fmla="val -13560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Define XADC Operation</a:t>
              </a:r>
              <a:b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endPara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en-IE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Initialize with</a:t>
              </a:r>
              <a:br>
                <a:rPr lang="en-IE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IE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Attributes</a:t>
              </a: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0" name="PPTShape_0"/>
            <p:cNvSpPr>
              <a:spLocks noChangeArrowheads="1"/>
            </p:cNvSpPr>
            <p:nvPr/>
          </p:nvSpPr>
          <p:spPr bwMode="auto">
            <a:xfrm rot="10800000">
              <a:off x="4002088" y="3643313"/>
              <a:ext cx="1314450" cy="652462"/>
            </a:xfrm>
            <a:prstGeom prst="homePlate">
              <a:avLst>
                <a:gd name="adj" fmla="val 65716"/>
              </a:avLst>
            </a:prstGeom>
            <a:gradFill rotWithShape="0">
              <a:gsLst>
                <a:gs pos="0">
                  <a:srgbClr val="33CC33"/>
                </a:gs>
                <a:gs pos="50000">
                  <a:srgbClr val="009900"/>
                </a:gs>
                <a:gs pos="100000">
                  <a:srgbClr val="33CC33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anchor="ctr"/>
            <a:lstStyle/>
            <a:p>
              <a:pPr>
                <a:spcBef>
                  <a:spcPct val="20000"/>
                </a:spcBef>
                <a:buSzPct val="50000"/>
                <a:defRPr/>
              </a:pPr>
              <a:endParaRPr lang="en-GB" sz="12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1" name="PPTShape_1"/>
            <p:cNvSpPr txBox="1">
              <a:spLocks noChangeArrowheads="1"/>
            </p:cNvSpPr>
            <p:nvPr/>
          </p:nvSpPr>
          <p:spPr bwMode="auto">
            <a:xfrm>
              <a:off x="4378325" y="3773488"/>
              <a:ext cx="609462" cy="2616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100" b="1" dirty="0">
                  <a:solidFill>
                    <a:schemeClr val="bg1"/>
                  </a:solidFill>
                  <a:latin typeface="Helvetica" pitchFamily="34" charset="0"/>
                </a:rPr>
                <a:t>ADC 2</a:t>
              </a:r>
            </a:p>
          </p:txBody>
        </p:sp>
        <p:sp>
          <p:nvSpPr>
            <p:cNvPr id="152" name="AutoShape 24"/>
            <p:cNvSpPr>
              <a:spLocks noChangeArrowheads="1"/>
            </p:cNvSpPr>
            <p:nvPr/>
          </p:nvSpPr>
          <p:spPr bwMode="auto">
            <a:xfrm>
              <a:off x="3494088" y="4546600"/>
              <a:ext cx="1365250" cy="534988"/>
            </a:xfrm>
            <a:prstGeom prst="wedgeRectCallout">
              <a:avLst>
                <a:gd name="adj1" fmla="val 34378"/>
                <a:gd name="adj2" fmla="val -49371"/>
              </a:avLst>
            </a:prstGeom>
            <a:solidFill>
              <a:srgbClr val="5C8EF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x 12 Bits</a:t>
              </a:r>
            </a:p>
            <a:p>
              <a:pPr>
                <a:defRPr/>
              </a:pPr>
              <a:r>
                <a:rPr lang="en-US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MSPS</a:t>
              </a:r>
            </a:p>
            <a:p>
              <a:pPr>
                <a:defRPr/>
              </a:pPr>
              <a:endParaRPr lang="es-E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153" name="Straight Arrow Connector 56"/>
            <p:cNvCxnSpPr>
              <a:cxnSpLocks noChangeShapeType="1"/>
            </p:cNvCxnSpPr>
            <p:nvPr/>
          </p:nvCxnSpPr>
          <p:spPr bwMode="auto">
            <a:xfrm rot="5400000">
              <a:off x="6162675" y="5278438"/>
              <a:ext cx="531813" cy="158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Arrow Connector 58"/>
            <p:cNvCxnSpPr>
              <a:cxnSpLocks noChangeShapeType="1"/>
            </p:cNvCxnSpPr>
            <p:nvPr/>
          </p:nvCxnSpPr>
          <p:spPr bwMode="auto">
            <a:xfrm flipV="1">
              <a:off x="6959600" y="4878388"/>
              <a:ext cx="879475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TextBox 60"/>
            <p:cNvSpPr txBox="1">
              <a:spLocks noChangeArrowheads="1"/>
            </p:cNvSpPr>
            <p:nvPr/>
          </p:nvSpPr>
          <p:spPr bwMode="auto">
            <a:xfrm>
              <a:off x="6429375" y="5384800"/>
              <a:ext cx="16192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50"/>
                <a:t>Interconnect</a:t>
              </a:r>
              <a:endParaRPr lang="en-IE" sz="1050"/>
            </a:p>
          </p:txBody>
        </p:sp>
        <p:sp>
          <p:nvSpPr>
            <p:cNvPr id="156" name="TextBox 61"/>
            <p:cNvSpPr txBox="1">
              <a:spLocks noChangeArrowheads="1"/>
            </p:cNvSpPr>
            <p:nvPr/>
          </p:nvSpPr>
          <p:spPr bwMode="auto">
            <a:xfrm>
              <a:off x="7315200" y="4489450"/>
              <a:ext cx="104616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00"/>
                <a:t>JTAG</a:t>
              </a:r>
              <a:endParaRPr lang="en-IE" sz="1000"/>
            </a:p>
          </p:txBody>
        </p:sp>
        <p:sp>
          <p:nvSpPr>
            <p:cNvPr id="157" name="PPTShape_2"/>
            <p:cNvSpPr txBox="1">
              <a:spLocks noChangeArrowheads="1"/>
            </p:cNvSpPr>
            <p:nvPr/>
          </p:nvSpPr>
          <p:spPr bwMode="auto">
            <a:xfrm>
              <a:off x="5865813" y="2451100"/>
              <a:ext cx="76655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Status</a:t>
              </a:r>
              <a:b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</a:b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Registers</a:t>
              </a:r>
            </a:p>
          </p:txBody>
        </p:sp>
        <p:sp>
          <p:nvSpPr>
            <p:cNvPr id="158" name="PPTShape_3"/>
            <p:cNvSpPr txBox="1">
              <a:spLocks noChangeArrowheads="1"/>
            </p:cNvSpPr>
            <p:nvPr/>
          </p:nvSpPr>
          <p:spPr bwMode="auto">
            <a:xfrm>
              <a:off x="5875338" y="3184525"/>
              <a:ext cx="76655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Control</a:t>
              </a:r>
              <a:b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</a:b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Registers</a:t>
              </a:r>
            </a:p>
          </p:txBody>
        </p:sp>
        <p:sp>
          <p:nvSpPr>
            <p:cNvPr id="159" name="PPTShape_4"/>
            <p:cNvSpPr txBox="1">
              <a:spLocks noChangeArrowheads="1"/>
            </p:cNvSpPr>
            <p:nvPr/>
          </p:nvSpPr>
          <p:spPr bwMode="auto">
            <a:xfrm>
              <a:off x="1438275" y="3468688"/>
              <a:ext cx="117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50000"/>
                <a:defRPr/>
              </a:pP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On-Chip</a:t>
              </a:r>
              <a:b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</a:br>
              <a:r>
                <a:rPr lang="en-GB" sz="1000" b="1" dirty="0">
                  <a:solidFill>
                    <a:schemeClr val="bg1"/>
                  </a:solidFill>
                  <a:latin typeface="Helvetica" pitchFamily="34" charset="0"/>
                </a:rPr>
                <a:t>Sensors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434627" y="1490246"/>
            <a:ext cx="4166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High-Speed Analog-to-Digital Converters</a:t>
            </a:r>
          </a:p>
        </p:txBody>
      </p:sp>
    </p:spTree>
    <p:extLst>
      <p:ext uri="{BB962C8B-B14F-4D97-AF65-F5344CB8AC3E}">
        <p14:creationId xmlns:p14="http://schemas.microsoft.com/office/powerpoint/2010/main" val="27104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Area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3873500"/>
          </a:xfrm>
        </p:spPr>
        <p:txBody>
          <a:bodyPr/>
          <a:lstStyle/>
          <a:p>
            <a:r>
              <a:rPr lang="en-US" sz="2000" dirty="0" smtClean="0"/>
              <a:t>Use RTL </a:t>
            </a:r>
            <a:r>
              <a:rPr lang="en-US" sz="2000" smtClean="0"/>
              <a:t>design methodology</a:t>
            </a:r>
            <a:endParaRPr lang="en-US" sz="2000" dirty="0" smtClean="0"/>
          </a:p>
          <a:p>
            <a:r>
              <a:rPr lang="en-US" sz="2000" dirty="0" smtClean="0"/>
              <a:t>Use dedicated hardware when available (e.g., block RAM, multipliers, DSP, SERDES I/O, etc.)</a:t>
            </a:r>
          </a:p>
          <a:p>
            <a:r>
              <a:rPr lang="en-US" sz="2000" dirty="0" smtClean="0"/>
              <a:t>Pay attention to synthesizer messages (e.g., could not infer block/distributed RAM due to a coding style mistake)</a:t>
            </a:r>
            <a:endParaRPr lang="en-US" sz="1600" dirty="0" smtClean="0"/>
          </a:p>
          <a:p>
            <a:r>
              <a:rPr lang="en-US" sz="2000" dirty="0" smtClean="0"/>
              <a:t>“Optimize for Area” during synthesis and implementation</a:t>
            </a:r>
          </a:p>
          <a:p>
            <a:pPr lvl="1"/>
            <a:r>
              <a:rPr lang="en-US" sz="1800" dirty="0"/>
              <a:t>Resource Sharing</a:t>
            </a:r>
          </a:p>
          <a:p>
            <a:pPr lvl="1"/>
            <a:r>
              <a:rPr lang="en-US" sz="1800" dirty="0" smtClean="0"/>
              <a:t>Use IOB’s registers</a:t>
            </a:r>
          </a:p>
          <a:p>
            <a:pPr lvl="1"/>
            <a:r>
              <a:rPr lang="en-US" sz="1800" dirty="0" smtClean="0"/>
              <a:t>Combine LUTs</a:t>
            </a:r>
          </a:p>
          <a:p>
            <a:pPr lvl="1"/>
            <a:r>
              <a:rPr lang="en-US" sz="1800" dirty="0" smtClean="0"/>
              <a:t>Do not preserve hierarchy (do this </a:t>
            </a:r>
            <a:r>
              <a:rPr lang="en-US" sz="1800" i="1" dirty="0" smtClean="0"/>
              <a:t>last</a:t>
            </a:r>
            <a:r>
              <a:rPr lang="en-US" sz="1800" dirty="0" smtClean="0"/>
              <a:t> and only if </a:t>
            </a:r>
            <a:r>
              <a:rPr lang="en-US" sz="1800" i="1" dirty="0" smtClean="0"/>
              <a:t>needed</a:t>
            </a:r>
            <a:r>
              <a:rPr lang="en-US" sz="1800" dirty="0" smtClean="0"/>
              <a:t>)</a:t>
            </a:r>
          </a:p>
          <a:p>
            <a:r>
              <a:rPr lang="en-US" sz="2000" dirty="0" smtClean="0"/>
              <a:t>“Optimize for Area” when using </a:t>
            </a:r>
            <a:r>
              <a:rPr lang="en-US" sz="2000" dirty="0" err="1" smtClean="0"/>
              <a:t>CoreGen</a:t>
            </a:r>
            <a:r>
              <a:rPr lang="en-US" sz="2000" dirty="0" smtClean="0"/>
              <a:t> tools</a:t>
            </a:r>
          </a:p>
          <a:p>
            <a:r>
              <a:rPr lang="en-US" sz="2000" dirty="0" smtClean="0"/>
              <a:t>Use resets only when necessary, use synchronous resets</a:t>
            </a:r>
          </a:p>
          <a:p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" y="5949434"/>
            <a:ext cx="8488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http://www.xilinx.com/itp/xilinx10/isehelp/ise_c_xst_area_reduction_strategies.htm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Power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7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2833398"/>
          </a:xfrm>
        </p:spPr>
        <p:txBody>
          <a:bodyPr/>
          <a:lstStyle/>
          <a:p>
            <a:r>
              <a:rPr lang="en-US" sz="2000" dirty="0" smtClean="0"/>
              <a:t>Minimize your dynamic power (see below equation)</a:t>
            </a:r>
          </a:p>
          <a:p>
            <a:r>
              <a:rPr lang="en-US" sz="2000" dirty="0" smtClean="0"/>
              <a:t>Turn off parts of FPGA that aren’t in use</a:t>
            </a:r>
          </a:p>
          <a:p>
            <a:pPr lvl="1"/>
            <a:r>
              <a:rPr lang="en-US" sz="1600" dirty="0" smtClean="0"/>
              <a:t>Block RAM</a:t>
            </a:r>
          </a:p>
          <a:p>
            <a:pPr lvl="1"/>
            <a:r>
              <a:rPr lang="en-US" sz="1600" dirty="0" smtClean="0"/>
              <a:t>Use the Chip Enable signals for flip-flops</a:t>
            </a:r>
          </a:p>
          <a:p>
            <a:r>
              <a:rPr lang="en-US" sz="2000" dirty="0" smtClean="0"/>
              <a:t>Use Xilinx tools to estimate power usage for various settings</a:t>
            </a:r>
          </a:p>
          <a:p>
            <a:r>
              <a:rPr lang="en-US" sz="2000" dirty="0" smtClean="0"/>
              <a:t>“Optimize for Power” during synthesis and implementation</a:t>
            </a:r>
          </a:p>
          <a:p>
            <a:r>
              <a:rPr lang="en-US" sz="2000" dirty="0" smtClean="0"/>
              <a:t>“Optimize for Power” when using </a:t>
            </a:r>
            <a:r>
              <a:rPr lang="en-US" sz="2000" dirty="0" err="1" smtClean="0"/>
              <a:t>CoreGen</a:t>
            </a:r>
            <a:r>
              <a:rPr lang="en-US" sz="2000" dirty="0" smtClean="0"/>
              <a:t> tools</a:t>
            </a:r>
          </a:p>
          <a:p>
            <a:r>
              <a:rPr lang="en-US" sz="2000" dirty="0" smtClean="0"/>
              <a:t>Use resets only when necessary, use synchronous resets</a:t>
            </a:r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7720" y="5987534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http://www.xilinx.com/support/documentation/white_papers/wp285.pdf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9890" y="4522498"/>
                <a:ext cx="2304221" cy="430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𝑑𝑦𝑛𝑎𝑚𝑖𝑐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𝑛𝐶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90" y="4522498"/>
                <a:ext cx="2304221" cy="430502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976051" y="5065693"/>
            <a:ext cx="31918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 = number of toggling nodes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 = capacitance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 = voltage swing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 = toggle frequency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55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Power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24000"/>
            <a:ext cx="6762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2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Speed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5" descr="uni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29080"/>
            <a:ext cx="1552575" cy="157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536700"/>
            <a:ext cx="6438900" cy="4324350"/>
          </a:xfrm>
        </p:spPr>
        <p:txBody>
          <a:bodyPr/>
          <a:lstStyle/>
          <a:p>
            <a:r>
              <a:rPr lang="en-US" i="1" dirty="0" smtClean="0"/>
              <a:t>Most</a:t>
            </a:r>
            <a:r>
              <a:rPr lang="en-US" dirty="0" smtClean="0"/>
              <a:t> of the images and notes in this presentation are taken from:</a:t>
            </a:r>
          </a:p>
          <a:p>
            <a:pPr lvl="1"/>
            <a:r>
              <a:rPr lang="en-US" dirty="0" smtClean="0"/>
              <a:t>Xilinx University Program </a:t>
            </a:r>
            <a:r>
              <a:rPr lang="en-US" dirty="0" smtClean="0">
                <a:hlinkClick r:id="rId3"/>
              </a:rPr>
              <a:t>[1]</a:t>
            </a:r>
            <a:endParaRPr lang="en-US" dirty="0" smtClean="0"/>
          </a:p>
          <a:p>
            <a:pPr lvl="1"/>
            <a:r>
              <a:rPr lang="en-US" dirty="0" smtClean="0"/>
              <a:t>Xilinx Online FPGA Design Training </a:t>
            </a:r>
            <a:r>
              <a:rPr lang="en-US" dirty="0" smtClean="0">
                <a:hlinkClick r:id="rId4"/>
              </a:rPr>
              <a:t>[2]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Optimizing for Speed</a:t>
            </a:r>
            <a:br>
              <a:rPr lang="en-US" dirty="0" smtClean="0"/>
            </a:br>
            <a:r>
              <a:rPr lang="en-US" sz="2800" dirty="0" smtClean="0"/>
              <a:t>Use Global Timing Constraints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906963" y="1514475"/>
            <a:ext cx="38862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/>
          <a:p>
            <a:pPr marL="228600" indent="-228600" algn="l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u="sng" dirty="0">
                <a:latin typeface="Arial Narrow" pitchFamily="34" charset="0"/>
              </a:rPr>
              <a:t>With</a:t>
            </a:r>
            <a:r>
              <a:rPr lang="en-US" sz="2000" b="1" dirty="0">
                <a:latin typeface="Arial Narrow" pitchFamily="34" charset="0"/>
              </a:rPr>
              <a:t> global timing constraints</a:t>
            </a:r>
          </a:p>
          <a:p>
            <a:pPr marL="742950" lvl="1" indent="-285750" algn="l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Arial Narrow" pitchFamily="34" charset="0"/>
              </a:rPr>
              <a:t>All timing paths are evaluated</a:t>
            </a:r>
          </a:p>
          <a:p>
            <a:pPr marL="742950" lvl="1" indent="-285750" algn="l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Arial Narrow" pitchFamily="34" charset="0"/>
              </a:rPr>
              <a:t>I/O paths are improved (CLBs are place closer to I/O pins)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23532" r="16074" b="9413"/>
          <a:stretch>
            <a:fillRect/>
          </a:stretch>
        </p:blipFill>
        <p:spPr bwMode="auto">
          <a:xfrm>
            <a:off x="5067301" y="3130551"/>
            <a:ext cx="3519518" cy="31776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23532" r="14362" b="9413"/>
          <a:stretch>
            <a:fillRect/>
          </a:stretch>
        </p:blipFill>
        <p:spPr bwMode="auto">
          <a:xfrm>
            <a:off x="914401" y="3124200"/>
            <a:ext cx="3581400" cy="31636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85800" y="1481138"/>
            <a:ext cx="3886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/>
          <a:lstStyle/>
          <a:p>
            <a:pPr marL="228600" indent="-228600" algn="l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u="sng" dirty="0">
                <a:latin typeface="Arial Narrow" pitchFamily="34" charset="0"/>
              </a:rPr>
              <a:t>Without</a:t>
            </a:r>
            <a:r>
              <a:rPr lang="en-US" sz="2000" b="1" dirty="0">
                <a:latin typeface="Arial Narrow" pitchFamily="34" charset="0"/>
              </a:rPr>
              <a:t> global timing constraints</a:t>
            </a:r>
          </a:p>
          <a:p>
            <a:pPr marL="742950" lvl="1" indent="-285750" algn="l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Arial Narrow" pitchFamily="34" charset="0"/>
              </a:rPr>
              <a:t>Logic tends to be grouped to improve internal timing at the expense of I/O timing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6400800" y="4578350"/>
            <a:ext cx="522288" cy="6096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043738" y="4464050"/>
            <a:ext cx="363537" cy="2603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PPTShape_0"/>
          <p:cNvSpPr>
            <a:spLocks noChangeShapeType="1"/>
          </p:cNvSpPr>
          <p:nvPr/>
        </p:nvSpPr>
        <p:spPr bwMode="auto">
          <a:xfrm>
            <a:off x="2195513" y="4916488"/>
            <a:ext cx="522287" cy="6096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PPTShape_1"/>
          <p:cNvSpPr>
            <a:spLocks noChangeShapeType="1"/>
          </p:cNvSpPr>
          <p:nvPr/>
        </p:nvSpPr>
        <p:spPr bwMode="auto">
          <a:xfrm>
            <a:off x="3138488" y="4516438"/>
            <a:ext cx="363537" cy="2603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Optimizing for Speed</a:t>
            </a:r>
            <a:br>
              <a:rPr lang="en-US" dirty="0"/>
            </a:br>
            <a:r>
              <a:rPr lang="en-US" sz="2800" dirty="0" smtClean="0"/>
              <a:t>Logic Levels and Delay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4254500"/>
          </a:xfrm>
        </p:spPr>
        <p:txBody>
          <a:bodyPr/>
          <a:lstStyle/>
          <a:p>
            <a:r>
              <a:rPr lang="en-US" sz="2000" dirty="0" smtClean="0"/>
              <a:t>Enter your timing constraints into the Xilinx Constraints File</a:t>
            </a:r>
          </a:p>
          <a:p>
            <a:r>
              <a:rPr lang="en-US" sz="2000" dirty="0" smtClean="0"/>
              <a:t>Over-constraining does not help you, but it </a:t>
            </a:r>
            <a:r>
              <a:rPr lang="en-US" sz="2000" i="1" dirty="0" smtClean="0"/>
              <a:t>will</a:t>
            </a:r>
            <a:r>
              <a:rPr lang="en-US" sz="2000" dirty="0" smtClean="0"/>
              <a:t> take longer to implement (if it can implement)</a:t>
            </a:r>
          </a:p>
          <a:p>
            <a:r>
              <a:rPr lang="en-US" sz="2000" dirty="0" smtClean="0"/>
              <a:t>Review the timing reports after synthesis and implementation to see details (max clock speed, longest path, etc.)</a:t>
            </a:r>
          </a:p>
          <a:p>
            <a:r>
              <a:rPr lang="en-US" sz="2000" dirty="0" smtClean="0"/>
              <a:t>Path endpoints are:</a:t>
            </a:r>
          </a:p>
          <a:p>
            <a:pPr lvl="1"/>
            <a:r>
              <a:rPr lang="en-US" sz="1600" dirty="0" smtClean="0"/>
              <a:t>I/O Pads</a:t>
            </a:r>
          </a:p>
          <a:p>
            <a:pPr lvl="1"/>
            <a:r>
              <a:rPr lang="en-US" sz="1600" dirty="0" smtClean="0"/>
              <a:t>Synchronous elements (FFs, Latches, RAMs, DSP slices, SRLs, etc.)</a:t>
            </a:r>
          </a:p>
          <a:p>
            <a:pPr lvl="1"/>
            <a:r>
              <a:rPr lang="en-US" sz="1600" i="1" dirty="0" smtClean="0"/>
              <a:t>NOT: </a:t>
            </a:r>
            <a:r>
              <a:rPr lang="en-US" sz="1600" dirty="0" smtClean="0"/>
              <a:t>LUTs, Nets, or any other asynchronous element</a:t>
            </a:r>
          </a:p>
          <a:p>
            <a:r>
              <a:rPr lang="en-US" sz="2000" dirty="0" smtClean="0"/>
              <a:t>Global timing constraints will cover 90% of the timing constraints you need to deal with.</a:t>
            </a:r>
          </a:p>
          <a:p>
            <a:r>
              <a:rPr lang="en-US" sz="2000" dirty="0" smtClean="0"/>
              <a:t>You can specify net-specific constraints, but that is beyond the scope of this class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Optimizing for Speed</a:t>
            </a:r>
            <a:br>
              <a:rPr lang="en-US" dirty="0"/>
            </a:br>
            <a:r>
              <a:rPr lang="en-US" sz="2800" dirty="0"/>
              <a:t>Timing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4254500"/>
          </a:xfrm>
        </p:spPr>
        <p:txBody>
          <a:bodyPr/>
          <a:lstStyle/>
          <a:p>
            <a:r>
              <a:rPr lang="en-US" sz="1800" dirty="0"/>
              <a:t>The combination of the interconnect and the LUT forms a logic </a:t>
            </a:r>
            <a:r>
              <a:rPr lang="en-US" sz="1800" dirty="0" smtClean="0"/>
              <a:t>level</a:t>
            </a:r>
          </a:p>
          <a:p>
            <a:r>
              <a:rPr lang="en-US" sz="1800" dirty="0" smtClean="0"/>
              <a:t>Lower speed grade devices operate slower (longer LUT delays)</a:t>
            </a:r>
          </a:p>
          <a:p>
            <a:r>
              <a:rPr lang="en-US" sz="1800" dirty="0" smtClean="0"/>
              <a:t>50/50 rule is typically used – 50% of delay is from LUT, 50% from routing delay</a:t>
            </a:r>
          </a:p>
          <a:p>
            <a:r>
              <a:rPr lang="en-US" sz="1800" dirty="0" smtClean="0"/>
              <a:t>Make your designs </a:t>
            </a:r>
            <a:r>
              <a:rPr lang="en-US" sz="1800" i="1" dirty="0" smtClean="0"/>
              <a:t>parallel</a:t>
            </a:r>
            <a:r>
              <a:rPr lang="en-US" sz="1800" dirty="0" smtClean="0"/>
              <a:t> - </a:t>
            </a:r>
            <a:r>
              <a:rPr lang="en-US" sz="1800" i="1" dirty="0" smtClean="0"/>
              <a:t>c</a:t>
            </a:r>
            <a:r>
              <a:rPr lang="en-US" sz="1800" dirty="0" smtClean="0"/>
              <a:t>ascading logic (e.g., priority multiplexer) significantly slows down your design</a:t>
            </a:r>
          </a:p>
          <a:p>
            <a:r>
              <a:rPr lang="en-US" sz="1800" i="1" dirty="0" smtClean="0"/>
              <a:t>Pipeline</a:t>
            </a:r>
            <a:r>
              <a:rPr lang="en-US" sz="1800" dirty="0" smtClean="0"/>
              <a:t> your design to reduce longest path and therefore increase maximum clock speed.</a:t>
            </a:r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70981" y="4323750"/>
            <a:ext cx="4802039" cy="2000850"/>
            <a:chOff x="909638" y="2382838"/>
            <a:chExt cx="7315200" cy="30480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900238" y="2687638"/>
              <a:ext cx="685800" cy="9906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912938" y="26876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I3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12938" y="31448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I1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912938" y="29162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I2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912938" y="33734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I0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289175" y="2992438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595438" y="30686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595438" y="32972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595438" y="35258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586038" y="3144838"/>
              <a:ext cx="2286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862138" y="23828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LUT4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595438" y="28400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897409" y="403788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897409" y="3676650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0.5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900238" y="4364038"/>
              <a:ext cx="685800" cy="7620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912938" y="45926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912938" y="43640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912938" y="48212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I0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289175" y="4592638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1595438" y="4516438"/>
              <a:ext cx="3048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595438" y="47450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1595438" y="49736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2586038" y="4745038"/>
              <a:ext cx="2286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938338" y="40592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LUT3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900238" y="5430838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1897409" y="5009959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0.5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567238" y="2992438"/>
              <a:ext cx="685800" cy="9906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4579938" y="29924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I3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4579938" y="34496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I1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4579938" y="32210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I2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4579938" y="36782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I0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4956175" y="3297238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4262438" y="33734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>
              <a:off x="4262438" y="36020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H="1">
              <a:off x="4262438" y="3830638"/>
              <a:ext cx="3048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5253038" y="3449638"/>
              <a:ext cx="2286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4605338" y="26876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LUT4</a:t>
              </a: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4262438" y="31448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4567239" y="4386123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4567237" y="3981450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0.5</a:t>
              </a: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6548438" y="3068638"/>
              <a:ext cx="685800" cy="53340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6561138" y="30686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I1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561138" y="3297238"/>
              <a:ext cx="3063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I0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6937375" y="3221038"/>
              <a:ext cx="296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O</a:t>
              </a: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H="1">
              <a:off x="6243638" y="3221038"/>
              <a:ext cx="3048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6243638" y="3449638"/>
              <a:ext cx="3048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H="1">
              <a:off x="7234238" y="3373438"/>
              <a:ext cx="228600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6542088" y="27638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>
                  <a:solidFill>
                    <a:srgbClr val="FF0066"/>
                  </a:solidFill>
                  <a:latin typeface="Arial Narrow" pitchFamily="34" charset="0"/>
                </a:rPr>
                <a:t>LUT2</a:t>
              </a: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6548438" y="4037884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6540589" y="3600451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0.5</a:t>
              </a: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H="1">
              <a:off x="909638" y="45164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>
              <a:off x="909638" y="47450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H="1">
              <a:off x="909638" y="49736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 flipH="1">
              <a:off x="909638" y="28400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H="1">
              <a:off x="909638" y="30686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H="1">
              <a:off x="909638" y="32972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H="1">
              <a:off x="909638" y="3525838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2814638" y="3144838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flipH="1">
              <a:off x="3729038" y="360203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3729038" y="337343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814638" y="3830638"/>
              <a:ext cx="1447800" cy="914400"/>
            </a:xfrm>
            <a:custGeom>
              <a:avLst/>
              <a:gdLst>
                <a:gd name="T0" fmla="*/ 0 w 912"/>
                <a:gd name="T1" fmla="*/ 914400 h 576"/>
                <a:gd name="T2" fmla="*/ 685800 w 912"/>
                <a:gd name="T3" fmla="*/ 914400 h 576"/>
                <a:gd name="T4" fmla="*/ 685800 w 912"/>
                <a:gd name="T5" fmla="*/ 0 h 576"/>
                <a:gd name="T6" fmla="*/ 1447800 w 91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576"/>
                <a:gd name="T14" fmla="*/ 912 w 91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576">
                  <a:moveTo>
                    <a:pt x="0" y="576"/>
                  </a:moveTo>
                  <a:lnTo>
                    <a:pt x="432" y="576"/>
                  </a:lnTo>
                  <a:lnTo>
                    <a:pt x="432" y="0"/>
                  </a:lnTo>
                  <a:lnTo>
                    <a:pt x="91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flipH="1">
              <a:off x="5481638" y="34496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938838" y="3221038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985838" y="2412772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1.4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3119438" y="2761010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1.5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3043238" y="4313482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2.1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7615238" y="2993169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1.6</a:t>
              </a: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 flipH="1">
              <a:off x="7462838" y="33734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985838" y="4081323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1.8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5481637" y="3036608"/>
              <a:ext cx="3873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 dirty="0">
                  <a:latin typeface="Arial Narrow" pitchFamily="34" charset="0"/>
                </a:rPr>
                <a:t>1.9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0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Optimizing for Speed</a:t>
            </a:r>
            <a:br>
              <a:rPr lang="en-US" dirty="0"/>
            </a:br>
            <a:r>
              <a:rPr lang="en-US" sz="2800" dirty="0" smtClean="0"/>
              <a:t>PERIOD constraint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7962899" cy="4254500"/>
          </a:xfrm>
        </p:spPr>
        <p:txBody>
          <a:bodyPr/>
          <a:lstStyle/>
          <a:p>
            <a:r>
              <a:rPr lang="en-US" sz="2000" dirty="0" smtClean="0"/>
              <a:t>The PERIOD constraint covers paths between synchronous elements on a single clock domain</a:t>
            </a:r>
          </a:p>
          <a:p>
            <a:pPr lvl="1"/>
            <a:r>
              <a:rPr lang="en-US" sz="1800" dirty="0"/>
              <a:t>In this example, there is one clock signal (CLK)</a:t>
            </a:r>
          </a:p>
          <a:p>
            <a:pPr lvl="1"/>
            <a:r>
              <a:rPr lang="en-US" sz="1800" dirty="0"/>
              <a:t>There are five synchronous elements (all FFs) attach to the clock which means there are five path endpoints, in this case</a:t>
            </a:r>
          </a:p>
          <a:p>
            <a:pPr lvl="1"/>
            <a:r>
              <a:rPr lang="en-US" sz="1800" dirty="0"/>
              <a:t>There are three delay paths constrained between those five FFs</a:t>
            </a:r>
          </a:p>
          <a:p>
            <a:pPr lvl="1"/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6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25500" y="3505200"/>
            <a:ext cx="7594600" cy="2370137"/>
            <a:chOff x="520" y="2376"/>
            <a:chExt cx="4784" cy="1493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520" y="2376"/>
              <a:ext cx="4784" cy="1493"/>
              <a:chOff x="520" y="2376"/>
              <a:chExt cx="4784" cy="1493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1511" y="2376"/>
                <a:ext cx="325" cy="524"/>
                <a:chOff x="1579" y="1883"/>
                <a:chExt cx="325" cy="524"/>
              </a:xfrm>
            </p:grpSpPr>
            <p:sp>
              <p:nvSpPr>
                <p:cNvPr id="9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37" y="2036"/>
                  <a:ext cx="16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>
                      <a:latin typeface="Arial Narrow" pitchFamily="34" charset="0"/>
                    </a:rPr>
                    <a:t>Q</a:t>
                  </a:r>
                </a:p>
              </p:txBody>
            </p:sp>
            <p:grpSp>
              <p:nvGrpSpPr>
                <p:cNvPr id="94" name="Group 7"/>
                <p:cNvGrpSpPr>
                  <a:grpSpLocks/>
                </p:cNvGrpSpPr>
                <p:nvPr/>
              </p:nvGrpSpPr>
              <p:grpSpPr bwMode="auto">
                <a:xfrm>
                  <a:off x="1579" y="1883"/>
                  <a:ext cx="323" cy="524"/>
                  <a:chOff x="1579" y="1883"/>
                  <a:chExt cx="323" cy="524"/>
                </a:xfrm>
              </p:grpSpPr>
              <p:sp>
                <p:nvSpPr>
                  <p:cNvPr id="95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9" y="1883"/>
                    <a:ext cx="32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>
                        <a:latin typeface="Arial Narrow" pitchFamily="34" charset="0"/>
                      </a:rPr>
                      <a:t>FLOP1</a:t>
                    </a:r>
                  </a:p>
                </p:txBody>
              </p:sp>
              <p:grpSp>
                <p:nvGrpSpPr>
                  <p:cNvPr id="9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589" y="2024"/>
                    <a:ext cx="272" cy="383"/>
                    <a:chOff x="1589" y="2024"/>
                    <a:chExt cx="272" cy="383"/>
                  </a:xfrm>
                </p:grpSpPr>
                <p:sp>
                  <p:nvSpPr>
                    <p:cNvPr id="97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9" y="2036"/>
                      <a:ext cx="16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Arial Narrow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98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" y="2024"/>
                      <a:ext cx="231" cy="38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99" name="AutoShape 12"/>
                    <p:cNvSpPr>
                      <a:spLocks noChangeArrowheads="1"/>
                    </p:cNvSpPr>
                    <p:nvPr/>
                  </p:nvSpPr>
                  <p:spPr bwMode="auto">
                    <a:xfrm rot="5492108">
                      <a:off x="1618" y="2251"/>
                      <a:ext cx="92" cy="68"/>
                    </a:xfrm>
                    <a:prstGeom prst="triangle">
                      <a:avLst>
                        <a:gd name="adj" fmla="val 47616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rot="10800000" vert="eaVert"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7" name="Group 13"/>
              <p:cNvGrpSpPr>
                <a:grpSpLocks/>
              </p:cNvGrpSpPr>
              <p:nvPr/>
            </p:nvGrpSpPr>
            <p:grpSpPr bwMode="auto">
              <a:xfrm>
                <a:off x="520" y="2376"/>
                <a:ext cx="4784" cy="1493"/>
                <a:chOff x="520" y="2376"/>
                <a:chExt cx="4784" cy="1493"/>
              </a:xfrm>
            </p:grpSpPr>
            <p:grpSp>
              <p:nvGrpSpPr>
                <p:cNvPr id="18" name="Group 14"/>
                <p:cNvGrpSpPr>
                  <a:grpSpLocks/>
                </p:cNvGrpSpPr>
                <p:nvPr/>
              </p:nvGrpSpPr>
              <p:grpSpPr bwMode="auto">
                <a:xfrm>
                  <a:off x="3018" y="2376"/>
                  <a:ext cx="325" cy="524"/>
                  <a:chOff x="3086" y="1883"/>
                  <a:chExt cx="325" cy="524"/>
                </a:xfrm>
              </p:grpSpPr>
              <p:sp>
                <p:nvSpPr>
                  <p:cNvPr id="8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4" y="2036"/>
                    <a:ext cx="167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>
                        <a:latin typeface="Arial Narrow" pitchFamily="34" charset="0"/>
                      </a:rPr>
                      <a:t>Q</a:t>
                    </a:r>
                  </a:p>
                </p:txBody>
              </p:sp>
              <p:grpSp>
                <p:nvGrpSpPr>
                  <p:cNvPr id="87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086" y="1883"/>
                    <a:ext cx="323" cy="524"/>
                    <a:chOff x="3086" y="1883"/>
                    <a:chExt cx="323" cy="524"/>
                  </a:xfrm>
                </p:grpSpPr>
                <p:sp>
                  <p:nvSpPr>
                    <p:cNvPr id="8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86" y="1883"/>
                      <a:ext cx="32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>
                          <a:latin typeface="Arial Narrow" pitchFamily="34" charset="0"/>
                        </a:rPr>
                        <a:t>FLOP3</a:t>
                      </a:r>
                    </a:p>
                  </p:txBody>
                </p:sp>
                <p:grpSp>
                  <p:nvGrpSpPr>
                    <p:cNvPr id="89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6" y="2024"/>
                      <a:ext cx="273" cy="383"/>
                      <a:chOff x="3096" y="2024"/>
                      <a:chExt cx="273" cy="383"/>
                    </a:xfrm>
                  </p:grpSpPr>
                  <p:sp>
                    <p:nvSpPr>
                      <p:cNvPr id="90" name="Text Box 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96" y="2036"/>
                        <a:ext cx="16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>
                            <a:latin typeface="Arial Narrow" pitchFamily="34" charset="0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91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7" y="2024"/>
                        <a:ext cx="232" cy="38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en-US" sz="1800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92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 rot="5492108">
                        <a:off x="3126" y="2250"/>
                        <a:ext cx="92" cy="69"/>
                      </a:xfrm>
                      <a:prstGeom prst="triangle">
                        <a:avLst>
                          <a:gd name="adj" fmla="val 47616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en-US" sz="1800">
                          <a:latin typeface="Arial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" name="Group 22"/>
                <p:cNvGrpSpPr>
                  <a:grpSpLocks/>
                </p:cNvGrpSpPr>
                <p:nvPr/>
              </p:nvGrpSpPr>
              <p:grpSpPr bwMode="auto">
                <a:xfrm>
                  <a:off x="520" y="2441"/>
                  <a:ext cx="4784" cy="1428"/>
                  <a:chOff x="520" y="2441"/>
                  <a:chExt cx="4784" cy="1428"/>
                </a:xfrm>
              </p:grpSpPr>
              <p:grpSp>
                <p:nvGrpSpPr>
                  <p:cNvPr id="2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20" y="2441"/>
                    <a:ext cx="4784" cy="1272"/>
                    <a:chOff x="520" y="2441"/>
                    <a:chExt cx="4784" cy="1272"/>
                  </a:xfrm>
                </p:grpSpPr>
                <p:sp>
                  <p:nvSpPr>
                    <p:cNvPr id="22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0" y="3210"/>
                      <a:ext cx="55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142" y="2790"/>
                      <a:ext cx="1" cy="797"/>
                    </a:xfrm>
                    <a:custGeom>
                      <a:avLst/>
                      <a:gdLst>
                        <a:gd name="T0" fmla="*/ 0 w 1"/>
                        <a:gd name="T1" fmla="*/ 0 h 797"/>
                        <a:gd name="T2" fmla="*/ 0 w 1"/>
                        <a:gd name="T3" fmla="*/ 797 h 797"/>
                        <a:gd name="T4" fmla="*/ 0 60000 65536"/>
                        <a:gd name="T5" fmla="*/ 0 60000 65536"/>
                        <a:gd name="T6" fmla="*/ 0 w 1"/>
                        <a:gd name="T7" fmla="*/ 0 h 797"/>
                        <a:gd name="T8" fmla="*/ 1 w 1"/>
                        <a:gd name="T9" fmla="*/ 797 h 797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797">
                          <a:moveTo>
                            <a:pt x="0" y="0"/>
                          </a:moveTo>
                          <a:lnTo>
                            <a:pt x="0" y="797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4" y="2795"/>
                      <a:ext cx="186" cy="1"/>
                    </a:xfrm>
                    <a:custGeom>
                      <a:avLst/>
                      <a:gdLst>
                        <a:gd name="T0" fmla="*/ 186 w 186"/>
                        <a:gd name="T1" fmla="*/ 0 h 1"/>
                        <a:gd name="T2" fmla="*/ 0 w 186"/>
                        <a:gd name="T3" fmla="*/ 0 h 1"/>
                        <a:gd name="T4" fmla="*/ 0 60000 65536"/>
                        <a:gd name="T5" fmla="*/ 0 60000 65536"/>
                        <a:gd name="T6" fmla="*/ 0 w 186"/>
                        <a:gd name="T7" fmla="*/ 0 h 1"/>
                        <a:gd name="T8" fmla="*/ 186 w 18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6" h="1">
                          <a:moveTo>
                            <a:pt x="18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" y="3662"/>
                      <a:ext cx="267" cy="51"/>
                    </a:xfrm>
                    <a:prstGeom prst="homePlate">
                      <a:avLst>
                        <a:gd name="adj" fmla="val 17451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26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8" y="2957"/>
                      <a:ext cx="335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sz="1200">
                          <a:latin typeface="Arial Narrow" pitchFamily="34" charset="0"/>
                        </a:rPr>
                        <a:t>BUFG</a:t>
                      </a:r>
                    </a:p>
                  </p:txBody>
                </p:sp>
                <p:sp>
                  <p:nvSpPr>
                    <p:cNvPr id="2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82" y="2781"/>
                      <a:ext cx="186" cy="1"/>
                    </a:xfrm>
                    <a:custGeom>
                      <a:avLst/>
                      <a:gdLst>
                        <a:gd name="T0" fmla="*/ 186 w 186"/>
                        <a:gd name="T1" fmla="*/ 0 h 1"/>
                        <a:gd name="T2" fmla="*/ 0 w 186"/>
                        <a:gd name="T3" fmla="*/ 0 h 1"/>
                        <a:gd name="T4" fmla="*/ 0 60000 65536"/>
                        <a:gd name="T5" fmla="*/ 0 60000 65536"/>
                        <a:gd name="T6" fmla="*/ 0 w 186"/>
                        <a:gd name="T7" fmla="*/ 0 h 1"/>
                        <a:gd name="T8" fmla="*/ 186 w 18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6" h="1">
                          <a:moveTo>
                            <a:pt x="18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388" y="2780"/>
                      <a:ext cx="1" cy="159"/>
                    </a:xfrm>
                    <a:custGeom>
                      <a:avLst/>
                      <a:gdLst>
                        <a:gd name="T0" fmla="*/ 0 w 1"/>
                        <a:gd name="T1" fmla="*/ 0 h 159"/>
                        <a:gd name="T2" fmla="*/ 0 w 1"/>
                        <a:gd name="T3" fmla="*/ 159 h 159"/>
                        <a:gd name="T4" fmla="*/ 0 60000 65536"/>
                        <a:gd name="T5" fmla="*/ 0 60000 65536"/>
                        <a:gd name="T6" fmla="*/ 0 w 1"/>
                        <a:gd name="T7" fmla="*/ 0 h 159"/>
                        <a:gd name="T8" fmla="*/ 1 w 1"/>
                        <a:gd name="T9" fmla="*/ 159 h 15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9">
                          <a:moveTo>
                            <a:pt x="0" y="0"/>
                          </a:moveTo>
                          <a:lnTo>
                            <a:pt x="0" y="159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" y="3191"/>
                      <a:ext cx="266" cy="84"/>
                    </a:xfrm>
                    <a:prstGeom prst="homePlate">
                      <a:avLst>
                        <a:gd name="adj" fmla="val 1055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30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4" y="3403"/>
                      <a:ext cx="180" cy="1"/>
                    </a:xfrm>
                    <a:custGeom>
                      <a:avLst/>
                      <a:gdLst>
                        <a:gd name="T0" fmla="*/ 180 w 180"/>
                        <a:gd name="T1" fmla="*/ 1 h 1"/>
                        <a:gd name="T2" fmla="*/ 0 w 180"/>
                        <a:gd name="T3" fmla="*/ 0 h 1"/>
                        <a:gd name="T4" fmla="*/ 0 60000 65536"/>
                        <a:gd name="T5" fmla="*/ 0 60000 65536"/>
                        <a:gd name="T6" fmla="*/ 0 w 180"/>
                        <a:gd name="T7" fmla="*/ 0 h 1"/>
                        <a:gd name="T8" fmla="*/ 180 w 18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0" h="1">
                          <a:moveTo>
                            <a:pt x="180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Freeform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1" y="3230"/>
                      <a:ext cx="447" cy="1"/>
                    </a:xfrm>
                    <a:custGeom>
                      <a:avLst/>
                      <a:gdLst>
                        <a:gd name="T0" fmla="*/ 447 w 447"/>
                        <a:gd name="T1" fmla="*/ 0 h 1"/>
                        <a:gd name="T2" fmla="*/ 0 w 447"/>
                        <a:gd name="T3" fmla="*/ 0 h 1"/>
                        <a:gd name="T4" fmla="*/ 0 60000 65536"/>
                        <a:gd name="T5" fmla="*/ 0 60000 65536"/>
                        <a:gd name="T6" fmla="*/ 0 w 447"/>
                        <a:gd name="T7" fmla="*/ 0 h 1"/>
                        <a:gd name="T8" fmla="*/ 447 w 447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7" h="1">
                          <a:moveTo>
                            <a:pt x="447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4" y="2720"/>
                      <a:ext cx="29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sz="1200">
                          <a:latin typeface="Arial Narrow" pitchFamily="34" charset="0"/>
                        </a:rPr>
                        <a:t> CLK</a:t>
                      </a:r>
                    </a:p>
                  </p:txBody>
                </p:sp>
                <p:sp>
                  <p:nvSpPr>
                    <p:cNvPr id="33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7" y="2595"/>
                      <a:ext cx="53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896" y="2776"/>
                      <a:ext cx="182" cy="1"/>
                    </a:xfrm>
                    <a:custGeom>
                      <a:avLst/>
                      <a:gdLst>
                        <a:gd name="T0" fmla="*/ 182 w 182"/>
                        <a:gd name="T1" fmla="*/ 1 h 1"/>
                        <a:gd name="T2" fmla="*/ 0 w 182"/>
                        <a:gd name="T3" fmla="*/ 0 h 1"/>
                        <a:gd name="T4" fmla="*/ 0 60000 65536"/>
                        <a:gd name="T5" fmla="*/ 0 60000 65536"/>
                        <a:gd name="T6" fmla="*/ 0 w 182"/>
                        <a:gd name="T7" fmla="*/ 0 h 1"/>
                        <a:gd name="T8" fmla="*/ 182 w 182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2" h="1">
                          <a:moveTo>
                            <a:pt x="182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0" y="2590"/>
                      <a:ext cx="55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899" y="2770"/>
                      <a:ext cx="1" cy="166"/>
                    </a:xfrm>
                    <a:custGeom>
                      <a:avLst/>
                      <a:gdLst>
                        <a:gd name="T0" fmla="*/ 0 w 1"/>
                        <a:gd name="T1" fmla="*/ 0 h 166"/>
                        <a:gd name="T2" fmla="*/ 1 w 1"/>
                        <a:gd name="T3" fmla="*/ 166 h 166"/>
                        <a:gd name="T4" fmla="*/ 0 60000 65536"/>
                        <a:gd name="T5" fmla="*/ 0 60000 65536"/>
                        <a:gd name="T6" fmla="*/ 0 w 1"/>
                        <a:gd name="T7" fmla="*/ 0 h 166"/>
                        <a:gd name="T8" fmla="*/ 1 w 1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66">
                          <a:moveTo>
                            <a:pt x="0" y="0"/>
                          </a:moveTo>
                          <a:lnTo>
                            <a:pt x="1" y="166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7" y="2933"/>
                      <a:ext cx="161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921" y="2935"/>
                      <a:ext cx="255" cy="1"/>
                    </a:xfrm>
                    <a:custGeom>
                      <a:avLst/>
                      <a:gdLst>
                        <a:gd name="T0" fmla="*/ 255 w 255"/>
                        <a:gd name="T1" fmla="*/ 1 h 1"/>
                        <a:gd name="T2" fmla="*/ 0 w 255"/>
                        <a:gd name="T3" fmla="*/ 0 h 1"/>
                        <a:gd name="T4" fmla="*/ 0 60000 65536"/>
                        <a:gd name="T5" fmla="*/ 0 60000 65536"/>
                        <a:gd name="T6" fmla="*/ 0 w 255"/>
                        <a:gd name="T7" fmla="*/ 0 h 1"/>
                        <a:gd name="T8" fmla="*/ 255 w 255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55" h="1">
                          <a:moveTo>
                            <a:pt x="255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897" y="2615"/>
                      <a:ext cx="668" cy="1"/>
                    </a:xfrm>
                    <a:custGeom>
                      <a:avLst/>
                      <a:gdLst>
                        <a:gd name="T0" fmla="*/ 668 w 668"/>
                        <a:gd name="T1" fmla="*/ 0 h 1"/>
                        <a:gd name="T2" fmla="*/ 0 w 668"/>
                        <a:gd name="T3" fmla="*/ 0 h 1"/>
                        <a:gd name="T4" fmla="*/ 0 60000 65536"/>
                        <a:gd name="T5" fmla="*/ 0 60000 65536"/>
                        <a:gd name="T6" fmla="*/ 0 w 668"/>
                        <a:gd name="T7" fmla="*/ 0 h 1"/>
                        <a:gd name="T8" fmla="*/ 668 w 668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68" h="1">
                          <a:moveTo>
                            <a:pt x="66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137" y="3582"/>
                      <a:ext cx="785" cy="1"/>
                    </a:xfrm>
                    <a:custGeom>
                      <a:avLst/>
                      <a:gdLst>
                        <a:gd name="T0" fmla="*/ 785 w 785"/>
                        <a:gd name="T1" fmla="*/ 0 h 1"/>
                        <a:gd name="T2" fmla="*/ 0 w 785"/>
                        <a:gd name="T3" fmla="*/ 1 h 1"/>
                        <a:gd name="T4" fmla="*/ 0 60000 65536"/>
                        <a:gd name="T5" fmla="*/ 0 60000 65536"/>
                        <a:gd name="T6" fmla="*/ 0 w 785"/>
                        <a:gd name="T7" fmla="*/ 0 h 1"/>
                        <a:gd name="T8" fmla="*/ 785 w 785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85" h="1">
                          <a:moveTo>
                            <a:pt x="785" y="0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918" y="3385"/>
                      <a:ext cx="1" cy="205"/>
                    </a:xfrm>
                    <a:custGeom>
                      <a:avLst/>
                      <a:gdLst>
                        <a:gd name="T0" fmla="*/ 0 w 1"/>
                        <a:gd name="T1" fmla="*/ 0 h 205"/>
                        <a:gd name="T2" fmla="*/ 0 w 1"/>
                        <a:gd name="T3" fmla="*/ 205 h 205"/>
                        <a:gd name="T4" fmla="*/ 0 60000 65536"/>
                        <a:gd name="T5" fmla="*/ 0 60000 65536"/>
                        <a:gd name="T6" fmla="*/ 0 w 1"/>
                        <a:gd name="T7" fmla="*/ 0 h 205"/>
                        <a:gd name="T8" fmla="*/ 1 w 1"/>
                        <a:gd name="T9" fmla="*/ 205 h 20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05">
                          <a:moveTo>
                            <a:pt x="0" y="0"/>
                          </a:moveTo>
                          <a:lnTo>
                            <a:pt x="0" y="205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2923" y="3391"/>
                      <a:ext cx="159" cy="1"/>
                    </a:xfrm>
                    <a:custGeom>
                      <a:avLst/>
                      <a:gdLst>
                        <a:gd name="T0" fmla="*/ 159 w 159"/>
                        <a:gd name="T1" fmla="*/ 0 h 1"/>
                        <a:gd name="T2" fmla="*/ 0 w 159"/>
                        <a:gd name="T3" fmla="*/ 0 h 1"/>
                        <a:gd name="T4" fmla="*/ 0 60000 65536"/>
                        <a:gd name="T5" fmla="*/ 0 60000 65536"/>
                        <a:gd name="T6" fmla="*/ 0 w 159"/>
                        <a:gd name="T7" fmla="*/ 0 h 1"/>
                        <a:gd name="T8" fmla="*/ 159 w 15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9" h="1">
                          <a:moveTo>
                            <a:pt x="15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9" y="3242"/>
                      <a:ext cx="453" cy="1"/>
                    </a:xfrm>
                    <a:custGeom>
                      <a:avLst/>
                      <a:gdLst>
                        <a:gd name="T0" fmla="*/ 453 w 453"/>
                        <a:gd name="T1" fmla="*/ 0 h 1"/>
                        <a:gd name="T2" fmla="*/ 0 w 453"/>
                        <a:gd name="T3" fmla="*/ 0 h 1"/>
                        <a:gd name="T4" fmla="*/ 0 60000 65536"/>
                        <a:gd name="T5" fmla="*/ 0 60000 65536"/>
                        <a:gd name="T6" fmla="*/ 0 w 453"/>
                        <a:gd name="T7" fmla="*/ 0 h 1"/>
                        <a:gd name="T8" fmla="*/ 453 w 453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53" h="1">
                          <a:moveTo>
                            <a:pt x="45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3" y="3237"/>
                      <a:ext cx="446" cy="1"/>
                    </a:xfrm>
                    <a:custGeom>
                      <a:avLst/>
                      <a:gdLst>
                        <a:gd name="T0" fmla="*/ 446 w 446"/>
                        <a:gd name="T1" fmla="*/ 0 h 1"/>
                        <a:gd name="T2" fmla="*/ 0 w 446"/>
                        <a:gd name="T3" fmla="*/ 0 h 1"/>
                        <a:gd name="T4" fmla="*/ 0 60000 65536"/>
                        <a:gd name="T5" fmla="*/ 0 60000 65536"/>
                        <a:gd name="T6" fmla="*/ 0 w 446"/>
                        <a:gd name="T7" fmla="*/ 0 h 1"/>
                        <a:gd name="T8" fmla="*/ 446 w 44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6" h="1">
                          <a:moveTo>
                            <a:pt x="44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0" y="2441"/>
                      <a:ext cx="421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latin typeface="Arial Narrow" pitchFamily="34" charset="0"/>
                        </a:rPr>
                        <a:t>ADATA</a:t>
                      </a:r>
                    </a:p>
                  </p:txBody>
                </p:sp>
                <p:sp>
                  <p:nvSpPr>
                    <p:cNvPr id="46" name="Freeform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686"/>
                      <a:ext cx="2984" cy="1"/>
                    </a:xfrm>
                    <a:custGeom>
                      <a:avLst/>
                      <a:gdLst>
                        <a:gd name="T0" fmla="*/ 2984 w 2984"/>
                        <a:gd name="T1" fmla="*/ 0 h 1"/>
                        <a:gd name="T2" fmla="*/ 0 w 2984"/>
                        <a:gd name="T3" fmla="*/ 0 h 1"/>
                        <a:gd name="T4" fmla="*/ 0 60000 65536"/>
                        <a:gd name="T5" fmla="*/ 0 60000 65536"/>
                        <a:gd name="T6" fmla="*/ 0 w 2984"/>
                        <a:gd name="T7" fmla="*/ 0 h 1"/>
                        <a:gd name="T8" fmla="*/ 2984 w 2984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984" h="1">
                          <a:moveTo>
                            <a:pt x="2984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613" y="2672"/>
                      <a:ext cx="1" cy="549"/>
                    </a:xfrm>
                    <a:custGeom>
                      <a:avLst/>
                      <a:gdLst>
                        <a:gd name="T0" fmla="*/ 0 w 1"/>
                        <a:gd name="T1" fmla="*/ 0 h 549"/>
                        <a:gd name="T2" fmla="*/ 1 w 1"/>
                        <a:gd name="T3" fmla="*/ 549 h 549"/>
                        <a:gd name="T4" fmla="*/ 0 60000 65536"/>
                        <a:gd name="T5" fmla="*/ 0 60000 65536"/>
                        <a:gd name="T6" fmla="*/ 0 w 1"/>
                        <a:gd name="T7" fmla="*/ 0 h 549"/>
                        <a:gd name="T8" fmla="*/ 1 w 1"/>
                        <a:gd name="T9" fmla="*/ 549 h 54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549">
                          <a:moveTo>
                            <a:pt x="0" y="0"/>
                          </a:moveTo>
                          <a:lnTo>
                            <a:pt x="1" y="549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882" y="3315"/>
                      <a:ext cx="1" cy="374"/>
                    </a:xfrm>
                    <a:custGeom>
                      <a:avLst/>
                      <a:gdLst>
                        <a:gd name="T0" fmla="*/ 1 w 1"/>
                        <a:gd name="T1" fmla="*/ 0 h 374"/>
                        <a:gd name="T2" fmla="*/ 0 w 1"/>
                        <a:gd name="T3" fmla="*/ 374 h 374"/>
                        <a:gd name="T4" fmla="*/ 0 60000 65536"/>
                        <a:gd name="T5" fmla="*/ 0 60000 65536"/>
                        <a:gd name="T6" fmla="*/ 0 w 1"/>
                        <a:gd name="T7" fmla="*/ 0 h 374"/>
                        <a:gd name="T8" fmla="*/ 1 w 1"/>
                        <a:gd name="T9" fmla="*/ 374 h 374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374">
                          <a:moveTo>
                            <a:pt x="1" y="0"/>
                          </a:moveTo>
                          <a:lnTo>
                            <a:pt x="0" y="374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63" y="3304"/>
                      <a:ext cx="556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9" y="3290"/>
                      <a:ext cx="265" cy="51"/>
                    </a:xfrm>
                    <a:prstGeom prst="homePlate">
                      <a:avLst>
                        <a:gd name="adj" fmla="val 173203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51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8" y="3156"/>
                      <a:ext cx="436" cy="1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90473" tIns="44443" rIns="90473" bIns="44443">
                      <a:spAutoFit/>
                    </a:bodyPr>
                    <a:lstStyle/>
                    <a:p>
                      <a:pPr algn="l"/>
                      <a:r>
                        <a:rPr lang="en-US" sz="1200">
                          <a:latin typeface="Arial Narrow" pitchFamily="34" charset="0"/>
                        </a:rPr>
                        <a:t>OUT2</a:t>
                      </a:r>
                    </a:p>
                  </p:txBody>
                </p:sp>
                <p:sp>
                  <p:nvSpPr>
                    <p:cNvPr id="5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" y="3314"/>
                      <a:ext cx="308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2643"/>
                      <a:ext cx="590" cy="1"/>
                    </a:xfrm>
                    <a:custGeom>
                      <a:avLst/>
                      <a:gdLst>
                        <a:gd name="T0" fmla="*/ 590 w 590"/>
                        <a:gd name="T1" fmla="*/ 0 h 1"/>
                        <a:gd name="T2" fmla="*/ 0 w 590"/>
                        <a:gd name="T3" fmla="*/ 1 h 1"/>
                        <a:gd name="T4" fmla="*/ 0 60000 65536"/>
                        <a:gd name="T5" fmla="*/ 0 60000 65536"/>
                        <a:gd name="T6" fmla="*/ 0 w 590"/>
                        <a:gd name="T7" fmla="*/ 0 h 1"/>
                        <a:gd name="T8" fmla="*/ 590 w 59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590" h="1">
                          <a:moveTo>
                            <a:pt x="590" y="0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6" y="2606"/>
                      <a:ext cx="267" cy="51"/>
                    </a:xfrm>
                    <a:prstGeom prst="homePlate">
                      <a:avLst>
                        <a:gd name="adj" fmla="val 17451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55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2471"/>
                      <a:ext cx="324" cy="1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73" tIns="44443" rIns="90473" bIns="44443">
                      <a:spAutoFit/>
                    </a:bodyPr>
                    <a:lstStyle/>
                    <a:p>
                      <a:pPr algn="l"/>
                      <a:r>
                        <a:rPr lang="en-US" sz="1200">
                          <a:latin typeface="Arial Narrow" pitchFamily="34" charset="0"/>
                        </a:rPr>
                        <a:t>OUT1</a:t>
                      </a:r>
                    </a:p>
                  </p:txBody>
                </p:sp>
                <p:sp>
                  <p:nvSpPr>
                    <p:cNvPr id="56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77"/>
                      <a:ext cx="51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0" y="2595"/>
                      <a:ext cx="834" cy="2"/>
                    </a:xfrm>
                    <a:custGeom>
                      <a:avLst/>
                      <a:gdLst>
                        <a:gd name="T0" fmla="*/ 0 w 834"/>
                        <a:gd name="T1" fmla="*/ 2 h 2"/>
                        <a:gd name="T2" fmla="*/ 834 w 834"/>
                        <a:gd name="T3" fmla="*/ 0 h 2"/>
                        <a:gd name="T4" fmla="*/ 0 60000 65536"/>
                        <a:gd name="T5" fmla="*/ 0 60000 65536"/>
                        <a:gd name="T6" fmla="*/ 0 w 834"/>
                        <a:gd name="T7" fmla="*/ 0 h 2"/>
                        <a:gd name="T8" fmla="*/ 834 w 834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834" h="2">
                          <a:moveTo>
                            <a:pt x="0" y="2"/>
                          </a:moveTo>
                          <a:lnTo>
                            <a:pt x="834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02" y="3213"/>
                      <a:ext cx="932" cy="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0" y="2908"/>
                      <a:ext cx="266" cy="51"/>
                    </a:xfrm>
                    <a:prstGeom prst="homePlate">
                      <a:avLst>
                        <a:gd name="adj" fmla="val 1738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60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4" y="2595"/>
                      <a:ext cx="266" cy="51"/>
                    </a:xfrm>
                    <a:prstGeom prst="homePlate">
                      <a:avLst>
                        <a:gd name="adj" fmla="val 1738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61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4" y="2885"/>
                      <a:ext cx="128" cy="94"/>
                    </a:xfrm>
                    <a:prstGeom prst="homePlate">
                      <a:avLst>
                        <a:gd name="adj" fmla="val 12104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en-US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6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956" y="2484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653" y="2495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092" y="2541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183" y="3203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6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18" y="2981"/>
                      <a:ext cx="325" cy="524"/>
                      <a:chOff x="3086" y="2488"/>
                      <a:chExt cx="325" cy="524"/>
                    </a:xfrm>
                  </p:grpSpPr>
                  <p:sp>
                    <p:nvSpPr>
                      <p:cNvPr id="79" name="Text Box 6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44" y="2638"/>
                        <a:ext cx="167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>
                            <a:latin typeface="Arial Narrow" pitchFamily="34" charset="0"/>
                          </a:rPr>
                          <a:t>Q</a:t>
                        </a:r>
                      </a:p>
                    </p:txBody>
                  </p:sp>
                  <p:grpSp>
                    <p:nvGrpSpPr>
                      <p:cNvPr id="80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86" y="2488"/>
                        <a:ext cx="323" cy="524"/>
                        <a:chOff x="3086" y="2488"/>
                        <a:chExt cx="323" cy="524"/>
                      </a:xfrm>
                    </p:grpSpPr>
                    <p:sp>
                      <p:nvSpPr>
                        <p:cNvPr id="81" name="Text Box 7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86" y="2488"/>
                          <a:ext cx="32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wrap="none" lIns="91425" tIns="45713" rIns="91425" bIns="45713">
                          <a:spAutoFit/>
                        </a:bodyPr>
                        <a:lstStyle>
                          <a:lvl1pPr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l"/>
                          <a:r>
                            <a:rPr lang="en-US">
                              <a:latin typeface="Arial Narrow" pitchFamily="34" charset="0"/>
                            </a:rPr>
                            <a:t>FLOP5</a:t>
                          </a:r>
                        </a:p>
                      </p:txBody>
                    </p:sp>
                    <p:grpSp>
                      <p:nvGrpSpPr>
                        <p:cNvPr id="82" name="Group 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96" y="2629"/>
                          <a:ext cx="273" cy="383"/>
                          <a:chOff x="3096" y="2629"/>
                          <a:chExt cx="273" cy="383"/>
                        </a:xfrm>
                      </p:grpSpPr>
                      <p:sp>
                        <p:nvSpPr>
                          <p:cNvPr id="83" name="Text Box 7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6" y="2636"/>
                            <a:ext cx="163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</a:extLst>
                        </p:spPr>
                        <p:txBody>
                          <a:bodyPr wrap="none" lIns="91425" tIns="45713" rIns="91425" bIns="45713">
                            <a:spAutoFit/>
                          </a:bodyPr>
                          <a:lstStyle>
                            <a:lvl1pPr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l"/>
                            <a:r>
                              <a:rPr lang="en-US">
                                <a:latin typeface="Arial Narrow" pitchFamily="34" charset="0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84" name="Rectangl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38" y="2629"/>
                            <a:ext cx="231" cy="383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1" hangingPunct="1"/>
                            <a:endParaRPr lang="en-US" sz="1800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5" name="AutoShap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2108">
                            <a:off x="3126" y="2856"/>
                            <a:ext cx="92" cy="68"/>
                          </a:xfrm>
                          <a:prstGeom prst="triangle">
                            <a:avLst>
                              <a:gd name="adj" fmla="val 47616"/>
                            </a:avLst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rot="10800000" vert="eaVert" wrap="none" anchor="ctr"/>
                          <a:lstStyle/>
                          <a:p>
                            <a:pPr eaLnBrk="1" hangingPunct="1"/>
                            <a:endParaRPr lang="en-US" sz="1800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7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5" y="2993"/>
                      <a:ext cx="323" cy="524"/>
                      <a:chOff x="2333" y="2500"/>
                      <a:chExt cx="323" cy="524"/>
                    </a:xfrm>
                  </p:grpSpPr>
                  <p:sp>
                    <p:nvSpPr>
                      <p:cNvPr id="72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86" y="2653"/>
                        <a:ext cx="167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>
                            <a:latin typeface="Arial Narrow" pitchFamily="34" charset="0"/>
                          </a:rPr>
                          <a:t>Q</a:t>
                        </a:r>
                      </a:p>
                    </p:txBody>
                  </p:sp>
                  <p:grpSp>
                    <p:nvGrpSpPr>
                      <p:cNvPr id="73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3" y="2500"/>
                        <a:ext cx="323" cy="524"/>
                        <a:chOff x="2333" y="2500"/>
                        <a:chExt cx="323" cy="524"/>
                      </a:xfrm>
                    </p:grpSpPr>
                    <p:sp>
                      <p:nvSpPr>
                        <p:cNvPr id="74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33" y="2500"/>
                          <a:ext cx="32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wrap="none" lIns="91425" tIns="45713" rIns="91425" bIns="45713">
                          <a:spAutoFit/>
                        </a:bodyPr>
                        <a:lstStyle>
                          <a:lvl1pPr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l"/>
                          <a:r>
                            <a:rPr lang="en-US">
                              <a:latin typeface="Arial Narrow" pitchFamily="34" charset="0"/>
                            </a:rPr>
                            <a:t>FLOP4</a:t>
                          </a:r>
                        </a:p>
                      </p:txBody>
                    </p:sp>
                    <p:grpSp>
                      <p:nvGrpSpPr>
                        <p:cNvPr id="75" name="Group 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3" y="2641"/>
                          <a:ext cx="272" cy="383"/>
                          <a:chOff x="2343" y="2641"/>
                          <a:chExt cx="272" cy="383"/>
                        </a:xfrm>
                      </p:grpSpPr>
                      <p:sp>
                        <p:nvSpPr>
                          <p:cNvPr id="76" name="Text Box 8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43" y="2653"/>
                            <a:ext cx="163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</a:extLst>
                        </p:spPr>
                        <p:txBody>
                          <a:bodyPr wrap="none" lIns="91425" tIns="45713" rIns="91425" bIns="45713">
                            <a:spAutoFit/>
                          </a:bodyPr>
                          <a:lstStyle>
                            <a:lvl1pPr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l"/>
                            <a:r>
                              <a:rPr lang="en-US">
                                <a:latin typeface="Arial Narrow" pitchFamily="34" charset="0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77" name="Rectangle 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83" y="2641"/>
                            <a:ext cx="232" cy="383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1" hangingPunct="1"/>
                            <a:endParaRPr lang="en-US" sz="1800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78" name="AutoShape 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2108">
                            <a:off x="2372" y="2867"/>
                            <a:ext cx="92" cy="69"/>
                          </a:xfrm>
                          <a:prstGeom prst="triangle">
                            <a:avLst>
                              <a:gd name="adj" fmla="val 47616"/>
                            </a:avLst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rot="10800000" vert="eaVert" wrap="none" anchor="ctr"/>
                          <a:lstStyle/>
                          <a:p>
                            <a:pPr eaLnBrk="1" hangingPunct="1"/>
                            <a:endParaRPr lang="en-US" sz="1800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68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2676" y="3123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1214" y="3146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1671" y="3146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0" y="3263"/>
                      <a:ext cx="536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latin typeface="Arial Narrow" pitchFamily="34" charset="0"/>
                        </a:rPr>
                        <a:t>BUS [7..0]</a:t>
                      </a:r>
                    </a:p>
                  </p:txBody>
                </p:sp>
              </p:grpSp>
              <p:sp>
                <p:nvSpPr>
                  <p:cNvPr id="2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" y="3677"/>
                    <a:ext cx="42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sz="1400">
                        <a:latin typeface="Arial Narrow" pitchFamily="34" charset="0"/>
                      </a:rPr>
                      <a:t>CDATA</a:t>
                    </a:r>
                  </a:p>
                </p:txBody>
              </p:sp>
            </p:grpSp>
          </p:grpSp>
        </p:grpSp>
        <p:grpSp>
          <p:nvGrpSpPr>
            <p:cNvPr id="8" name="Group 89"/>
            <p:cNvGrpSpPr>
              <a:grpSpLocks/>
            </p:cNvGrpSpPr>
            <p:nvPr/>
          </p:nvGrpSpPr>
          <p:grpSpPr bwMode="auto">
            <a:xfrm>
              <a:off x="2265" y="2376"/>
              <a:ext cx="323" cy="524"/>
              <a:chOff x="2333" y="1883"/>
              <a:chExt cx="323" cy="524"/>
            </a:xfrm>
          </p:grpSpPr>
          <p:sp>
            <p:nvSpPr>
              <p:cNvPr id="9" name="Text Box 90"/>
              <p:cNvSpPr txBox="1">
                <a:spLocks noChangeArrowheads="1"/>
              </p:cNvSpPr>
              <p:nvPr/>
            </p:nvSpPr>
            <p:spPr bwMode="auto">
              <a:xfrm>
                <a:off x="2486" y="2036"/>
                <a:ext cx="16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latin typeface="Arial Narrow" pitchFamily="34" charset="0"/>
                  </a:rPr>
                  <a:t>Q</a:t>
                </a:r>
              </a:p>
            </p:txBody>
          </p:sp>
          <p:grpSp>
            <p:nvGrpSpPr>
              <p:cNvPr id="10" name="Group 91"/>
              <p:cNvGrpSpPr>
                <a:grpSpLocks/>
              </p:cNvGrpSpPr>
              <p:nvPr/>
            </p:nvGrpSpPr>
            <p:grpSpPr bwMode="auto">
              <a:xfrm>
                <a:off x="2333" y="1883"/>
                <a:ext cx="323" cy="524"/>
                <a:chOff x="2333" y="1883"/>
                <a:chExt cx="323" cy="524"/>
              </a:xfrm>
            </p:grpSpPr>
            <p:sp>
              <p:nvSpPr>
                <p:cNvPr id="11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33" y="1883"/>
                  <a:ext cx="3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>
                      <a:latin typeface="Arial Narrow" pitchFamily="34" charset="0"/>
                    </a:rPr>
                    <a:t>FLOP2</a:t>
                  </a:r>
                </a:p>
              </p:txBody>
            </p:sp>
            <p:grpSp>
              <p:nvGrpSpPr>
                <p:cNvPr id="12" name="Group 93"/>
                <p:cNvGrpSpPr>
                  <a:grpSpLocks/>
                </p:cNvGrpSpPr>
                <p:nvPr/>
              </p:nvGrpSpPr>
              <p:grpSpPr bwMode="auto">
                <a:xfrm>
                  <a:off x="2343" y="2024"/>
                  <a:ext cx="272" cy="383"/>
                  <a:chOff x="2343" y="2024"/>
                  <a:chExt cx="272" cy="383"/>
                </a:xfrm>
              </p:grpSpPr>
              <p:sp>
                <p:nvSpPr>
                  <p:cNvPr id="13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3" y="2036"/>
                    <a:ext cx="16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>
                        <a:latin typeface="Arial Narrow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2024"/>
                    <a:ext cx="232" cy="38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 sz="1800">
                      <a:latin typeface="Arial" charset="0"/>
                    </a:endParaRPr>
                  </a:p>
                </p:txBody>
              </p:sp>
              <p:sp>
                <p:nvSpPr>
                  <p:cNvPr id="15" name="AutoShape 96"/>
                  <p:cNvSpPr>
                    <a:spLocks noChangeArrowheads="1"/>
                  </p:cNvSpPr>
                  <p:nvPr/>
                </p:nvSpPr>
                <p:spPr bwMode="auto">
                  <a:xfrm rot="5492108">
                    <a:off x="2372" y="2250"/>
                    <a:ext cx="92" cy="69"/>
                  </a:xfrm>
                  <a:prstGeom prst="triangle">
                    <a:avLst>
                      <a:gd name="adj" fmla="val 47616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rot="10800000" vert="eaVert" wrap="none" anchor="ctr"/>
                  <a:lstStyle/>
                  <a:p>
                    <a:pPr eaLnBrk="1" hangingPunct="1"/>
                    <a:endParaRPr lang="en-US" sz="1800"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3" name="Rectangle 2"/>
          <p:cNvSpPr/>
          <p:nvPr/>
        </p:nvSpPr>
        <p:spPr>
          <a:xfrm>
            <a:off x="2756439" y="598666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NET "clk" PERIOD = 20 ns;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Optimizing for Speed</a:t>
            </a:r>
            <a:br>
              <a:rPr lang="en-US" dirty="0"/>
            </a:br>
            <a:r>
              <a:rPr lang="en-US" sz="2800" dirty="0" smtClean="0"/>
              <a:t>OFFSET IN/OUT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447800"/>
            <a:ext cx="7962899" cy="4254500"/>
          </a:xfrm>
        </p:spPr>
        <p:txBody>
          <a:bodyPr/>
          <a:lstStyle/>
          <a:p>
            <a:r>
              <a:rPr lang="en-US" sz="1800" dirty="0" smtClean="0"/>
              <a:t>The OFFSET IN constraint covers paths from input pads to synchronous elements</a:t>
            </a:r>
          </a:p>
          <a:p>
            <a:r>
              <a:rPr lang="en-US" sz="1800" dirty="0"/>
              <a:t>The OFFSET </a:t>
            </a:r>
            <a:r>
              <a:rPr lang="en-US" sz="1800" dirty="0" smtClean="0"/>
              <a:t>OUT constraint </a:t>
            </a:r>
            <a:r>
              <a:rPr lang="en-US" sz="1800" dirty="0"/>
              <a:t>covers paths from </a:t>
            </a:r>
            <a:r>
              <a:rPr lang="en-US" sz="1800" dirty="0" smtClean="0"/>
              <a:t>synchronous elements to </a:t>
            </a:r>
            <a:r>
              <a:rPr lang="en-US" sz="1800" dirty="0"/>
              <a:t>input </a:t>
            </a:r>
            <a:r>
              <a:rPr lang="en-US" sz="1800" dirty="0" smtClean="0"/>
              <a:t>pads</a:t>
            </a:r>
            <a:endParaRPr lang="en-US" sz="1800" dirty="0"/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3935" y="5791200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OFFSET = IN 10 ns BEFORE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OFFSET = OUT 10 ns BEFORE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42157" y="2667000"/>
            <a:ext cx="7659687" cy="3179763"/>
            <a:chOff x="623888" y="2209800"/>
            <a:chExt cx="7659687" cy="3179763"/>
          </a:xfrm>
        </p:grpSpPr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1146175" y="4037013"/>
              <a:ext cx="885825" cy="1587"/>
            </a:xfrm>
            <a:custGeom>
              <a:avLst/>
              <a:gdLst>
                <a:gd name="T0" fmla="*/ 2147483647 w 558"/>
                <a:gd name="T1" fmla="*/ 2147483647 h 1"/>
                <a:gd name="T2" fmla="*/ 0 w 558"/>
                <a:gd name="T3" fmla="*/ 0 h 1"/>
                <a:gd name="T4" fmla="*/ 0 60000 65536"/>
                <a:gd name="T5" fmla="*/ 0 60000 65536"/>
                <a:gd name="T6" fmla="*/ 0 w 558"/>
                <a:gd name="T7" fmla="*/ 0 h 1"/>
                <a:gd name="T8" fmla="*/ 558 w 55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49069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4906963" y="384016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3649663" y="38592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05" name="Rectangle 7"/>
            <p:cNvSpPr>
              <a:spLocks noChangeArrowheads="1"/>
            </p:cNvSpPr>
            <p:nvPr/>
          </p:nvSpPr>
          <p:spPr bwMode="auto">
            <a:xfrm>
              <a:off x="36496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06" name="Text Box 8"/>
            <p:cNvSpPr txBox="1">
              <a:spLocks noChangeArrowheads="1"/>
            </p:cNvSpPr>
            <p:nvPr/>
          </p:nvSpPr>
          <p:spPr bwMode="auto">
            <a:xfrm>
              <a:off x="6616700" y="4957763"/>
              <a:ext cx="15986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 Narrow" pitchFamily="34" charset="0"/>
                </a:rPr>
                <a:t>= Combinatorial Logic</a:t>
              </a:r>
            </a:p>
          </p:txBody>
        </p:sp>
        <p:sp>
          <p:nvSpPr>
            <p:cNvPr id="107" name="Freeform 9"/>
            <p:cNvSpPr>
              <a:spLocks/>
            </p:cNvSpPr>
            <p:nvPr/>
          </p:nvSpPr>
          <p:spPr bwMode="auto">
            <a:xfrm>
              <a:off x="6345238" y="4943475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"/>
            <p:cNvSpPr>
              <a:spLocks/>
            </p:cNvSpPr>
            <p:nvPr/>
          </p:nvSpPr>
          <p:spPr bwMode="auto">
            <a:xfrm>
              <a:off x="3360738" y="3300413"/>
              <a:ext cx="1587" cy="1365250"/>
            </a:xfrm>
            <a:custGeom>
              <a:avLst/>
              <a:gdLst>
                <a:gd name="T0" fmla="*/ 2147483647 w 1"/>
                <a:gd name="T1" fmla="*/ 0 h 860"/>
                <a:gd name="T2" fmla="*/ 0 w 1"/>
                <a:gd name="T3" fmla="*/ 2147483647 h 860"/>
                <a:gd name="T4" fmla="*/ 0 60000 65536"/>
                <a:gd name="T5" fmla="*/ 0 60000 65536"/>
                <a:gd name="T6" fmla="*/ 0 w 1"/>
                <a:gd name="T7" fmla="*/ 0 h 860"/>
                <a:gd name="T8" fmla="*/ 1 w 1"/>
                <a:gd name="T9" fmla="*/ 860 h 8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60">
                  <a:moveTo>
                    <a:pt x="1" y="0"/>
                  </a:move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3362325" y="3294063"/>
              <a:ext cx="304800" cy="1587"/>
            </a:xfrm>
            <a:custGeom>
              <a:avLst/>
              <a:gdLst>
                <a:gd name="T0" fmla="*/ 2147483647 w 192"/>
                <a:gd name="T1" fmla="*/ 2147483647 h 1"/>
                <a:gd name="T2" fmla="*/ 0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192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utoShape 12"/>
            <p:cNvSpPr>
              <a:spLocks noChangeArrowheads="1"/>
            </p:cNvSpPr>
            <p:nvPr/>
          </p:nvSpPr>
          <p:spPr bwMode="auto">
            <a:xfrm>
              <a:off x="874713" y="4983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>
              <a:off x="2089150" y="3275013"/>
              <a:ext cx="306388" cy="1587"/>
            </a:xfrm>
            <a:custGeom>
              <a:avLst/>
              <a:gdLst>
                <a:gd name="T0" fmla="*/ 2147483647 w 193"/>
                <a:gd name="T1" fmla="*/ 2147483647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/>
          </p:nvSpPr>
          <p:spPr bwMode="auto">
            <a:xfrm>
              <a:off x="2090738" y="3268663"/>
              <a:ext cx="1587" cy="255587"/>
            </a:xfrm>
            <a:custGeom>
              <a:avLst/>
              <a:gdLst>
                <a:gd name="T0" fmla="*/ 2147483647 w 1"/>
                <a:gd name="T1" fmla="*/ 0 h 161"/>
                <a:gd name="T2" fmla="*/ 0 w 1"/>
                <a:gd name="T3" fmla="*/ 2147483647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1" y="0"/>
                  </a:moveTo>
                  <a:lnTo>
                    <a:pt x="0" y="16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utoShape 15"/>
            <p:cNvSpPr>
              <a:spLocks noChangeArrowheads="1"/>
            </p:cNvSpPr>
            <p:nvPr/>
          </p:nvSpPr>
          <p:spPr bwMode="auto">
            <a:xfrm>
              <a:off x="896938" y="3968750"/>
              <a:ext cx="444500" cy="139700"/>
            </a:xfrm>
            <a:prstGeom prst="homePlate">
              <a:avLst>
                <a:gd name="adj" fmla="val 106061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3354388" y="4308475"/>
              <a:ext cx="307975" cy="1588"/>
            </a:xfrm>
            <a:custGeom>
              <a:avLst/>
              <a:gdLst>
                <a:gd name="T0" fmla="*/ 2147483647 w 194"/>
                <a:gd name="T1" fmla="*/ 2147483647 h 1"/>
                <a:gd name="T2" fmla="*/ 0 w 194"/>
                <a:gd name="T3" fmla="*/ 0 h 1"/>
                <a:gd name="T4" fmla="*/ 0 60000 65536"/>
                <a:gd name="T5" fmla="*/ 0 60000 65536"/>
                <a:gd name="T6" fmla="*/ 0 w 194"/>
                <a:gd name="T7" fmla="*/ 0 h 1"/>
                <a:gd name="T8" fmla="*/ 194 w 19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" h="1">
                  <a:moveTo>
                    <a:pt x="194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623888" y="3260725"/>
              <a:ext cx="463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200">
                  <a:latin typeface="Arial Narrow" pitchFamily="34" charset="0"/>
                </a:rPr>
                <a:t> CLK</a:t>
              </a:r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 flipH="1">
              <a:off x="2784475" y="2960688"/>
              <a:ext cx="8858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 flipH="1">
              <a:off x="4606925" y="3265488"/>
              <a:ext cx="3000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 noChangeArrowheads="1"/>
            </p:cNvSpPr>
            <p:nvPr/>
          </p:nvSpPr>
          <p:spPr bwMode="auto">
            <a:xfrm>
              <a:off x="4032250" y="2955925"/>
              <a:ext cx="869950" cy="6350"/>
            </a:xfrm>
            <a:custGeom>
              <a:avLst/>
              <a:gdLst>
                <a:gd name="T0" fmla="*/ 2147483647 w 548"/>
                <a:gd name="T1" fmla="*/ 2147483647 h 4"/>
                <a:gd name="T2" fmla="*/ 0 w 548"/>
                <a:gd name="T3" fmla="*/ 0 h 4"/>
                <a:gd name="T4" fmla="*/ 0 60000 65536"/>
                <a:gd name="T5" fmla="*/ 0 60000 65536"/>
                <a:gd name="T6" fmla="*/ 0 w 548"/>
                <a:gd name="T7" fmla="*/ 0 h 4"/>
                <a:gd name="T8" fmla="*/ 548 w 5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8" h="4">
                  <a:moveTo>
                    <a:pt x="548" y="4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4603750" y="3257550"/>
              <a:ext cx="1588" cy="246063"/>
            </a:xfrm>
            <a:custGeom>
              <a:avLst/>
              <a:gdLst>
                <a:gd name="T0" fmla="*/ 0 w 1"/>
                <a:gd name="T1" fmla="*/ 0 h 155"/>
                <a:gd name="T2" fmla="*/ 0 w 1"/>
                <a:gd name="T3" fmla="*/ 2147483647 h 155"/>
                <a:gd name="T4" fmla="*/ 0 60000 65536"/>
                <a:gd name="T5" fmla="*/ 0 60000 65536"/>
                <a:gd name="T6" fmla="*/ 0 w 1"/>
                <a:gd name="T7" fmla="*/ 0 h 155"/>
                <a:gd name="T8" fmla="*/ 1 w 1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5">
                  <a:moveTo>
                    <a:pt x="0" y="0"/>
                  </a:moveTo>
                  <a:lnTo>
                    <a:pt x="0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 flipH="1">
              <a:off x="1935163" y="3508375"/>
              <a:ext cx="268605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1320800" y="3517900"/>
              <a:ext cx="422275" cy="1588"/>
            </a:xfrm>
            <a:custGeom>
              <a:avLst/>
              <a:gdLst>
                <a:gd name="T0" fmla="*/ 2147483647 w 266"/>
                <a:gd name="T1" fmla="*/ 2147483647 h 1"/>
                <a:gd name="T2" fmla="*/ 0 w 266"/>
                <a:gd name="T3" fmla="*/ 0 h 1"/>
                <a:gd name="T4" fmla="*/ 0 60000 65536"/>
                <a:gd name="T5" fmla="*/ 0 60000 65536"/>
                <a:gd name="T6" fmla="*/ 0 w 266"/>
                <a:gd name="T7" fmla="*/ 0 h 1"/>
                <a:gd name="T8" fmla="*/ 266 w 2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6" h="1">
                  <a:moveTo>
                    <a:pt x="266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1282700" y="2994025"/>
              <a:ext cx="1108075" cy="1588"/>
            </a:xfrm>
            <a:custGeom>
              <a:avLst/>
              <a:gdLst>
                <a:gd name="T0" fmla="*/ 2147483647 w 698"/>
                <a:gd name="T1" fmla="*/ 2147483647 h 1"/>
                <a:gd name="T2" fmla="*/ 0 w 698"/>
                <a:gd name="T3" fmla="*/ 0 h 1"/>
                <a:gd name="T4" fmla="*/ 0 60000 65536"/>
                <a:gd name="T5" fmla="*/ 0 60000 65536"/>
                <a:gd name="T6" fmla="*/ 0 w 698"/>
                <a:gd name="T7" fmla="*/ 0 h 1"/>
                <a:gd name="T8" fmla="*/ 698 w 6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8" h="1">
                  <a:moveTo>
                    <a:pt x="698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 noChangeArrowheads="1"/>
            </p:cNvSpPr>
            <p:nvPr/>
          </p:nvSpPr>
          <p:spPr bwMode="auto">
            <a:xfrm>
              <a:off x="4024313" y="3986213"/>
              <a:ext cx="881062" cy="1587"/>
            </a:xfrm>
            <a:custGeom>
              <a:avLst/>
              <a:gdLst>
                <a:gd name="T0" fmla="*/ 2147483647 w 555"/>
                <a:gd name="T1" fmla="*/ 0 h 1"/>
                <a:gd name="T2" fmla="*/ 0 w 555"/>
                <a:gd name="T3" fmla="*/ 2147483647 h 1"/>
                <a:gd name="T4" fmla="*/ 0 60000 65536"/>
                <a:gd name="T5" fmla="*/ 0 60000 65536"/>
                <a:gd name="T6" fmla="*/ 0 w 555"/>
                <a:gd name="T7" fmla="*/ 0 h 1"/>
                <a:gd name="T8" fmla="*/ 555 w 55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5" h="1">
                  <a:moveTo>
                    <a:pt x="555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/>
            </p:cNvSpPr>
            <p:nvPr/>
          </p:nvSpPr>
          <p:spPr bwMode="auto">
            <a:xfrm>
              <a:off x="3359150" y="4651375"/>
              <a:ext cx="1308100" cy="1588"/>
            </a:xfrm>
            <a:custGeom>
              <a:avLst/>
              <a:gdLst>
                <a:gd name="T0" fmla="*/ 2147483647 w 824"/>
                <a:gd name="T1" fmla="*/ 0 h 1"/>
                <a:gd name="T2" fmla="*/ 0 w 824"/>
                <a:gd name="T3" fmla="*/ 0 h 1"/>
                <a:gd name="T4" fmla="*/ 0 60000 65536"/>
                <a:gd name="T5" fmla="*/ 0 60000 65536"/>
                <a:gd name="T6" fmla="*/ 0 w 824"/>
                <a:gd name="T7" fmla="*/ 0 h 1"/>
                <a:gd name="T8" fmla="*/ 824 w 8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4" h="1">
                  <a:moveTo>
                    <a:pt x="824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4662488" y="4273550"/>
              <a:ext cx="1587" cy="388938"/>
            </a:xfrm>
            <a:custGeom>
              <a:avLst/>
              <a:gdLst>
                <a:gd name="T0" fmla="*/ 2147483647 w 1"/>
                <a:gd name="T1" fmla="*/ 0 h 245"/>
                <a:gd name="T2" fmla="*/ 0 w 1"/>
                <a:gd name="T3" fmla="*/ 2147483647 h 245"/>
                <a:gd name="T4" fmla="*/ 0 60000 65536"/>
                <a:gd name="T5" fmla="*/ 0 60000 65536"/>
                <a:gd name="T6" fmla="*/ 0 w 1"/>
                <a:gd name="T7" fmla="*/ 0 h 245"/>
                <a:gd name="T8" fmla="*/ 1 w 1"/>
                <a:gd name="T9" fmla="*/ 245 h 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5">
                  <a:moveTo>
                    <a:pt x="1" y="0"/>
                  </a:moveTo>
                  <a:lnTo>
                    <a:pt x="0" y="24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4670425" y="4279900"/>
              <a:ext cx="258763" cy="1588"/>
            </a:xfrm>
            <a:custGeom>
              <a:avLst/>
              <a:gdLst>
                <a:gd name="T0" fmla="*/ 2147483647 w 163"/>
                <a:gd name="T1" fmla="*/ 2147483647 h 1"/>
                <a:gd name="T2" fmla="*/ 0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16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29"/>
            <p:cNvSpPr txBox="1">
              <a:spLocks noChangeArrowheads="1"/>
            </p:cNvSpPr>
            <p:nvPr/>
          </p:nvSpPr>
          <p:spPr bwMode="auto">
            <a:xfrm>
              <a:off x="3187700" y="3030538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sz="2400">
                <a:latin typeface="Arial Narrow" pitchFamily="34" charset="0"/>
              </a:endParaRPr>
            </a:p>
          </p:txBody>
        </p:sp>
        <p:sp>
          <p:nvSpPr>
            <p:cNvPr id="128" name="Freeform 30"/>
            <p:cNvSpPr>
              <a:spLocks noChangeArrowheads="1"/>
            </p:cNvSpPr>
            <p:nvPr/>
          </p:nvSpPr>
          <p:spPr bwMode="auto">
            <a:xfrm>
              <a:off x="2055813" y="4037013"/>
              <a:ext cx="749300" cy="1587"/>
            </a:xfrm>
            <a:custGeom>
              <a:avLst/>
              <a:gdLst>
                <a:gd name="T0" fmla="*/ 2147483647 w 472"/>
                <a:gd name="T1" fmla="*/ 2147483647 h 1"/>
                <a:gd name="T2" fmla="*/ 0 w 472"/>
                <a:gd name="T3" fmla="*/ 0 h 1"/>
                <a:gd name="T4" fmla="*/ 0 60000 65536"/>
                <a:gd name="T5" fmla="*/ 0 60000 65536"/>
                <a:gd name="T6" fmla="*/ 0 w 472"/>
                <a:gd name="T7" fmla="*/ 0 h 1"/>
                <a:gd name="T8" fmla="*/ 472 w 4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2" h="1">
                  <a:moveTo>
                    <a:pt x="472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 noChangeArrowheads="1"/>
            </p:cNvSpPr>
            <p:nvPr/>
          </p:nvSpPr>
          <p:spPr bwMode="auto">
            <a:xfrm>
              <a:off x="2913063" y="4029075"/>
              <a:ext cx="735012" cy="1588"/>
            </a:xfrm>
            <a:custGeom>
              <a:avLst/>
              <a:gdLst>
                <a:gd name="T0" fmla="*/ 2147483647 w 463"/>
                <a:gd name="T1" fmla="*/ 0 h 1"/>
                <a:gd name="T2" fmla="*/ 0 w 463"/>
                <a:gd name="T3" fmla="*/ 2147483647 h 1"/>
                <a:gd name="T4" fmla="*/ 0 60000 65536"/>
                <a:gd name="T5" fmla="*/ 0 60000 65536"/>
                <a:gd name="T6" fmla="*/ 0 w 463"/>
                <a:gd name="T7" fmla="*/ 0 h 1"/>
                <a:gd name="T8" fmla="*/ 463 w 4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3" h="1">
                  <a:moveTo>
                    <a:pt x="463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>
              <a:off x="654050" y="2703513"/>
              <a:ext cx="668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 Narrow" pitchFamily="34" charset="0"/>
                </a:rPr>
                <a:t>ADATA</a:t>
              </a:r>
            </a:p>
          </p:txBody>
        </p:sp>
        <p:sp>
          <p:nvSpPr>
            <p:cNvPr id="131" name="Freeform 33"/>
            <p:cNvSpPr>
              <a:spLocks noChangeArrowheads="1"/>
            </p:cNvSpPr>
            <p:nvPr/>
          </p:nvSpPr>
          <p:spPr bwMode="auto">
            <a:xfrm>
              <a:off x="1289050" y="5022850"/>
              <a:ext cx="4983163" cy="1588"/>
            </a:xfrm>
            <a:custGeom>
              <a:avLst/>
              <a:gdLst>
                <a:gd name="T0" fmla="*/ 2147483647 w 3139"/>
                <a:gd name="T1" fmla="*/ 2147483647 h 1"/>
                <a:gd name="T2" fmla="*/ 0 w 3139"/>
                <a:gd name="T3" fmla="*/ 0 h 1"/>
                <a:gd name="T4" fmla="*/ 0 60000 65536"/>
                <a:gd name="T5" fmla="*/ 0 60000 65536"/>
                <a:gd name="T6" fmla="*/ 0 w 3139"/>
                <a:gd name="T7" fmla="*/ 0 h 1"/>
                <a:gd name="T8" fmla="*/ 3139 w 31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39" h="1">
                  <a:moveTo>
                    <a:pt x="3139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4"/>
            <p:cNvSpPr>
              <a:spLocks/>
            </p:cNvSpPr>
            <p:nvPr/>
          </p:nvSpPr>
          <p:spPr bwMode="auto">
            <a:xfrm>
              <a:off x="5808663" y="3103563"/>
              <a:ext cx="1587" cy="895350"/>
            </a:xfrm>
            <a:custGeom>
              <a:avLst/>
              <a:gdLst>
                <a:gd name="T0" fmla="*/ 0 w 1"/>
                <a:gd name="T1" fmla="*/ 0 h 564"/>
                <a:gd name="T2" fmla="*/ 0 w 1"/>
                <a:gd name="T3" fmla="*/ 2147483647 h 564"/>
                <a:gd name="T4" fmla="*/ 0 60000 65536"/>
                <a:gd name="T5" fmla="*/ 0 60000 65536"/>
                <a:gd name="T6" fmla="*/ 0 w 1"/>
                <a:gd name="T7" fmla="*/ 0 h 564"/>
                <a:gd name="T8" fmla="*/ 1 w 1"/>
                <a:gd name="T9" fmla="*/ 564 h 5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4">
                  <a:moveTo>
                    <a:pt x="0" y="0"/>
                  </a:move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6264275" y="4152900"/>
              <a:ext cx="1588" cy="874713"/>
            </a:xfrm>
            <a:custGeom>
              <a:avLst/>
              <a:gdLst>
                <a:gd name="T0" fmla="*/ 0 w 1"/>
                <a:gd name="T1" fmla="*/ 0 h 551"/>
                <a:gd name="T2" fmla="*/ 2147483647 w 1"/>
                <a:gd name="T3" fmla="*/ 2147483647 h 551"/>
                <a:gd name="T4" fmla="*/ 0 60000 65536"/>
                <a:gd name="T5" fmla="*/ 0 60000 65536"/>
                <a:gd name="T6" fmla="*/ 0 w 1"/>
                <a:gd name="T7" fmla="*/ 0 h 551"/>
                <a:gd name="T8" fmla="*/ 1 w 1"/>
                <a:gd name="T9" fmla="*/ 551 h 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1">
                  <a:moveTo>
                    <a:pt x="0" y="0"/>
                  </a:moveTo>
                  <a:lnTo>
                    <a:pt x="1" y="5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 flipH="1">
              <a:off x="7064375" y="4143375"/>
              <a:ext cx="9271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AutoShape 37"/>
            <p:cNvSpPr>
              <a:spLocks noChangeArrowheads="1"/>
            </p:cNvSpPr>
            <p:nvPr/>
          </p:nvSpPr>
          <p:spPr bwMode="auto">
            <a:xfrm>
              <a:off x="7758113" y="4119563"/>
              <a:ext cx="442912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36" name="Rectangle 38"/>
            <p:cNvSpPr>
              <a:spLocks noChangeArrowheads="1"/>
            </p:cNvSpPr>
            <p:nvPr/>
          </p:nvSpPr>
          <p:spPr bwMode="auto">
            <a:xfrm>
              <a:off x="7677150" y="3897313"/>
              <a:ext cx="6064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OUT2</a:t>
              </a:r>
            </a:p>
          </p:txBody>
        </p:sp>
        <p:sp>
          <p:nvSpPr>
            <p:cNvPr id="137" name="Line 39"/>
            <p:cNvSpPr>
              <a:spLocks noChangeShapeType="1"/>
            </p:cNvSpPr>
            <p:nvPr/>
          </p:nvSpPr>
          <p:spPr bwMode="auto">
            <a:xfrm>
              <a:off x="6276975" y="4159250"/>
              <a:ext cx="514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0"/>
            <p:cNvSpPr>
              <a:spLocks noChangeArrowheads="1"/>
            </p:cNvSpPr>
            <p:nvPr/>
          </p:nvSpPr>
          <p:spPr bwMode="auto">
            <a:xfrm>
              <a:off x="6813550" y="3038475"/>
              <a:ext cx="1174750" cy="1588"/>
            </a:xfrm>
            <a:custGeom>
              <a:avLst/>
              <a:gdLst>
                <a:gd name="T0" fmla="*/ 2147483647 w 740"/>
                <a:gd name="T1" fmla="*/ 2147483647 h 1"/>
                <a:gd name="T2" fmla="*/ 0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740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utoShape 41"/>
            <p:cNvSpPr>
              <a:spLocks noChangeArrowheads="1"/>
            </p:cNvSpPr>
            <p:nvPr/>
          </p:nvSpPr>
          <p:spPr bwMode="auto">
            <a:xfrm>
              <a:off x="7753350" y="2978150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40" name="Rectangle 42"/>
            <p:cNvSpPr>
              <a:spLocks noChangeArrowheads="1"/>
            </p:cNvSpPr>
            <p:nvPr/>
          </p:nvSpPr>
          <p:spPr bwMode="auto">
            <a:xfrm>
              <a:off x="7662863" y="2754313"/>
              <a:ext cx="5143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OUT1</a:t>
              </a:r>
            </a:p>
          </p:txBody>
        </p:sp>
        <p:sp>
          <p:nvSpPr>
            <p:cNvPr id="141" name="Line 43"/>
            <p:cNvSpPr>
              <a:spLocks noChangeShapeType="1"/>
            </p:cNvSpPr>
            <p:nvPr/>
          </p:nvSpPr>
          <p:spPr bwMode="auto">
            <a:xfrm>
              <a:off x="5805488" y="3106738"/>
              <a:ext cx="8572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44"/>
            <p:cNvSpPr>
              <a:spLocks noChangeArrowheads="1"/>
            </p:cNvSpPr>
            <p:nvPr/>
          </p:nvSpPr>
          <p:spPr bwMode="auto">
            <a:xfrm>
              <a:off x="5286375" y="2952750"/>
              <a:ext cx="1292225" cy="1588"/>
            </a:xfrm>
            <a:custGeom>
              <a:avLst/>
              <a:gdLst>
                <a:gd name="T0" fmla="*/ 0 w 814"/>
                <a:gd name="T1" fmla="*/ 2147483647 h 1"/>
                <a:gd name="T2" fmla="*/ 2147483647 w 814"/>
                <a:gd name="T3" fmla="*/ 0 h 1"/>
                <a:gd name="T4" fmla="*/ 0 60000 65536"/>
                <a:gd name="T5" fmla="*/ 0 60000 65536"/>
                <a:gd name="T6" fmla="*/ 0 w 814"/>
                <a:gd name="T7" fmla="*/ 0 h 1"/>
                <a:gd name="T8" fmla="*/ 814 w 8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4" h="1">
                  <a:moveTo>
                    <a:pt x="0" y="1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45"/>
            <p:cNvSpPr>
              <a:spLocks noChangeArrowheads="1"/>
            </p:cNvSpPr>
            <p:nvPr/>
          </p:nvSpPr>
          <p:spPr bwMode="auto">
            <a:xfrm>
              <a:off x="5294313" y="3994150"/>
              <a:ext cx="1552575" cy="3175"/>
            </a:xfrm>
            <a:custGeom>
              <a:avLst/>
              <a:gdLst>
                <a:gd name="T0" fmla="*/ 0 w 978"/>
                <a:gd name="T1" fmla="*/ 2147483647 h 2"/>
                <a:gd name="T2" fmla="*/ 2147483647 w 978"/>
                <a:gd name="T3" fmla="*/ 0 h 2"/>
                <a:gd name="T4" fmla="*/ 0 60000 65536"/>
                <a:gd name="T5" fmla="*/ 0 60000 65536"/>
                <a:gd name="T6" fmla="*/ 0 w 978"/>
                <a:gd name="T7" fmla="*/ 0 h 2"/>
                <a:gd name="T8" fmla="*/ 978 w 9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8" h="2">
                  <a:moveTo>
                    <a:pt x="0" y="2"/>
                  </a:moveTo>
                  <a:lnTo>
                    <a:pt x="97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AutoShape 46"/>
            <p:cNvSpPr>
              <a:spLocks noChangeArrowheads="1"/>
            </p:cNvSpPr>
            <p:nvPr/>
          </p:nvSpPr>
          <p:spPr bwMode="auto">
            <a:xfrm>
              <a:off x="882650" y="3475038"/>
              <a:ext cx="442913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45" name="AutoShape 47"/>
            <p:cNvSpPr>
              <a:spLocks noChangeArrowheads="1"/>
            </p:cNvSpPr>
            <p:nvPr/>
          </p:nvSpPr>
          <p:spPr bwMode="auto">
            <a:xfrm>
              <a:off x="860425" y="2951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46" name="AutoShape 48"/>
            <p:cNvSpPr>
              <a:spLocks noChangeArrowheads="1"/>
            </p:cNvSpPr>
            <p:nvPr/>
          </p:nvSpPr>
          <p:spPr bwMode="auto">
            <a:xfrm>
              <a:off x="1744663" y="3432175"/>
              <a:ext cx="214312" cy="155575"/>
            </a:xfrm>
            <a:prstGeom prst="homePlate">
              <a:avLst>
                <a:gd name="adj" fmla="val 122449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47" name="Text Box 49"/>
            <p:cNvSpPr txBox="1">
              <a:spLocks noChangeArrowheads="1"/>
            </p:cNvSpPr>
            <p:nvPr/>
          </p:nvSpPr>
          <p:spPr bwMode="auto">
            <a:xfrm>
              <a:off x="5084763" y="2851150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148" name="Text Box 50"/>
            <p:cNvSpPr txBox="1">
              <a:spLocks noChangeArrowheads="1"/>
            </p:cNvSpPr>
            <p:nvPr/>
          </p:nvSpPr>
          <p:spPr bwMode="auto">
            <a:xfrm>
              <a:off x="4821238" y="2595563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149" name="Text Box 51"/>
            <p:cNvSpPr txBox="1">
              <a:spLocks noChangeArrowheads="1"/>
            </p:cNvSpPr>
            <p:nvPr/>
          </p:nvSpPr>
          <p:spPr bwMode="auto">
            <a:xfrm>
              <a:off x="4838700" y="2851150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150" name="AutoShape 52"/>
            <p:cNvSpPr>
              <a:spLocks noChangeArrowheads="1"/>
            </p:cNvSpPr>
            <p:nvPr/>
          </p:nvSpPr>
          <p:spPr bwMode="auto">
            <a:xfrm rot="5492108">
              <a:off x="48879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51" name="Text Box 53"/>
            <p:cNvSpPr txBox="1">
              <a:spLocks noChangeArrowheads="1"/>
            </p:cNvSpPr>
            <p:nvPr/>
          </p:nvSpPr>
          <p:spPr bwMode="auto">
            <a:xfrm>
              <a:off x="2570163" y="2851150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grpSp>
          <p:nvGrpSpPr>
            <p:cNvPr id="152" name="Group 54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306638" y="2595563"/>
              <a:ext cx="471487" cy="873125"/>
              <a:chOff x="2675" y="1462"/>
              <a:chExt cx="297" cy="550"/>
            </a:xfrm>
          </p:grpSpPr>
          <p:sp>
            <p:nvSpPr>
              <p:cNvPr id="185" name="Text Box 55"/>
              <p:cNvSpPr txBox="1">
                <a:spLocks noChangeArrowheads="1"/>
              </p:cNvSpPr>
              <p:nvPr/>
            </p:nvSpPr>
            <p:spPr bwMode="auto">
              <a:xfrm>
                <a:off x="2675" y="1462"/>
                <a:ext cx="28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>
                    <a:latin typeface="Arial Narrow" pitchFamily="34" charset="0"/>
                  </a:rPr>
                  <a:t>FLOP</a:t>
                </a:r>
              </a:p>
            </p:txBody>
          </p:sp>
          <p:grpSp>
            <p:nvGrpSpPr>
              <p:cNvPr id="186" name="Group 56"/>
              <p:cNvGrpSpPr>
                <a:grpSpLocks/>
              </p:cNvGrpSpPr>
              <p:nvPr/>
            </p:nvGrpSpPr>
            <p:grpSpPr bwMode="auto">
              <a:xfrm>
                <a:off x="2686" y="1610"/>
                <a:ext cx="286" cy="402"/>
                <a:chOff x="2686" y="1610"/>
                <a:chExt cx="286" cy="402"/>
              </a:xfrm>
            </p:grpSpPr>
            <p:sp>
              <p:nvSpPr>
                <p:cNvPr id="18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6" y="1623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>
                      <a:latin typeface="Arial Narrow" pitchFamily="34" charset="0"/>
                    </a:rPr>
                    <a:t>D</a:t>
                  </a:r>
                </a:p>
              </p:txBody>
            </p:sp>
            <p:sp>
              <p:nvSpPr>
                <p:cNvPr id="188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9" y="1610"/>
                  <a:ext cx="243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sz="1800">
                    <a:latin typeface="Arial" charset="0"/>
                  </a:endParaRPr>
                </a:p>
              </p:txBody>
            </p:sp>
            <p:sp>
              <p:nvSpPr>
                <p:cNvPr id="189" name="AutoShape 59"/>
                <p:cNvSpPr>
                  <a:spLocks noChangeArrowheads="1"/>
                </p:cNvSpPr>
                <p:nvPr/>
              </p:nvSpPr>
              <p:spPr bwMode="auto">
                <a:xfrm rot="5492108">
                  <a:off x="2717" y="1848"/>
                  <a:ext cx="96" cy="72"/>
                </a:xfrm>
                <a:prstGeom prst="triangle">
                  <a:avLst>
                    <a:gd name="adj" fmla="val 476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sz="1800">
                    <a:latin typeface="Arial" charset="0"/>
                  </a:endParaRPr>
                </a:p>
              </p:txBody>
            </p:sp>
          </p:grpSp>
        </p:grpSp>
        <p:sp>
          <p:nvSpPr>
            <p:cNvPr id="153" name="Freeform 60"/>
            <p:cNvSpPr>
              <a:spLocks/>
            </p:cNvSpPr>
            <p:nvPr/>
          </p:nvSpPr>
          <p:spPr bwMode="auto">
            <a:xfrm>
              <a:off x="3049588" y="27749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61"/>
            <p:cNvSpPr>
              <a:spLocks/>
            </p:cNvSpPr>
            <p:nvPr/>
          </p:nvSpPr>
          <p:spPr bwMode="auto">
            <a:xfrm>
              <a:off x="4211638" y="27940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62"/>
            <p:cNvSpPr>
              <a:spLocks/>
            </p:cNvSpPr>
            <p:nvPr/>
          </p:nvSpPr>
          <p:spPr bwMode="auto">
            <a:xfrm>
              <a:off x="6510338" y="28702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63"/>
            <p:cNvSpPr>
              <a:spLocks/>
            </p:cNvSpPr>
            <p:nvPr/>
          </p:nvSpPr>
          <p:spPr bwMode="auto">
            <a:xfrm>
              <a:off x="6764338" y="39751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Text Box 64"/>
            <p:cNvSpPr txBox="1">
              <a:spLocks noChangeArrowheads="1"/>
            </p:cNvSpPr>
            <p:nvPr/>
          </p:nvSpPr>
          <p:spPr bwMode="auto">
            <a:xfrm>
              <a:off x="5084763" y="3860800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158" name="Text Box 65"/>
            <p:cNvSpPr txBox="1">
              <a:spLocks noChangeArrowheads="1"/>
            </p:cNvSpPr>
            <p:nvPr/>
          </p:nvSpPr>
          <p:spPr bwMode="auto">
            <a:xfrm>
              <a:off x="4821238" y="3605213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159" name="Text Box 66"/>
            <p:cNvSpPr txBox="1">
              <a:spLocks noChangeArrowheads="1"/>
            </p:cNvSpPr>
            <p:nvPr/>
          </p:nvSpPr>
          <p:spPr bwMode="auto">
            <a:xfrm>
              <a:off x="4838700" y="3860800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160" name="AutoShape 67"/>
            <p:cNvSpPr>
              <a:spLocks noChangeArrowheads="1"/>
            </p:cNvSpPr>
            <p:nvPr/>
          </p:nvSpPr>
          <p:spPr bwMode="auto">
            <a:xfrm rot="5492108">
              <a:off x="4887913" y="421798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61" name="Text Box 68"/>
            <p:cNvSpPr txBox="1">
              <a:spLocks noChangeArrowheads="1"/>
            </p:cNvSpPr>
            <p:nvPr/>
          </p:nvSpPr>
          <p:spPr bwMode="auto">
            <a:xfrm>
              <a:off x="3827463" y="3879850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162" name="Text Box 69"/>
            <p:cNvSpPr txBox="1">
              <a:spLocks noChangeArrowheads="1"/>
            </p:cNvSpPr>
            <p:nvPr/>
          </p:nvSpPr>
          <p:spPr bwMode="auto">
            <a:xfrm>
              <a:off x="3563938" y="3624263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163" name="Text Box 70"/>
            <p:cNvSpPr txBox="1">
              <a:spLocks noChangeArrowheads="1"/>
            </p:cNvSpPr>
            <p:nvPr/>
          </p:nvSpPr>
          <p:spPr bwMode="auto">
            <a:xfrm>
              <a:off x="3581400" y="3879850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164" name="AutoShape 71"/>
            <p:cNvSpPr>
              <a:spLocks noChangeArrowheads="1"/>
            </p:cNvSpPr>
            <p:nvPr/>
          </p:nvSpPr>
          <p:spPr bwMode="auto">
            <a:xfrm rot="5492108">
              <a:off x="3630613" y="42370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65" name="Freeform 72"/>
            <p:cNvSpPr>
              <a:spLocks/>
            </p:cNvSpPr>
            <p:nvPr/>
          </p:nvSpPr>
          <p:spPr bwMode="auto">
            <a:xfrm>
              <a:off x="4249738" y="38417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3"/>
            <p:cNvSpPr>
              <a:spLocks/>
            </p:cNvSpPr>
            <p:nvPr/>
          </p:nvSpPr>
          <p:spPr bwMode="auto">
            <a:xfrm>
              <a:off x="1811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74"/>
            <p:cNvSpPr>
              <a:spLocks/>
            </p:cNvSpPr>
            <p:nvPr/>
          </p:nvSpPr>
          <p:spPr bwMode="auto">
            <a:xfrm>
              <a:off x="2573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Text Box 75"/>
            <p:cNvSpPr txBox="1">
              <a:spLocks noChangeArrowheads="1"/>
            </p:cNvSpPr>
            <p:nvPr/>
          </p:nvSpPr>
          <p:spPr bwMode="auto">
            <a:xfrm>
              <a:off x="654050" y="4075113"/>
              <a:ext cx="850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 Narrow" pitchFamily="34" charset="0"/>
                </a:rPr>
                <a:t>BUS [7..0]</a:t>
              </a:r>
            </a:p>
          </p:txBody>
        </p:sp>
        <p:sp>
          <p:nvSpPr>
            <p:cNvPr id="169" name="Text Box 76"/>
            <p:cNvSpPr txBox="1">
              <a:spLocks noChangeArrowheads="1"/>
            </p:cNvSpPr>
            <p:nvPr/>
          </p:nvSpPr>
          <p:spPr bwMode="auto">
            <a:xfrm>
              <a:off x="673100" y="5084763"/>
              <a:ext cx="676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400">
                  <a:latin typeface="Arial Narrow" pitchFamily="34" charset="0"/>
                </a:rPr>
                <a:t>CDATA</a:t>
              </a:r>
            </a:p>
          </p:txBody>
        </p:sp>
        <p:sp>
          <p:nvSpPr>
            <p:cNvPr id="170" name="Text Box 77"/>
            <p:cNvSpPr txBox="1">
              <a:spLocks noChangeArrowheads="1"/>
            </p:cNvSpPr>
            <p:nvPr/>
          </p:nvSpPr>
          <p:spPr bwMode="auto">
            <a:xfrm>
              <a:off x="3827463" y="2851150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171" name="Text Box 78"/>
            <p:cNvSpPr txBox="1">
              <a:spLocks noChangeArrowheads="1"/>
            </p:cNvSpPr>
            <p:nvPr/>
          </p:nvSpPr>
          <p:spPr bwMode="auto">
            <a:xfrm>
              <a:off x="3563938" y="2595563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172" name="Text Box 79"/>
            <p:cNvSpPr txBox="1">
              <a:spLocks noChangeArrowheads="1"/>
            </p:cNvSpPr>
            <p:nvPr/>
          </p:nvSpPr>
          <p:spPr bwMode="auto">
            <a:xfrm>
              <a:off x="3581400" y="2851150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173" name="AutoShape 80"/>
            <p:cNvSpPr>
              <a:spLocks noChangeArrowheads="1"/>
            </p:cNvSpPr>
            <p:nvPr/>
          </p:nvSpPr>
          <p:spPr bwMode="auto">
            <a:xfrm rot="5492108">
              <a:off x="36306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174" name="Text Box 82"/>
            <p:cNvSpPr txBox="1">
              <a:spLocks noChangeArrowheads="1"/>
            </p:cNvSpPr>
            <p:nvPr/>
          </p:nvSpPr>
          <p:spPr bwMode="auto">
            <a:xfrm>
              <a:off x="1519238" y="3563938"/>
              <a:ext cx="531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200">
                  <a:latin typeface="Arial Narrow" pitchFamily="34" charset="0"/>
                </a:rPr>
                <a:t>BUFG</a:t>
              </a:r>
            </a:p>
          </p:txBody>
        </p:sp>
        <p:sp>
          <p:nvSpPr>
            <p:cNvPr id="175" name="Line 83"/>
            <p:cNvSpPr>
              <a:spLocks noChangeShapeType="1"/>
            </p:cNvSpPr>
            <p:nvPr/>
          </p:nvSpPr>
          <p:spPr bwMode="auto">
            <a:xfrm>
              <a:off x="955675" y="3798888"/>
              <a:ext cx="26670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" name="Group 8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974725" y="2209800"/>
              <a:ext cx="1333500" cy="465138"/>
              <a:chOff x="614" y="1842"/>
              <a:chExt cx="840" cy="293"/>
            </a:xfrm>
          </p:grpSpPr>
          <p:sp>
            <p:nvSpPr>
              <p:cNvPr id="183" name="Line 85"/>
              <p:cNvSpPr>
                <a:spLocks noChangeShapeType="1"/>
              </p:cNvSpPr>
              <p:nvPr/>
            </p:nvSpPr>
            <p:spPr bwMode="auto">
              <a:xfrm>
                <a:off x="614" y="2135"/>
                <a:ext cx="8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Text Box 86"/>
              <p:cNvSpPr txBox="1">
                <a:spLocks noChangeArrowheads="1"/>
              </p:cNvSpPr>
              <p:nvPr/>
            </p:nvSpPr>
            <p:spPr bwMode="auto">
              <a:xfrm>
                <a:off x="638" y="1842"/>
                <a:ext cx="8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2000" b="1">
                    <a:solidFill>
                      <a:srgbClr val="0033CC"/>
                    </a:solidFill>
                    <a:latin typeface="Arial Narrow" pitchFamily="34" charset="0"/>
                  </a:rPr>
                  <a:t>OFFSET IN</a:t>
                </a:r>
                <a:endParaRPr lang="en-US" sz="2000" b="1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177" name="Line 87"/>
            <p:cNvSpPr>
              <a:spLocks noChangeShapeType="1"/>
            </p:cNvSpPr>
            <p:nvPr/>
          </p:nvSpPr>
          <p:spPr bwMode="auto">
            <a:xfrm flipV="1">
              <a:off x="5680075" y="3208338"/>
              <a:ext cx="2571750" cy="76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" name="Group 88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5413375" y="2209800"/>
              <a:ext cx="2800350" cy="1620838"/>
              <a:chOff x="3410" y="1842"/>
              <a:chExt cx="1764" cy="1021"/>
            </a:xfrm>
          </p:grpSpPr>
          <p:sp>
            <p:nvSpPr>
              <p:cNvPr id="180" name="Line 89"/>
              <p:cNvSpPr>
                <a:spLocks noChangeShapeType="1"/>
              </p:cNvSpPr>
              <p:nvPr/>
            </p:nvSpPr>
            <p:spPr bwMode="auto">
              <a:xfrm flipV="1">
                <a:off x="3446" y="2123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90"/>
              <p:cNvSpPr>
                <a:spLocks noChangeShapeType="1"/>
              </p:cNvSpPr>
              <p:nvPr/>
            </p:nvSpPr>
            <p:spPr bwMode="auto">
              <a:xfrm flipV="1">
                <a:off x="3410" y="2863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91"/>
              <p:cNvSpPr txBox="1">
                <a:spLocks noChangeArrowheads="1"/>
              </p:cNvSpPr>
              <p:nvPr/>
            </p:nvSpPr>
            <p:spPr bwMode="auto">
              <a:xfrm>
                <a:off x="3819" y="1842"/>
                <a:ext cx="9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2000" b="1">
                    <a:solidFill>
                      <a:srgbClr val="008000"/>
                    </a:solidFill>
                    <a:latin typeface="Arial Narrow" pitchFamily="34" charset="0"/>
                  </a:rPr>
                  <a:t>OFFSET OUT</a:t>
                </a:r>
              </a:p>
            </p:txBody>
          </p:sp>
        </p:grpSp>
        <p:sp>
          <p:nvSpPr>
            <p:cNvPr id="179" name="Line 92"/>
            <p:cNvSpPr>
              <a:spLocks noChangeShapeType="1"/>
            </p:cNvSpPr>
            <p:nvPr/>
          </p:nvSpPr>
          <p:spPr bwMode="auto">
            <a:xfrm flipV="1">
              <a:off x="5603875" y="3284538"/>
              <a:ext cx="9525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1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Xilinx FPGA </a:t>
            </a:r>
            <a:r>
              <a:rPr lang="en-US" sz="2800" dirty="0" smtClean="0"/>
              <a:t>Architecture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Area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Power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Speed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2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Xilinx FPGA </a:t>
            </a:r>
            <a:r>
              <a:rPr lang="en-US" sz="2800" dirty="0" smtClean="0"/>
              <a:t>Architecture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Area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Power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Optimizing for Speed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Xilinx FPGA 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r>
              <a:rPr lang="en-US" sz="2000" dirty="0" smtClean="0"/>
              <a:t>Modern FPGA’s contain hardware-dedicated resources to for commonly used functions.</a:t>
            </a:r>
          </a:p>
          <a:p>
            <a:r>
              <a:rPr lang="en-US" sz="2000" dirty="0" smtClean="0"/>
              <a:t>Improves performance</a:t>
            </a:r>
          </a:p>
          <a:p>
            <a:r>
              <a:rPr lang="en-US" sz="2000" dirty="0" smtClean="0"/>
              <a:t>Reduces area and power use</a:t>
            </a:r>
          </a:p>
          <a:p>
            <a:r>
              <a:rPr lang="en-US" sz="2000" dirty="0" smtClean="0"/>
              <a:t>7-Series Architecture Features</a:t>
            </a:r>
          </a:p>
          <a:p>
            <a:pPr lvl="1"/>
            <a:r>
              <a:rPr lang="en-US" sz="1800" dirty="0" smtClean="0"/>
              <a:t>Logic (“FPGA Fabric”)</a:t>
            </a:r>
          </a:p>
          <a:p>
            <a:pPr lvl="1"/>
            <a:r>
              <a:rPr lang="en-US" sz="1800" dirty="0" smtClean="0"/>
              <a:t>Interconnect</a:t>
            </a:r>
          </a:p>
          <a:p>
            <a:pPr lvl="1"/>
            <a:r>
              <a:rPr lang="en-US" sz="1800" dirty="0" smtClean="0"/>
              <a:t>Block/Distributed RAM</a:t>
            </a:r>
          </a:p>
          <a:p>
            <a:pPr lvl="1"/>
            <a:r>
              <a:rPr lang="en-US" sz="1800" dirty="0" err="1" smtClean="0"/>
              <a:t>SelectIO</a:t>
            </a:r>
            <a:r>
              <a:rPr lang="en-US" sz="1800" dirty="0" smtClean="0"/>
              <a:t>/CMT</a:t>
            </a:r>
          </a:p>
          <a:p>
            <a:pPr lvl="1"/>
            <a:r>
              <a:rPr lang="en-US" sz="1800" dirty="0" smtClean="0"/>
              <a:t>DSP Slices</a:t>
            </a:r>
          </a:p>
          <a:p>
            <a:pPr lvl="1"/>
            <a:r>
              <a:rPr lang="en-US" sz="1800" dirty="0" smtClean="0"/>
              <a:t>Serial Transceiver</a:t>
            </a:r>
          </a:p>
          <a:p>
            <a:pPr lvl="1"/>
            <a:endParaRPr lang="en-US" sz="1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AutoShape 5"/>
          <p:cNvSpPr>
            <a:spLocks noChangeAspect="1" noChangeArrowheads="1"/>
          </p:cNvSpPr>
          <p:nvPr/>
        </p:nvSpPr>
        <p:spPr bwMode="auto">
          <a:xfrm>
            <a:off x="5105400" y="1689100"/>
            <a:ext cx="403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" name="AutoShape 7"/>
          <p:cNvSpPr>
            <a:spLocks noChangeAspect="1" noChangeArrowheads="1" noTextEdit="1"/>
          </p:cNvSpPr>
          <p:nvPr/>
        </p:nvSpPr>
        <p:spPr bwMode="auto">
          <a:xfrm>
            <a:off x="5105400" y="1689100"/>
            <a:ext cx="403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6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230813" y="1489075"/>
            <a:ext cx="563562" cy="565150"/>
            <a:chOff x="5230314" y="1306321"/>
            <a:chExt cx="564257" cy="564752"/>
          </a:xfrm>
        </p:grpSpPr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5420366" y="1753598"/>
              <a:ext cx="85725" cy="117475"/>
              <a:chOff x="3423" y="1182"/>
              <a:chExt cx="54" cy="74"/>
            </a:xfrm>
          </p:grpSpPr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3423" y="1182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3423" y="1182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5230314" y="1306321"/>
              <a:ext cx="5642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SelectIO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 &amp; CMT</a:t>
              </a:r>
              <a:endParaRPr lang="en-US"/>
            </a:p>
          </p:txBody>
        </p:sp>
      </p:grpSp>
      <p:grpSp>
        <p:nvGrpSpPr>
          <p:cNvPr id="53" name="Group 4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691313" y="1660525"/>
            <a:ext cx="444500" cy="328613"/>
            <a:chOff x="6391275" y="1614488"/>
            <a:chExt cx="444500" cy="328613"/>
          </a:xfrm>
        </p:grpSpPr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6521450" y="1824038"/>
              <a:ext cx="85725" cy="119063"/>
              <a:chOff x="4108" y="1149"/>
              <a:chExt cx="54" cy="75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4108" y="1149"/>
                <a:ext cx="54" cy="75"/>
              </a:xfrm>
              <a:custGeom>
                <a:avLst/>
                <a:gdLst>
                  <a:gd name="T0" fmla="*/ 0 w 54"/>
                  <a:gd name="T1" fmla="*/ 56 h 75"/>
                  <a:gd name="T2" fmla="*/ 14 w 54"/>
                  <a:gd name="T3" fmla="*/ 56 h 75"/>
                  <a:gd name="T4" fmla="*/ 14 w 54"/>
                  <a:gd name="T5" fmla="*/ 0 h 75"/>
                  <a:gd name="T6" fmla="*/ 41 w 54"/>
                  <a:gd name="T7" fmla="*/ 0 h 75"/>
                  <a:gd name="T8" fmla="*/ 41 w 54"/>
                  <a:gd name="T9" fmla="*/ 56 h 75"/>
                  <a:gd name="T10" fmla="*/ 54 w 54"/>
                  <a:gd name="T11" fmla="*/ 56 h 75"/>
                  <a:gd name="T12" fmla="*/ 27 w 54"/>
                  <a:gd name="T13" fmla="*/ 75 h 75"/>
                  <a:gd name="T14" fmla="*/ 0 w 54"/>
                  <a:gd name="T15" fmla="*/ 56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5"/>
                  <a:gd name="T26" fmla="*/ 54 w 54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5">
                    <a:moveTo>
                      <a:pt x="0" y="56"/>
                    </a:moveTo>
                    <a:lnTo>
                      <a:pt x="14" y="56"/>
                    </a:lnTo>
                    <a:lnTo>
                      <a:pt x="14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5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4108" y="1149"/>
                <a:ext cx="54" cy="75"/>
              </a:xfrm>
              <a:custGeom>
                <a:avLst/>
                <a:gdLst>
                  <a:gd name="T0" fmla="*/ 0 w 54"/>
                  <a:gd name="T1" fmla="*/ 56 h 75"/>
                  <a:gd name="T2" fmla="*/ 14 w 54"/>
                  <a:gd name="T3" fmla="*/ 56 h 75"/>
                  <a:gd name="T4" fmla="*/ 14 w 54"/>
                  <a:gd name="T5" fmla="*/ 0 h 75"/>
                  <a:gd name="T6" fmla="*/ 41 w 54"/>
                  <a:gd name="T7" fmla="*/ 0 h 75"/>
                  <a:gd name="T8" fmla="*/ 41 w 54"/>
                  <a:gd name="T9" fmla="*/ 56 h 75"/>
                  <a:gd name="T10" fmla="*/ 54 w 54"/>
                  <a:gd name="T11" fmla="*/ 56 h 75"/>
                  <a:gd name="T12" fmla="*/ 27 w 54"/>
                  <a:gd name="T13" fmla="*/ 75 h 75"/>
                  <a:gd name="T14" fmla="*/ 0 w 54"/>
                  <a:gd name="T15" fmla="*/ 56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5"/>
                  <a:gd name="T26" fmla="*/ 54 w 54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5">
                    <a:moveTo>
                      <a:pt x="0" y="56"/>
                    </a:moveTo>
                    <a:lnTo>
                      <a:pt x="14" y="56"/>
                    </a:lnTo>
                    <a:lnTo>
                      <a:pt x="14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5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6391275" y="1614488"/>
              <a:ext cx="4445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Logic</a:t>
              </a:r>
              <a:endParaRPr lang="en-US"/>
            </a:p>
          </p:txBody>
        </p:sp>
      </p:grpSp>
      <p:grpSp>
        <p:nvGrpSpPr>
          <p:cNvPr id="58" name="Group 4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335713" y="1693863"/>
            <a:ext cx="392112" cy="320675"/>
            <a:chOff x="7045325" y="1579563"/>
            <a:chExt cx="392113" cy="320676"/>
          </a:xfrm>
        </p:grpSpPr>
        <p:grpSp>
          <p:nvGrpSpPr>
            <p:cNvPr id="59" name="Group 21"/>
            <p:cNvGrpSpPr>
              <a:grpSpLocks/>
            </p:cNvGrpSpPr>
            <p:nvPr/>
          </p:nvGrpSpPr>
          <p:grpSpPr bwMode="auto">
            <a:xfrm>
              <a:off x="7153275" y="1781176"/>
              <a:ext cx="87313" cy="119063"/>
              <a:chOff x="4506" y="1122"/>
              <a:chExt cx="55" cy="75"/>
            </a:xfrm>
          </p:grpSpPr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4506" y="1122"/>
                <a:ext cx="55" cy="75"/>
              </a:xfrm>
              <a:custGeom>
                <a:avLst/>
                <a:gdLst>
                  <a:gd name="T0" fmla="*/ 0 w 55"/>
                  <a:gd name="T1" fmla="*/ 56 h 75"/>
                  <a:gd name="T2" fmla="*/ 14 w 55"/>
                  <a:gd name="T3" fmla="*/ 56 h 75"/>
                  <a:gd name="T4" fmla="*/ 14 w 55"/>
                  <a:gd name="T5" fmla="*/ 0 h 75"/>
                  <a:gd name="T6" fmla="*/ 41 w 55"/>
                  <a:gd name="T7" fmla="*/ 0 h 75"/>
                  <a:gd name="T8" fmla="*/ 41 w 55"/>
                  <a:gd name="T9" fmla="*/ 56 h 75"/>
                  <a:gd name="T10" fmla="*/ 55 w 55"/>
                  <a:gd name="T11" fmla="*/ 56 h 75"/>
                  <a:gd name="T12" fmla="*/ 27 w 55"/>
                  <a:gd name="T13" fmla="*/ 75 h 75"/>
                  <a:gd name="T14" fmla="*/ 0 w 55"/>
                  <a:gd name="T15" fmla="*/ 56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"/>
                  <a:gd name="T25" fmla="*/ 0 h 75"/>
                  <a:gd name="T26" fmla="*/ 55 w 55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" h="75">
                    <a:moveTo>
                      <a:pt x="0" y="56"/>
                    </a:moveTo>
                    <a:lnTo>
                      <a:pt x="14" y="56"/>
                    </a:lnTo>
                    <a:lnTo>
                      <a:pt x="14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5" y="56"/>
                    </a:lnTo>
                    <a:lnTo>
                      <a:pt x="27" y="75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4506" y="1122"/>
                <a:ext cx="55" cy="75"/>
              </a:xfrm>
              <a:custGeom>
                <a:avLst/>
                <a:gdLst>
                  <a:gd name="T0" fmla="*/ 0 w 55"/>
                  <a:gd name="T1" fmla="*/ 56 h 75"/>
                  <a:gd name="T2" fmla="*/ 14 w 55"/>
                  <a:gd name="T3" fmla="*/ 56 h 75"/>
                  <a:gd name="T4" fmla="*/ 14 w 55"/>
                  <a:gd name="T5" fmla="*/ 0 h 75"/>
                  <a:gd name="T6" fmla="*/ 41 w 55"/>
                  <a:gd name="T7" fmla="*/ 0 h 75"/>
                  <a:gd name="T8" fmla="*/ 41 w 55"/>
                  <a:gd name="T9" fmla="*/ 56 h 75"/>
                  <a:gd name="T10" fmla="*/ 55 w 55"/>
                  <a:gd name="T11" fmla="*/ 56 h 75"/>
                  <a:gd name="T12" fmla="*/ 27 w 55"/>
                  <a:gd name="T13" fmla="*/ 75 h 75"/>
                  <a:gd name="T14" fmla="*/ 0 w 55"/>
                  <a:gd name="T15" fmla="*/ 56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"/>
                  <a:gd name="T25" fmla="*/ 0 h 75"/>
                  <a:gd name="T26" fmla="*/ 55 w 55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" h="75">
                    <a:moveTo>
                      <a:pt x="0" y="56"/>
                    </a:moveTo>
                    <a:lnTo>
                      <a:pt x="14" y="56"/>
                    </a:lnTo>
                    <a:lnTo>
                      <a:pt x="14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5" y="56"/>
                    </a:lnTo>
                    <a:lnTo>
                      <a:pt x="27" y="75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7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7045325" y="1579563"/>
              <a:ext cx="3921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DSP</a:t>
              </a:r>
              <a:endParaRPr lang="en-US"/>
            </a:p>
          </p:txBody>
        </p:sp>
      </p:grpSp>
      <p:grpSp>
        <p:nvGrpSpPr>
          <p:cNvPr id="63" name="Group 3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834313" y="1558925"/>
            <a:ext cx="1331912" cy="311150"/>
            <a:chOff x="7834313" y="1554163"/>
            <a:chExt cx="1331913" cy="311150"/>
          </a:xfrm>
        </p:grpSpPr>
        <p:grpSp>
          <p:nvGrpSpPr>
            <p:cNvPr id="64" name="Group 24"/>
            <p:cNvGrpSpPr>
              <a:grpSpLocks/>
            </p:cNvGrpSpPr>
            <p:nvPr/>
          </p:nvGrpSpPr>
          <p:grpSpPr bwMode="auto">
            <a:xfrm>
              <a:off x="8388350" y="1747838"/>
              <a:ext cx="85725" cy="117475"/>
              <a:chOff x="5284" y="1101"/>
              <a:chExt cx="54" cy="74"/>
            </a:xfrm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5284" y="1101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5284" y="1101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7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7834313" y="1554163"/>
              <a:ext cx="13319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Serial Transceiver</a:t>
              </a:r>
              <a:endParaRPr lang="en-US"/>
            </a:p>
          </p:txBody>
        </p:sp>
      </p:grpSp>
      <p:grpSp>
        <p:nvGrpSpPr>
          <p:cNvPr id="68" name="Group 4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543550" y="5264150"/>
            <a:ext cx="522288" cy="385763"/>
            <a:chOff x="5324475" y="4986338"/>
            <a:chExt cx="522288" cy="385763"/>
          </a:xfrm>
        </p:grpSpPr>
        <p:grpSp>
          <p:nvGrpSpPr>
            <p:cNvPr id="69" name="Group 31"/>
            <p:cNvGrpSpPr>
              <a:grpSpLocks/>
            </p:cNvGrpSpPr>
            <p:nvPr/>
          </p:nvGrpSpPr>
          <p:grpSpPr bwMode="auto">
            <a:xfrm>
              <a:off x="5500688" y="4986338"/>
              <a:ext cx="85725" cy="117475"/>
              <a:chOff x="3465" y="3141"/>
              <a:chExt cx="54" cy="74"/>
            </a:xfrm>
          </p:grpSpPr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3465" y="3141"/>
                <a:ext cx="54" cy="74"/>
              </a:xfrm>
              <a:custGeom>
                <a:avLst/>
                <a:gdLst>
                  <a:gd name="T0" fmla="*/ 0 w 54"/>
                  <a:gd name="T1" fmla="*/ 18 h 74"/>
                  <a:gd name="T2" fmla="*/ 13 w 54"/>
                  <a:gd name="T3" fmla="*/ 18 h 74"/>
                  <a:gd name="T4" fmla="*/ 13 w 54"/>
                  <a:gd name="T5" fmla="*/ 74 h 74"/>
                  <a:gd name="T6" fmla="*/ 40 w 54"/>
                  <a:gd name="T7" fmla="*/ 74 h 74"/>
                  <a:gd name="T8" fmla="*/ 40 w 54"/>
                  <a:gd name="T9" fmla="*/ 18 h 74"/>
                  <a:gd name="T10" fmla="*/ 54 w 54"/>
                  <a:gd name="T11" fmla="*/ 18 h 74"/>
                  <a:gd name="T12" fmla="*/ 27 w 54"/>
                  <a:gd name="T13" fmla="*/ 0 h 74"/>
                  <a:gd name="T14" fmla="*/ 0 w 54"/>
                  <a:gd name="T15" fmla="*/ 18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18"/>
                    </a:moveTo>
                    <a:lnTo>
                      <a:pt x="13" y="18"/>
                    </a:lnTo>
                    <a:lnTo>
                      <a:pt x="13" y="74"/>
                    </a:lnTo>
                    <a:lnTo>
                      <a:pt x="40" y="74"/>
                    </a:lnTo>
                    <a:lnTo>
                      <a:pt x="40" y="18"/>
                    </a:lnTo>
                    <a:lnTo>
                      <a:pt x="54" y="18"/>
                    </a:lnTo>
                    <a:lnTo>
                      <a:pt x="2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0"/>
              <p:cNvSpPr>
                <a:spLocks/>
              </p:cNvSpPr>
              <p:nvPr/>
            </p:nvSpPr>
            <p:spPr bwMode="auto">
              <a:xfrm>
                <a:off x="3465" y="3141"/>
                <a:ext cx="54" cy="74"/>
              </a:xfrm>
              <a:custGeom>
                <a:avLst/>
                <a:gdLst>
                  <a:gd name="T0" fmla="*/ 0 w 54"/>
                  <a:gd name="T1" fmla="*/ 18 h 74"/>
                  <a:gd name="T2" fmla="*/ 13 w 54"/>
                  <a:gd name="T3" fmla="*/ 18 h 74"/>
                  <a:gd name="T4" fmla="*/ 13 w 54"/>
                  <a:gd name="T5" fmla="*/ 74 h 74"/>
                  <a:gd name="T6" fmla="*/ 40 w 54"/>
                  <a:gd name="T7" fmla="*/ 74 h 74"/>
                  <a:gd name="T8" fmla="*/ 40 w 54"/>
                  <a:gd name="T9" fmla="*/ 18 h 74"/>
                  <a:gd name="T10" fmla="*/ 54 w 54"/>
                  <a:gd name="T11" fmla="*/ 18 h 74"/>
                  <a:gd name="T12" fmla="*/ 27 w 54"/>
                  <a:gd name="T13" fmla="*/ 0 h 74"/>
                  <a:gd name="T14" fmla="*/ 0 w 54"/>
                  <a:gd name="T15" fmla="*/ 18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18"/>
                    </a:moveTo>
                    <a:lnTo>
                      <a:pt x="13" y="18"/>
                    </a:lnTo>
                    <a:lnTo>
                      <a:pt x="13" y="74"/>
                    </a:lnTo>
                    <a:lnTo>
                      <a:pt x="40" y="74"/>
                    </a:lnTo>
                    <a:lnTo>
                      <a:pt x="40" y="18"/>
                    </a:lnTo>
                    <a:lnTo>
                      <a:pt x="54" y="18"/>
                    </a:lnTo>
                    <a:lnTo>
                      <a:pt x="27" y="0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5324475" y="5111751"/>
              <a:ext cx="522288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BRAM</a:t>
              </a:r>
              <a:endParaRPr lang="en-US"/>
            </a:p>
          </p:txBody>
        </p:sp>
      </p:grpSp>
      <p:grpSp>
        <p:nvGrpSpPr>
          <p:cNvPr id="73" name="Group 4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53138" y="5475288"/>
            <a:ext cx="874712" cy="555625"/>
            <a:chOff x="6121619" y="5292726"/>
            <a:chExt cx="874277" cy="556299"/>
          </a:xfrm>
        </p:grpSpPr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6121619" y="5418138"/>
              <a:ext cx="8742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Clock Buffers</a:t>
              </a:r>
              <a:b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and Routing</a:t>
              </a:r>
              <a:endParaRPr lang="en-US"/>
            </a:p>
          </p:txBody>
        </p:sp>
        <p:grpSp>
          <p:nvGrpSpPr>
            <p:cNvPr id="75" name="Group 35"/>
            <p:cNvGrpSpPr>
              <a:grpSpLocks/>
            </p:cNvGrpSpPr>
            <p:nvPr/>
          </p:nvGrpSpPr>
          <p:grpSpPr bwMode="auto">
            <a:xfrm>
              <a:off x="6450013" y="5292726"/>
              <a:ext cx="85725" cy="119063"/>
              <a:chOff x="4063" y="3334"/>
              <a:chExt cx="54" cy="75"/>
            </a:xfrm>
          </p:grpSpPr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4063" y="3334"/>
                <a:ext cx="54" cy="75"/>
              </a:xfrm>
              <a:custGeom>
                <a:avLst/>
                <a:gdLst>
                  <a:gd name="T0" fmla="*/ 0 w 54"/>
                  <a:gd name="T1" fmla="*/ 19 h 75"/>
                  <a:gd name="T2" fmla="*/ 13 w 54"/>
                  <a:gd name="T3" fmla="*/ 19 h 75"/>
                  <a:gd name="T4" fmla="*/ 13 w 54"/>
                  <a:gd name="T5" fmla="*/ 75 h 75"/>
                  <a:gd name="T6" fmla="*/ 40 w 54"/>
                  <a:gd name="T7" fmla="*/ 75 h 75"/>
                  <a:gd name="T8" fmla="*/ 40 w 54"/>
                  <a:gd name="T9" fmla="*/ 19 h 75"/>
                  <a:gd name="T10" fmla="*/ 54 w 54"/>
                  <a:gd name="T11" fmla="*/ 19 h 75"/>
                  <a:gd name="T12" fmla="*/ 27 w 54"/>
                  <a:gd name="T13" fmla="*/ 0 h 75"/>
                  <a:gd name="T14" fmla="*/ 0 w 54"/>
                  <a:gd name="T15" fmla="*/ 19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5"/>
                  <a:gd name="T26" fmla="*/ 54 w 54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5">
                    <a:moveTo>
                      <a:pt x="0" y="19"/>
                    </a:moveTo>
                    <a:lnTo>
                      <a:pt x="13" y="19"/>
                    </a:lnTo>
                    <a:lnTo>
                      <a:pt x="13" y="75"/>
                    </a:lnTo>
                    <a:lnTo>
                      <a:pt x="40" y="75"/>
                    </a:lnTo>
                    <a:lnTo>
                      <a:pt x="40" y="19"/>
                    </a:lnTo>
                    <a:lnTo>
                      <a:pt x="54" y="19"/>
                    </a:lnTo>
                    <a:lnTo>
                      <a:pt x="27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4063" y="3334"/>
                <a:ext cx="54" cy="75"/>
              </a:xfrm>
              <a:custGeom>
                <a:avLst/>
                <a:gdLst>
                  <a:gd name="T0" fmla="*/ 0 w 54"/>
                  <a:gd name="T1" fmla="*/ 19 h 75"/>
                  <a:gd name="T2" fmla="*/ 13 w 54"/>
                  <a:gd name="T3" fmla="*/ 19 h 75"/>
                  <a:gd name="T4" fmla="*/ 13 w 54"/>
                  <a:gd name="T5" fmla="*/ 75 h 75"/>
                  <a:gd name="T6" fmla="*/ 40 w 54"/>
                  <a:gd name="T7" fmla="*/ 75 h 75"/>
                  <a:gd name="T8" fmla="*/ 40 w 54"/>
                  <a:gd name="T9" fmla="*/ 19 h 75"/>
                  <a:gd name="T10" fmla="*/ 54 w 54"/>
                  <a:gd name="T11" fmla="*/ 19 h 75"/>
                  <a:gd name="T12" fmla="*/ 27 w 54"/>
                  <a:gd name="T13" fmla="*/ 0 h 75"/>
                  <a:gd name="T14" fmla="*/ 0 w 54"/>
                  <a:gd name="T15" fmla="*/ 19 h 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5"/>
                  <a:gd name="T26" fmla="*/ 54 w 54"/>
                  <a:gd name="T27" fmla="*/ 75 h 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5">
                    <a:moveTo>
                      <a:pt x="0" y="19"/>
                    </a:moveTo>
                    <a:lnTo>
                      <a:pt x="13" y="19"/>
                    </a:lnTo>
                    <a:lnTo>
                      <a:pt x="13" y="75"/>
                    </a:lnTo>
                    <a:lnTo>
                      <a:pt x="40" y="75"/>
                    </a:lnTo>
                    <a:lnTo>
                      <a:pt x="40" y="19"/>
                    </a:lnTo>
                    <a:lnTo>
                      <a:pt x="54" y="19"/>
                    </a:lnTo>
                    <a:lnTo>
                      <a:pt x="27" y="0"/>
                    </a:lnTo>
                    <a:lnTo>
                      <a:pt x="0" y="19"/>
                    </a:lnTo>
                    <a:close/>
                  </a:path>
                </a:pathLst>
              </a:custGeom>
              <a:noFill/>
              <a:ln w="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3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537450" y="5905500"/>
            <a:ext cx="819150" cy="331788"/>
            <a:chOff x="7469188" y="5695951"/>
            <a:chExt cx="819150" cy="331787"/>
          </a:xfrm>
        </p:grpSpPr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7469188" y="5811838"/>
              <a:ext cx="8191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PCI Express</a:t>
              </a:r>
              <a:endParaRPr lang="en-US"/>
            </a:p>
          </p:txBody>
        </p:sp>
        <p:grpSp>
          <p:nvGrpSpPr>
            <p:cNvPr id="80" name="Group 39"/>
            <p:cNvGrpSpPr>
              <a:grpSpLocks/>
            </p:cNvGrpSpPr>
            <p:nvPr/>
          </p:nvGrpSpPr>
          <p:grpSpPr bwMode="auto">
            <a:xfrm>
              <a:off x="7769225" y="5695951"/>
              <a:ext cx="87313" cy="117475"/>
              <a:chOff x="4894" y="3588"/>
              <a:chExt cx="55" cy="74"/>
            </a:xfrm>
          </p:grpSpPr>
          <p:sp>
            <p:nvSpPr>
              <p:cNvPr id="81" name="Freeform 37"/>
              <p:cNvSpPr>
                <a:spLocks/>
              </p:cNvSpPr>
              <p:nvPr/>
            </p:nvSpPr>
            <p:spPr bwMode="auto">
              <a:xfrm>
                <a:off x="4894" y="3588"/>
                <a:ext cx="55" cy="74"/>
              </a:xfrm>
              <a:custGeom>
                <a:avLst/>
                <a:gdLst>
                  <a:gd name="T0" fmla="*/ 0 w 55"/>
                  <a:gd name="T1" fmla="*/ 18 h 74"/>
                  <a:gd name="T2" fmla="*/ 14 w 55"/>
                  <a:gd name="T3" fmla="*/ 18 h 74"/>
                  <a:gd name="T4" fmla="*/ 14 w 55"/>
                  <a:gd name="T5" fmla="*/ 74 h 74"/>
                  <a:gd name="T6" fmla="*/ 41 w 55"/>
                  <a:gd name="T7" fmla="*/ 74 h 74"/>
                  <a:gd name="T8" fmla="*/ 41 w 55"/>
                  <a:gd name="T9" fmla="*/ 18 h 74"/>
                  <a:gd name="T10" fmla="*/ 55 w 55"/>
                  <a:gd name="T11" fmla="*/ 18 h 74"/>
                  <a:gd name="T12" fmla="*/ 28 w 55"/>
                  <a:gd name="T13" fmla="*/ 0 h 74"/>
                  <a:gd name="T14" fmla="*/ 0 w 55"/>
                  <a:gd name="T15" fmla="*/ 18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"/>
                  <a:gd name="T25" fmla="*/ 0 h 74"/>
                  <a:gd name="T26" fmla="*/ 55 w 55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" h="74">
                    <a:moveTo>
                      <a:pt x="0" y="18"/>
                    </a:moveTo>
                    <a:lnTo>
                      <a:pt x="14" y="18"/>
                    </a:lnTo>
                    <a:lnTo>
                      <a:pt x="14" y="74"/>
                    </a:lnTo>
                    <a:lnTo>
                      <a:pt x="41" y="74"/>
                    </a:lnTo>
                    <a:lnTo>
                      <a:pt x="41" y="18"/>
                    </a:lnTo>
                    <a:lnTo>
                      <a:pt x="55" y="18"/>
                    </a:lnTo>
                    <a:lnTo>
                      <a:pt x="28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8"/>
              <p:cNvSpPr>
                <a:spLocks/>
              </p:cNvSpPr>
              <p:nvPr/>
            </p:nvSpPr>
            <p:spPr bwMode="auto">
              <a:xfrm>
                <a:off x="4894" y="3588"/>
                <a:ext cx="55" cy="74"/>
              </a:xfrm>
              <a:custGeom>
                <a:avLst/>
                <a:gdLst>
                  <a:gd name="T0" fmla="*/ 0 w 55"/>
                  <a:gd name="T1" fmla="*/ 18 h 74"/>
                  <a:gd name="T2" fmla="*/ 14 w 55"/>
                  <a:gd name="T3" fmla="*/ 18 h 74"/>
                  <a:gd name="T4" fmla="*/ 14 w 55"/>
                  <a:gd name="T5" fmla="*/ 74 h 74"/>
                  <a:gd name="T6" fmla="*/ 41 w 55"/>
                  <a:gd name="T7" fmla="*/ 74 h 74"/>
                  <a:gd name="T8" fmla="*/ 41 w 55"/>
                  <a:gd name="T9" fmla="*/ 18 h 74"/>
                  <a:gd name="T10" fmla="*/ 55 w 55"/>
                  <a:gd name="T11" fmla="*/ 18 h 74"/>
                  <a:gd name="T12" fmla="*/ 28 w 55"/>
                  <a:gd name="T13" fmla="*/ 0 h 74"/>
                  <a:gd name="T14" fmla="*/ 0 w 55"/>
                  <a:gd name="T15" fmla="*/ 18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5"/>
                  <a:gd name="T25" fmla="*/ 0 h 74"/>
                  <a:gd name="T26" fmla="*/ 55 w 55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5" h="74">
                    <a:moveTo>
                      <a:pt x="0" y="18"/>
                    </a:moveTo>
                    <a:lnTo>
                      <a:pt x="14" y="18"/>
                    </a:lnTo>
                    <a:lnTo>
                      <a:pt x="14" y="74"/>
                    </a:lnTo>
                    <a:lnTo>
                      <a:pt x="41" y="74"/>
                    </a:lnTo>
                    <a:lnTo>
                      <a:pt x="41" y="18"/>
                    </a:lnTo>
                    <a:lnTo>
                      <a:pt x="55" y="18"/>
                    </a:lnTo>
                    <a:lnTo>
                      <a:pt x="28" y="0"/>
                    </a:lnTo>
                    <a:lnTo>
                      <a:pt x="0" y="18"/>
                    </a:lnTo>
                    <a:close/>
                  </a:path>
                </a:pathLst>
              </a:custGeom>
              <a:noFill/>
              <a:ln w="7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3" name="Picture 2" descr="C:\Documents and Settings\avrumw\Local Settings\Temporary Internet Files\Content.IE5\YT445IHX\7_series_layout_diagram_r2 (1)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17655" y="2070062"/>
            <a:ext cx="3680980" cy="3449093"/>
          </a:xfrm>
          <a:prstGeom prst="rect">
            <a:avLst/>
          </a:prstGeom>
          <a:noFill/>
          <a:scene3d>
            <a:camera prst="perspectiveHeroicExtremeLeftFacing" fov="4800000">
              <a:rot lat="300000" lon="2097949" rev="21427137"/>
            </a:camera>
            <a:lightRig rig="threePt" dir="t"/>
          </a:scene3d>
        </p:spPr>
      </p:pic>
      <p:grpSp>
        <p:nvGrpSpPr>
          <p:cNvPr id="84" name="Group 6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7251700" y="1422400"/>
            <a:ext cx="565150" cy="565150"/>
            <a:chOff x="5230314" y="1306321"/>
            <a:chExt cx="564257" cy="564752"/>
          </a:xfrm>
        </p:grpSpPr>
        <p:grpSp>
          <p:nvGrpSpPr>
            <p:cNvPr id="85" name="Group 14"/>
            <p:cNvGrpSpPr>
              <a:grpSpLocks/>
            </p:cNvGrpSpPr>
            <p:nvPr/>
          </p:nvGrpSpPr>
          <p:grpSpPr bwMode="auto">
            <a:xfrm>
              <a:off x="5420366" y="1753598"/>
              <a:ext cx="85725" cy="117475"/>
              <a:chOff x="3423" y="1182"/>
              <a:chExt cx="54" cy="74"/>
            </a:xfrm>
          </p:grpSpPr>
          <p:sp>
            <p:nvSpPr>
              <p:cNvPr id="87" name="Freeform 12"/>
              <p:cNvSpPr>
                <a:spLocks/>
              </p:cNvSpPr>
              <p:nvPr/>
            </p:nvSpPr>
            <p:spPr bwMode="auto">
              <a:xfrm>
                <a:off x="3423" y="1182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/>
              </p:cNvSpPr>
              <p:nvPr/>
            </p:nvSpPr>
            <p:spPr bwMode="auto">
              <a:xfrm>
                <a:off x="3423" y="1182"/>
                <a:ext cx="54" cy="74"/>
              </a:xfrm>
              <a:custGeom>
                <a:avLst/>
                <a:gdLst>
                  <a:gd name="T0" fmla="*/ 0 w 54"/>
                  <a:gd name="T1" fmla="*/ 56 h 74"/>
                  <a:gd name="T2" fmla="*/ 13 w 54"/>
                  <a:gd name="T3" fmla="*/ 56 h 74"/>
                  <a:gd name="T4" fmla="*/ 13 w 54"/>
                  <a:gd name="T5" fmla="*/ 0 h 74"/>
                  <a:gd name="T6" fmla="*/ 41 w 54"/>
                  <a:gd name="T7" fmla="*/ 0 h 74"/>
                  <a:gd name="T8" fmla="*/ 41 w 54"/>
                  <a:gd name="T9" fmla="*/ 56 h 74"/>
                  <a:gd name="T10" fmla="*/ 54 w 54"/>
                  <a:gd name="T11" fmla="*/ 56 h 74"/>
                  <a:gd name="T12" fmla="*/ 27 w 54"/>
                  <a:gd name="T13" fmla="*/ 74 h 74"/>
                  <a:gd name="T14" fmla="*/ 0 w 54"/>
                  <a:gd name="T15" fmla="*/ 56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74"/>
                  <a:gd name="T26" fmla="*/ 54 w 54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74">
                    <a:moveTo>
                      <a:pt x="0" y="56"/>
                    </a:moveTo>
                    <a:lnTo>
                      <a:pt x="13" y="56"/>
                    </a:lnTo>
                    <a:lnTo>
                      <a:pt x="13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54" y="56"/>
                    </a:lnTo>
                    <a:lnTo>
                      <a:pt x="27" y="7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5230314" y="1306321"/>
              <a:ext cx="5642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SelectIO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 Narrow" pitchFamily="34" charset="0"/>
                </a:rPr>
                <a:t> &amp; CMT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3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CLB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r>
              <a:rPr lang="en-US" sz="1800" dirty="0"/>
              <a:t>Two side-by-side slices per CLB</a:t>
            </a:r>
          </a:p>
          <a:p>
            <a:pPr lvl="1"/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Slice_M</a:t>
            </a:r>
            <a:r>
              <a:rPr lang="en-GB" sz="1800" dirty="0"/>
              <a:t> are memory-capable</a:t>
            </a:r>
          </a:p>
          <a:p>
            <a:pPr lvl="1"/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Slice_L</a:t>
            </a:r>
            <a:r>
              <a:rPr lang="en-GB" sz="1800" dirty="0"/>
              <a:t> are logic and carry </a:t>
            </a:r>
            <a:r>
              <a:rPr lang="en-GB" sz="1800" dirty="0" smtClean="0"/>
              <a:t>only</a:t>
            </a:r>
            <a:endParaRPr lang="en-US" sz="1800" dirty="0"/>
          </a:p>
          <a:p>
            <a:r>
              <a:rPr lang="en-US" sz="1800" dirty="0"/>
              <a:t>Four 6-input LUTs per slice</a:t>
            </a:r>
          </a:p>
          <a:p>
            <a:pPr lvl="1"/>
            <a:r>
              <a:rPr lang="en-GB" sz="1800" dirty="0"/>
              <a:t>Consistent with previous architectures</a:t>
            </a:r>
          </a:p>
          <a:p>
            <a:pPr lvl="1"/>
            <a:r>
              <a:rPr lang="en-GB" sz="1800" dirty="0"/>
              <a:t>Single LUT in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Slice_M</a:t>
            </a:r>
            <a:r>
              <a:rPr lang="en-GB" sz="1800" dirty="0"/>
              <a:t> can be a 32-bit </a:t>
            </a:r>
            <a:r>
              <a:rPr lang="en-GB" sz="1800" dirty="0" smtClean="0"/>
              <a:t>shift </a:t>
            </a:r>
            <a:r>
              <a:rPr lang="en-GB" sz="1800" dirty="0"/>
              <a:t>register or </a:t>
            </a:r>
            <a:r>
              <a:rPr lang="en-GB" sz="1800" dirty="0" smtClean="0"/>
              <a:t>64 x 1 RAM (Distributed RAM)</a:t>
            </a:r>
          </a:p>
          <a:p>
            <a:r>
              <a:rPr lang="en-GB" sz="1800" dirty="0" smtClean="0"/>
              <a:t>Two flip-flops per LUT</a:t>
            </a:r>
          </a:p>
          <a:p>
            <a:pPr lvl="1"/>
            <a:r>
              <a:rPr lang="en-GB" sz="1800" dirty="0" smtClean="0"/>
              <a:t>Excellent </a:t>
            </a:r>
            <a:r>
              <a:rPr lang="en-GB" sz="1800" dirty="0"/>
              <a:t>for heavily pipelined </a:t>
            </a:r>
            <a:r>
              <a:rPr lang="en-GB" sz="1800" dirty="0" smtClean="0"/>
              <a:t>designs</a:t>
            </a:r>
            <a:endParaRPr lang="en-GB" sz="1800" dirty="0"/>
          </a:p>
          <a:p>
            <a:pPr lvl="1"/>
            <a:endParaRPr lang="en-US" sz="14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9" name="Rectangle 346"/>
          <p:cNvSpPr>
            <a:spLocks noChangeArrowheads="1"/>
          </p:cNvSpPr>
          <p:nvPr/>
        </p:nvSpPr>
        <p:spPr bwMode="auto">
          <a:xfrm>
            <a:off x="5173593" y="1586553"/>
            <a:ext cx="3416303" cy="44918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/>
          <a:lstStyle/>
          <a:p>
            <a:pPr algn="r" eaLnBrk="0" hangingPunct="0">
              <a:defRPr/>
            </a:pPr>
            <a:r>
              <a:rPr lang="en-US" sz="2000" b="1" dirty="0" smtClean="0">
                <a:latin typeface="Arial Narrow" pitchFamily="34" charset="0"/>
              </a:rPr>
              <a:t>CLB</a:t>
            </a:r>
            <a:endParaRPr lang="en-US" sz="2000" b="1" dirty="0">
              <a:latin typeface="Arial Narrow" pitchFamily="34" charset="0"/>
            </a:endParaRPr>
          </a:p>
        </p:txBody>
      </p:sp>
      <p:grpSp>
        <p:nvGrpSpPr>
          <p:cNvPr id="90" name="Group 63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568005" y="1752396"/>
            <a:ext cx="1890195" cy="3276804"/>
            <a:chOff x="4195" y="935"/>
            <a:chExt cx="1355" cy="2349"/>
          </a:xfrm>
        </p:grpSpPr>
        <p:grpSp>
          <p:nvGrpSpPr>
            <p:cNvPr id="91" name="Group 638"/>
            <p:cNvGrpSpPr>
              <a:grpSpLocks/>
            </p:cNvGrpSpPr>
            <p:nvPr/>
          </p:nvGrpSpPr>
          <p:grpSpPr bwMode="auto">
            <a:xfrm>
              <a:off x="4195" y="935"/>
              <a:ext cx="1355" cy="2349"/>
              <a:chOff x="4195" y="935"/>
              <a:chExt cx="1355" cy="2349"/>
            </a:xfrm>
          </p:grpSpPr>
          <p:sp>
            <p:nvSpPr>
              <p:cNvPr id="94" name="Rectangle 332"/>
              <p:cNvSpPr>
                <a:spLocks noChangeArrowheads="1"/>
              </p:cNvSpPr>
              <p:nvPr/>
            </p:nvSpPr>
            <p:spPr bwMode="auto">
              <a:xfrm>
                <a:off x="4195" y="935"/>
                <a:ext cx="1355" cy="2349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tint val="63922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95" name="Group 637"/>
              <p:cNvGrpSpPr>
                <a:grpSpLocks/>
              </p:cNvGrpSpPr>
              <p:nvPr/>
            </p:nvGrpSpPr>
            <p:grpSpPr bwMode="auto">
              <a:xfrm>
                <a:off x="4461" y="1113"/>
                <a:ext cx="923" cy="456"/>
                <a:chOff x="4461" y="1113"/>
                <a:chExt cx="923" cy="456"/>
              </a:xfrm>
            </p:grpSpPr>
            <p:sp>
              <p:nvSpPr>
                <p:cNvPr id="204" name="Rectangle 334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4560" y="1256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05" name="Rectangle 335"/>
                <p:cNvSpPr>
                  <a:spLocks noChangeArrowheads="1"/>
                </p:cNvSpPr>
                <p:nvPr/>
              </p:nvSpPr>
              <p:spPr bwMode="auto">
                <a:xfrm>
                  <a:off x="5043" y="116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06" name="Rectangle 336"/>
                <p:cNvSpPr>
                  <a:spLocks noChangeArrowheads="1"/>
                </p:cNvSpPr>
                <p:nvPr/>
              </p:nvSpPr>
              <p:spPr bwMode="auto">
                <a:xfrm>
                  <a:off x="5043" y="1445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07" name="AutoShape 33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6" y="118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AutoShape 33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6" y="146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AutoShape 339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177" y="1411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4463" y="1534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4804" y="1445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4838" y="1375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Line 343"/>
                <p:cNvSpPr>
                  <a:spLocks noChangeShapeType="1"/>
                </p:cNvSpPr>
                <p:nvPr/>
              </p:nvSpPr>
              <p:spPr bwMode="auto">
                <a:xfrm>
                  <a:off x="4838" y="1372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Line 344"/>
                <p:cNvSpPr>
                  <a:spLocks noChangeShapeType="1"/>
                </p:cNvSpPr>
                <p:nvPr/>
              </p:nvSpPr>
              <p:spPr bwMode="auto">
                <a:xfrm>
                  <a:off x="4941" y="148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Line 345"/>
                <p:cNvSpPr>
                  <a:spLocks noChangeShapeType="1"/>
                </p:cNvSpPr>
                <p:nvPr/>
              </p:nvSpPr>
              <p:spPr bwMode="auto">
                <a:xfrm>
                  <a:off x="5145" y="148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4463" y="1148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Line 347"/>
                <p:cNvSpPr>
                  <a:spLocks noChangeShapeType="1"/>
                </p:cNvSpPr>
                <p:nvPr/>
              </p:nvSpPr>
              <p:spPr bwMode="auto">
                <a:xfrm>
                  <a:off x="4804" y="121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Line 348"/>
                <p:cNvSpPr>
                  <a:spLocks noChangeShapeType="1"/>
                </p:cNvSpPr>
                <p:nvPr/>
              </p:nvSpPr>
              <p:spPr bwMode="auto">
                <a:xfrm>
                  <a:off x="4835" y="1218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Line 349"/>
                <p:cNvSpPr>
                  <a:spLocks noChangeShapeType="1"/>
                </p:cNvSpPr>
                <p:nvPr/>
              </p:nvSpPr>
              <p:spPr bwMode="auto">
                <a:xfrm>
                  <a:off x="4835" y="1324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350"/>
                <p:cNvSpPr>
                  <a:spLocks noChangeShapeType="1"/>
                </p:cNvSpPr>
                <p:nvPr/>
              </p:nvSpPr>
              <p:spPr bwMode="auto">
                <a:xfrm>
                  <a:off x="4941" y="119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351"/>
                <p:cNvSpPr>
                  <a:spLocks noChangeShapeType="1"/>
                </p:cNvSpPr>
                <p:nvPr/>
              </p:nvSpPr>
              <p:spPr bwMode="auto">
                <a:xfrm>
                  <a:off x="5145" y="1200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352"/>
                <p:cNvSpPr>
                  <a:spLocks noChangeShapeType="1"/>
                </p:cNvSpPr>
                <p:nvPr/>
              </p:nvSpPr>
              <p:spPr bwMode="auto">
                <a:xfrm>
                  <a:off x="5282" y="1429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Line 353"/>
                <p:cNvSpPr>
                  <a:spLocks noChangeShapeType="1"/>
                </p:cNvSpPr>
                <p:nvPr/>
              </p:nvSpPr>
              <p:spPr bwMode="auto">
                <a:xfrm flipH="1">
                  <a:off x="4463" y="121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AutoShape 354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151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AutoShape 355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13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AutoShape 356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19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Line 357"/>
                <p:cNvSpPr>
                  <a:spLocks noChangeShapeType="1"/>
                </p:cNvSpPr>
                <p:nvPr/>
              </p:nvSpPr>
              <p:spPr bwMode="auto">
                <a:xfrm flipH="1">
                  <a:off x="4463" y="1268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AutoShape 358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24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359"/>
                <p:cNvSpPr>
                  <a:spLocks noChangeShapeType="1"/>
                </p:cNvSpPr>
                <p:nvPr/>
              </p:nvSpPr>
              <p:spPr bwMode="auto">
                <a:xfrm flipH="1">
                  <a:off x="4464" y="131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AutoShape 360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30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Line 361"/>
                <p:cNvSpPr>
                  <a:spLocks noChangeShapeType="1"/>
                </p:cNvSpPr>
                <p:nvPr/>
              </p:nvSpPr>
              <p:spPr bwMode="auto">
                <a:xfrm flipH="1">
                  <a:off x="4463" y="1372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AutoShape 362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35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363"/>
                <p:cNvSpPr>
                  <a:spLocks noChangeShapeType="1"/>
                </p:cNvSpPr>
                <p:nvPr/>
              </p:nvSpPr>
              <p:spPr bwMode="auto">
                <a:xfrm flipH="1">
                  <a:off x="4464" y="142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AutoShape 364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40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4464" y="147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AutoShape 366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45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AutoShape 36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3" y="1512"/>
                  <a:ext cx="22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AutoShape 36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2" y="1236"/>
                  <a:ext cx="23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636"/>
              <p:cNvGrpSpPr>
                <a:grpSpLocks/>
              </p:cNvGrpSpPr>
              <p:nvPr/>
            </p:nvGrpSpPr>
            <p:grpSpPr bwMode="auto">
              <a:xfrm>
                <a:off x="4461" y="1675"/>
                <a:ext cx="923" cy="456"/>
                <a:chOff x="4461" y="1675"/>
                <a:chExt cx="923" cy="456"/>
              </a:xfrm>
            </p:grpSpPr>
            <p:sp>
              <p:nvSpPr>
                <p:cNvPr id="169" name="Rectangle 370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4560" y="1818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0" name="Rectangle 371"/>
                <p:cNvSpPr>
                  <a:spLocks noChangeArrowheads="1"/>
                </p:cNvSpPr>
                <p:nvPr/>
              </p:nvSpPr>
              <p:spPr bwMode="auto">
                <a:xfrm>
                  <a:off x="5043" y="1729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1" name="Rectangle 372"/>
                <p:cNvSpPr>
                  <a:spLocks noChangeArrowheads="1"/>
                </p:cNvSpPr>
                <p:nvPr/>
              </p:nvSpPr>
              <p:spPr bwMode="auto">
                <a:xfrm>
                  <a:off x="5043" y="200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72" name="AutoShape 37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6" y="1745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AutoShape 37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6" y="2025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AutoShape 375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177" y="1973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4463" y="2096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4804" y="2007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4838" y="1937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Line 379"/>
                <p:cNvSpPr>
                  <a:spLocks noChangeShapeType="1"/>
                </p:cNvSpPr>
                <p:nvPr/>
              </p:nvSpPr>
              <p:spPr bwMode="auto">
                <a:xfrm>
                  <a:off x="4838" y="1934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Line 380"/>
                <p:cNvSpPr>
                  <a:spLocks noChangeShapeType="1"/>
                </p:cNvSpPr>
                <p:nvPr/>
              </p:nvSpPr>
              <p:spPr bwMode="auto">
                <a:xfrm>
                  <a:off x="4941" y="2042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Line 381"/>
                <p:cNvSpPr>
                  <a:spLocks noChangeShapeType="1"/>
                </p:cNvSpPr>
                <p:nvPr/>
              </p:nvSpPr>
              <p:spPr bwMode="auto">
                <a:xfrm>
                  <a:off x="5145" y="2042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463" y="1710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383"/>
                <p:cNvSpPr>
                  <a:spLocks noChangeShapeType="1"/>
                </p:cNvSpPr>
                <p:nvPr/>
              </p:nvSpPr>
              <p:spPr bwMode="auto">
                <a:xfrm>
                  <a:off x="4804" y="178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Line 384"/>
                <p:cNvSpPr>
                  <a:spLocks noChangeShapeType="1"/>
                </p:cNvSpPr>
                <p:nvPr/>
              </p:nvSpPr>
              <p:spPr bwMode="auto">
                <a:xfrm>
                  <a:off x="4835" y="1780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5"/>
                <p:cNvSpPr>
                  <a:spLocks noChangeShapeType="1"/>
                </p:cNvSpPr>
                <p:nvPr/>
              </p:nvSpPr>
              <p:spPr bwMode="auto">
                <a:xfrm>
                  <a:off x="4835" y="1886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86"/>
                <p:cNvSpPr>
                  <a:spLocks noChangeShapeType="1"/>
                </p:cNvSpPr>
                <p:nvPr/>
              </p:nvSpPr>
              <p:spPr bwMode="auto">
                <a:xfrm>
                  <a:off x="4941" y="176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Line 387"/>
                <p:cNvSpPr>
                  <a:spLocks noChangeShapeType="1"/>
                </p:cNvSpPr>
                <p:nvPr/>
              </p:nvSpPr>
              <p:spPr bwMode="auto">
                <a:xfrm>
                  <a:off x="5145" y="1762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388"/>
                <p:cNvSpPr>
                  <a:spLocks noChangeShapeType="1"/>
                </p:cNvSpPr>
                <p:nvPr/>
              </p:nvSpPr>
              <p:spPr bwMode="auto">
                <a:xfrm>
                  <a:off x="5282" y="1991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Line 389"/>
                <p:cNvSpPr>
                  <a:spLocks noChangeShapeType="1"/>
                </p:cNvSpPr>
                <p:nvPr/>
              </p:nvSpPr>
              <p:spPr bwMode="auto">
                <a:xfrm flipH="1">
                  <a:off x="4463" y="1776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AutoShape 390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08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AutoShape 391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69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AutoShape 392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75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Line 393"/>
                <p:cNvSpPr>
                  <a:spLocks noChangeShapeType="1"/>
                </p:cNvSpPr>
                <p:nvPr/>
              </p:nvSpPr>
              <p:spPr bwMode="auto">
                <a:xfrm flipH="1">
                  <a:off x="4463" y="1830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AutoShape 394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811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Line 395"/>
                <p:cNvSpPr>
                  <a:spLocks noChangeShapeType="1"/>
                </p:cNvSpPr>
                <p:nvPr/>
              </p:nvSpPr>
              <p:spPr bwMode="auto">
                <a:xfrm flipH="1">
                  <a:off x="4464" y="188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AutoShape 396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86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Line 397"/>
                <p:cNvSpPr>
                  <a:spLocks noChangeShapeType="1"/>
                </p:cNvSpPr>
                <p:nvPr/>
              </p:nvSpPr>
              <p:spPr bwMode="auto">
                <a:xfrm flipH="1">
                  <a:off x="4463" y="193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AutoShape 398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1916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Line 399"/>
                <p:cNvSpPr>
                  <a:spLocks noChangeShapeType="1"/>
                </p:cNvSpPr>
                <p:nvPr/>
              </p:nvSpPr>
              <p:spPr bwMode="auto">
                <a:xfrm flipH="1">
                  <a:off x="4464" y="1985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AutoShape 400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196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4464" y="203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AutoShape 402"/>
                <p:cNvSpPr>
                  <a:spLocks noChangeArrowheads="1"/>
                </p:cNvSpPr>
                <p:nvPr/>
              </p:nvSpPr>
              <p:spPr bwMode="auto">
                <a:xfrm rot="5400000">
                  <a:off x="4463" y="201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AutoShape 40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3" y="2074"/>
                  <a:ext cx="22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AutoShape 40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2" y="1798"/>
                  <a:ext cx="23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635"/>
              <p:cNvGrpSpPr>
                <a:grpSpLocks/>
              </p:cNvGrpSpPr>
              <p:nvPr/>
            </p:nvGrpSpPr>
            <p:grpSpPr bwMode="auto">
              <a:xfrm>
                <a:off x="4460" y="2238"/>
                <a:ext cx="924" cy="456"/>
                <a:chOff x="4460" y="2238"/>
                <a:chExt cx="924" cy="456"/>
              </a:xfrm>
            </p:grpSpPr>
            <p:sp>
              <p:nvSpPr>
                <p:cNvPr id="134" name="Rectangle 40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4561" y="2404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043" y="2292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5043" y="2570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37" name="AutoShape 409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5" y="2308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AutoShape 410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5" y="2588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AutoShape 41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177" y="2536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4462" y="2659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4803" y="257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4838" y="2500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Line 415"/>
                <p:cNvSpPr>
                  <a:spLocks noChangeShapeType="1"/>
                </p:cNvSpPr>
                <p:nvPr/>
              </p:nvSpPr>
              <p:spPr bwMode="auto">
                <a:xfrm>
                  <a:off x="4838" y="2497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Line 416"/>
                <p:cNvSpPr>
                  <a:spLocks noChangeShapeType="1"/>
                </p:cNvSpPr>
                <p:nvPr/>
              </p:nvSpPr>
              <p:spPr bwMode="auto">
                <a:xfrm>
                  <a:off x="4940" y="2605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Line 417"/>
                <p:cNvSpPr>
                  <a:spLocks noChangeShapeType="1"/>
                </p:cNvSpPr>
                <p:nvPr/>
              </p:nvSpPr>
              <p:spPr bwMode="auto">
                <a:xfrm>
                  <a:off x="5145" y="2605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Line 418"/>
                <p:cNvSpPr>
                  <a:spLocks noChangeShapeType="1"/>
                </p:cNvSpPr>
                <p:nvPr/>
              </p:nvSpPr>
              <p:spPr bwMode="auto">
                <a:xfrm flipH="1">
                  <a:off x="4462" y="2273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419"/>
                <p:cNvSpPr>
                  <a:spLocks noChangeShapeType="1"/>
                </p:cNvSpPr>
                <p:nvPr/>
              </p:nvSpPr>
              <p:spPr bwMode="auto">
                <a:xfrm>
                  <a:off x="4803" y="2343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420"/>
                <p:cNvSpPr>
                  <a:spLocks noChangeShapeType="1"/>
                </p:cNvSpPr>
                <p:nvPr/>
              </p:nvSpPr>
              <p:spPr bwMode="auto">
                <a:xfrm>
                  <a:off x="4835" y="2343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421"/>
                <p:cNvSpPr>
                  <a:spLocks noChangeShapeType="1"/>
                </p:cNvSpPr>
                <p:nvPr/>
              </p:nvSpPr>
              <p:spPr bwMode="auto">
                <a:xfrm>
                  <a:off x="4835" y="2449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Line 422"/>
                <p:cNvSpPr>
                  <a:spLocks noChangeShapeType="1"/>
                </p:cNvSpPr>
                <p:nvPr/>
              </p:nvSpPr>
              <p:spPr bwMode="auto">
                <a:xfrm>
                  <a:off x="4940" y="2323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Line 423"/>
                <p:cNvSpPr>
                  <a:spLocks noChangeShapeType="1"/>
                </p:cNvSpPr>
                <p:nvPr/>
              </p:nvSpPr>
              <p:spPr bwMode="auto">
                <a:xfrm>
                  <a:off x="5145" y="2325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Line 424"/>
                <p:cNvSpPr>
                  <a:spLocks noChangeShapeType="1"/>
                </p:cNvSpPr>
                <p:nvPr/>
              </p:nvSpPr>
              <p:spPr bwMode="auto">
                <a:xfrm>
                  <a:off x="5282" y="2554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425"/>
                <p:cNvSpPr>
                  <a:spLocks noChangeShapeType="1"/>
                </p:cNvSpPr>
                <p:nvPr/>
              </p:nvSpPr>
              <p:spPr bwMode="auto">
                <a:xfrm flipH="1">
                  <a:off x="4462" y="233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AutoShape 426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264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AutoShape 427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25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AutoShape 428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232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Line 429"/>
                <p:cNvSpPr>
                  <a:spLocks noChangeShapeType="1"/>
                </p:cNvSpPr>
                <p:nvPr/>
              </p:nvSpPr>
              <p:spPr bwMode="auto">
                <a:xfrm flipH="1">
                  <a:off x="4462" y="239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AutoShape 430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237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Line 431"/>
                <p:cNvSpPr>
                  <a:spLocks noChangeShapeType="1"/>
                </p:cNvSpPr>
                <p:nvPr/>
              </p:nvSpPr>
              <p:spPr bwMode="auto">
                <a:xfrm flipH="1">
                  <a:off x="4463" y="2444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AutoShape 432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42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Line 433"/>
                <p:cNvSpPr>
                  <a:spLocks noChangeShapeType="1"/>
                </p:cNvSpPr>
                <p:nvPr/>
              </p:nvSpPr>
              <p:spPr bwMode="auto">
                <a:xfrm flipH="1">
                  <a:off x="4462" y="2497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AutoShape 434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247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4463" y="2548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AutoShape 436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53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4463" y="2596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utoShape 438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57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AutoShape 43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3" y="2637"/>
                  <a:ext cx="22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utoShape 440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2" y="2361"/>
                  <a:ext cx="23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8" name="Group 634"/>
              <p:cNvGrpSpPr>
                <a:grpSpLocks/>
              </p:cNvGrpSpPr>
              <p:nvPr/>
            </p:nvGrpSpPr>
            <p:grpSpPr bwMode="auto">
              <a:xfrm>
                <a:off x="4460" y="2793"/>
                <a:ext cx="924" cy="456"/>
                <a:chOff x="4460" y="2793"/>
                <a:chExt cx="924" cy="456"/>
              </a:xfrm>
            </p:grpSpPr>
            <p:sp>
              <p:nvSpPr>
                <p:cNvPr id="99" name="Rectangle 442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4561" y="2936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00" name="Rectangle 443"/>
                <p:cNvSpPr>
                  <a:spLocks noChangeArrowheads="1"/>
                </p:cNvSpPr>
                <p:nvPr/>
              </p:nvSpPr>
              <p:spPr bwMode="auto">
                <a:xfrm>
                  <a:off x="5043" y="284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01" name="Rectangle 444"/>
                <p:cNvSpPr>
                  <a:spLocks noChangeArrowheads="1"/>
                </p:cNvSpPr>
                <p:nvPr/>
              </p:nvSpPr>
              <p:spPr bwMode="auto">
                <a:xfrm>
                  <a:off x="5043" y="3125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102" name="AutoShape 445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5" y="286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AutoShape 446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835" y="314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AutoShape 44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177" y="3091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4462" y="3214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4803" y="3125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50"/>
                <p:cNvSpPr>
                  <a:spLocks noChangeShapeType="1"/>
                </p:cNvSpPr>
                <p:nvPr/>
              </p:nvSpPr>
              <p:spPr bwMode="auto">
                <a:xfrm flipV="1">
                  <a:off x="4838" y="3055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451"/>
                <p:cNvSpPr>
                  <a:spLocks noChangeShapeType="1"/>
                </p:cNvSpPr>
                <p:nvPr/>
              </p:nvSpPr>
              <p:spPr bwMode="auto">
                <a:xfrm>
                  <a:off x="4838" y="3052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452"/>
                <p:cNvSpPr>
                  <a:spLocks noChangeShapeType="1"/>
                </p:cNvSpPr>
                <p:nvPr/>
              </p:nvSpPr>
              <p:spPr bwMode="auto">
                <a:xfrm>
                  <a:off x="4940" y="316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Line 453"/>
                <p:cNvSpPr>
                  <a:spLocks noChangeShapeType="1"/>
                </p:cNvSpPr>
                <p:nvPr/>
              </p:nvSpPr>
              <p:spPr bwMode="auto">
                <a:xfrm>
                  <a:off x="5145" y="316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454"/>
                <p:cNvSpPr>
                  <a:spLocks noChangeShapeType="1"/>
                </p:cNvSpPr>
                <p:nvPr/>
              </p:nvSpPr>
              <p:spPr bwMode="auto">
                <a:xfrm flipH="1">
                  <a:off x="4462" y="2828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Line 455"/>
                <p:cNvSpPr>
                  <a:spLocks noChangeShapeType="1"/>
                </p:cNvSpPr>
                <p:nvPr/>
              </p:nvSpPr>
              <p:spPr bwMode="auto">
                <a:xfrm>
                  <a:off x="4803" y="289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Line 456"/>
                <p:cNvSpPr>
                  <a:spLocks noChangeShapeType="1"/>
                </p:cNvSpPr>
                <p:nvPr/>
              </p:nvSpPr>
              <p:spPr bwMode="auto">
                <a:xfrm>
                  <a:off x="4835" y="2898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Line 457"/>
                <p:cNvSpPr>
                  <a:spLocks noChangeShapeType="1"/>
                </p:cNvSpPr>
                <p:nvPr/>
              </p:nvSpPr>
              <p:spPr bwMode="auto">
                <a:xfrm>
                  <a:off x="4835" y="3004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Line 458"/>
                <p:cNvSpPr>
                  <a:spLocks noChangeShapeType="1"/>
                </p:cNvSpPr>
                <p:nvPr/>
              </p:nvSpPr>
              <p:spPr bwMode="auto">
                <a:xfrm>
                  <a:off x="4940" y="2878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Line 459"/>
                <p:cNvSpPr>
                  <a:spLocks noChangeShapeType="1"/>
                </p:cNvSpPr>
                <p:nvPr/>
              </p:nvSpPr>
              <p:spPr bwMode="auto">
                <a:xfrm>
                  <a:off x="5145" y="2880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Line 460"/>
                <p:cNvSpPr>
                  <a:spLocks noChangeShapeType="1"/>
                </p:cNvSpPr>
                <p:nvPr/>
              </p:nvSpPr>
              <p:spPr bwMode="auto">
                <a:xfrm>
                  <a:off x="5282" y="3109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Line 461"/>
                <p:cNvSpPr>
                  <a:spLocks noChangeShapeType="1"/>
                </p:cNvSpPr>
                <p:nvPr/>
              </p:nvSpPr>
              <p:spPr bwMode="auto">
                <a:xfrm flipH="1">
                  <a:off x="4462" y="2894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AutoShape 462"/>
                <p:cNvSpPr>
                  <a:spLocks noChangeArrowheads="1"/>
                </p:cNvSpPr>
                <p:nvPr/>
              </p:nvSpPr>
              <p:spPr bwMode="auto">
                <a:xfrm rot="5400000">
                  <a:off x="4461" y="319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AutoShape 463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81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AutoShape 464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287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Line 465"/>
                <p:cNvSpPr>
                  <a:spLocks noChangeShapeType="1"/>
                </p:cNvSpPr>
                <p:nvPr/>
              </p:nvSpPr>
              <p:spPr bwMode="auto">
                <a:xfrm flipH="1">
                  <a:off x="4462" y="2948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utoShape 466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292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Line 467"/>
                <p:cNvSpPr>
                  <a:spLocks noChangeShapeType="1"/>
                </p:cNvSpPr>
                <p:nvPr/>
              </p:nvSpPr>
              <p:spPr bwMode="auto">
                <a:xfrm flipH="1">
                  <a:off x="4463" y="299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AutoShape 468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298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4462" y="3052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AutoShape 470"/>
                <p:cNvSpPr>
                  <a:spLocks noChangeArrowheads="1"/>
                </p:cNvSpPr>
                <p:nvPr/>
              </p:nvSpPr>
              <p:spPr bwMode="auto">
                <a:xfrm rot="5400000">
                  <a:off x="4460" y="303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4463" y="310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AutoShape 472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308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4463" y="315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AutoShape 474"/>
                <p:cNvSpPr>
                  <a:spLocks noChangeArrowheads="1"/>
                </p:cNvSpPr>
                <p:nvPr/>
              </p:nvSpPr>
              <p:spPr bwMode="auto">
                <a:xfrm rot="5400000">
                  <a:off x="4462" y="313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AutoShape 47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3" y="3192"/>
                  <a:ext cx="22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AutoShape 47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042" y="2916"/>
                  <a:ext cx="23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2" name="Text Box 477"/>
            <p:cNvSpPr txBox="1">
              <a:spLocks noChangeArrowheads="1"/>
            </p:cNvSpPr>
            <p:nvPr/>
          </p:nvSpPr>
          <p:spPr bwMode="auto">
            <a:xfrm>
              <a:off x="4195" y="935"/>
              <a:ext cx="3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200">
                  <a:solidFill>
                    <a:schemeClr val="bg1"/>
                  </a:solidFill>
                </a:rPr>
                <a:t>SLICE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3" name="Text Box 478"/>
            <p:cNvSpPr txBox="1">
              <a:spLocks noChangeArrowheads="1"/>
            </p:cNvSpPr>
            <p:nvPr/>
          </p:nvSpPr>
          <p:spPr bwMode="auto">
            <a:xfrm>
              <a:off x="4591" y="1268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00">
                  <a:solidFill>
                    <a:schemeClr val="bg1"/>
                  </a:solidFill>
                </a:rPr>
                <a:t>LUT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239" name="Group 64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348804" y="2666796"/>
            <a:ext cx="1890196" cy="3276804"/>
            <a:chOff x="3334" y="1525"/>
            <a:chExt cx="1355" cy="2349"/>
          </a:xfrm>
        </p:grpSpPr>
        <p:grpSp>
          <p:nvGrpSpPr>
            <p:cNvPr id="240" name="Group 644"/>
            <p:cNvGrpSpPr>
              <a:grpSpLocks/>
            </p:cNvGrpSpPr>
            <p:nvPr/>
          </p:nvGrpSpPr>
          <p:grpSpPr bwMode="auto">
            <a:xfrm>
              <a:off x="3334" y="1525"/>
              <a:ext cx="1355" cy="2349"/>
              <a:chOff x="3334" y="1525"/>
              <a:chExt cx="1355" cy="2349"/>
            </a:xfrm>
          </p:grpSpPr>
          <p:sp>
            <p:nvSpPr>
              <p:cNvPr id="243" name="Rectangle 481"/>
              <p:cNvSpPr>
                <a:spLocks noChangeArrowheads="1"/>
              </p:cNvSpPr>
              <p:nvPr/>
            </p:nvSpPr>
            <p:spPr bwMode="auto">
              <a:xfrm>
                <a:off x="3334" y="1525"/>
                <a:ext cx="1355" cy="2349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tint val="63922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244" name="Group 643"/>
              <p:cNvGrpSpPr>
                <a:grpSpLocks/>
              </p:cNvGrpSpPr>
              <p:nvPr/>
            </p:nvGrpSpPr>
            <p:grpSpPr bwMode="auto">
              <a:xfrm>
                <a:off x="3600" y="1703"/>
                <a:ext cx="923" cy="456"/>
                <a:chOff x="3600" y="1703"/>
                <a:chExt cx="923" cy="456"/>
              </a:xfrm>
            </p:grpSpPr>
            <p:sp>
              <p:nvSpPr>
                <p:cNvPr id="353" name="Rectangle 48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700" y="1845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4" name="Rectangle 484"/>
                <p:cNvSpPr>
                  <a:spLocks noChangeArrowheads="1"/>
                </p:cNvSpPr>
                <p:nvPr/>
              </p:nvSpPr>
              <p:spPr bwMode="auto">
                <a:xfrm>
                  <a:off x="4182" y="175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5" name="Rectangle 485"/>
                <p:cNvSpPr>
                  <a:spLocks noChangeArrowheads="1"/>
                </p:cNvSpPr>
                <p:nvPr/>
              </p:nvSpPr>
              <p:spPr bwMode="auto">
                <a:xfrm>
                  <a:off x="4182" y="2035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56" name="AutoShape 486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5" y="177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7" name="AutoShape 4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5" y="205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" name="AutoShape 48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316" y="2001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9" name="Line 489"/>
                <p:cNvSpPr>
                  <a:spLocks noChangeShapeType="1"/>
                </p:cNvSpPr>
                <p:nvPr/>
              </p:nvSpPr>
              <p:spPr bwMode="auto">
                <a:xfrm flipH="1">
                  <a:off x="3602" y="2124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0" name="Line 490"/>
                <p:cNvSpPr>
                  <a:spLocks noChangeShapeType="1"/>
                </p:cNvSpPr>
                <p:nvPr/>
              </p:nvSpPr>
              <p:spPr bwMode="auto">
                <a:xfrm flipH="1">
                  <a:off x="3943" y="2035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1" name="Line 491"/>
                <p:cNvSpPr>
                  <a:spLocks noChangeShapeType="1"/>
                </p:cNvSpPr>
                <p:nvPr/>
              </p:nvSpPr>
              <p:spPr bwMode="auto">
                <a:xfrm flipV="1">
                  <a:off x="3977" y="1965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Line 492"/>
                <p:cNvSpPr>
                  <a:spLocks noChangeShapeType="1"/>
                </p:cNvSpPr>
                <p:nvPr/>
              </p:nvSpPr>
              <p:spPr bwMode="auto">
                <a:xfrm>
                  <a:off x="3977" y="1962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Line 493"/>
                <p:cNvSpPr>
                  <a:spLocks noChangeShapeType="1"/>
                </p:cNvSpPr>
                <p:nvPr/>
              </p:nvSpPr>
              <p:spPr bwMode="auto">
                <a:xfrm>
                  <a:off x="4080" y="207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Line 494"/>
                <p:cNvSpPr>
                  <a:spLocks noChangeShapeType="1"/>
                </p:cNvSpPr>
                <p:nvPr/>
              </p:nvSpPr>
              <p:spPr bwMode="auto">
                <a:xfrm>
                  <a:off x="4284" y="207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Line 495"/>
                <p:cNvSpPr>
                  <a:spLocks noChangeShapeType="1"/>
                </p:cNvSpPr>
                <p:nvPr/>
              </p:nvSpPr>
              <p:spPr bwMode="auto">
                <a:xfrm flipH="1">
                  <a:off x="3602" y="1738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Line 496"/>
                <p:cNvSpPr>
                  <a:spLocks noChangeShapeType="1"/>
                </p:cNvSpPr>
                <p:nvPr/>
              </p:nvSpPr>
              <p:spPr bwMode="auto">
                <a:xfrm>
                  <a:off x="3943" y="180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Line 497"/>
                <p:cNvSpPr>
                  <a:spLocks noChangeShapeType="1"/>
                </p:cNvSpPr>
                <p:nvPr/>
              </p:nvSpPr>
              <p:spPr bwMode="auto">
                <a:xfrm>
                  <a:off x="3974" y="1808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Line 498"/>
                <p:cNvSpPr>
                  <a:spLocks noChangeShapeType="1"/>
                </p:cNvSpPr>
                <p:nvPr/>
              </p:nvSpPr>
              <p:spPr bwMode="auto">
                <a:xfrm>
                  <a:off x="3974" y="1914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Line 499"/>
                <p:cNvSpPr>
                  <a:spLocks noChangeShapeType="1"/>
                </p:cNvSpPr>
                <p:nvPr/>
              </p:nvSpPr>
              <p:spPr bwMode="auto">
                <a:xfrm>
                  <a:off x="4080" y="178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Line 500"/>
                <p:cNvSpPr>
                  <a:spLocks noChangeShapeType="1"/>
                </p:cNvSpPr>
                <p:nvPr/>
              </p:nvSpPr>
              <p:spPr bwMode="auto">
                <a:xfrm>
                  <a:off x="4284" y="1790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Line 501"/>
                <p:cNvSpPr>
                  <a:spLocks noChangeShapeType="1"/>
                </p:cNvSpPr>
                <p:nvPr/>
              </p:nvSpPr>
              <p:spPr bwMode="auto">
                <a:xfrm>
                  <a:off x="4421" y="2019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3602" y="180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AutoShape 503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210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AutoShape 504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172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AutoShape 505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178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3602" y="1858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AutoShape 507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183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3603" y="190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AutoShape 509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189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3602" y="1962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AutoShape 511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194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3603" y="201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AutoShape 513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199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3603" y="206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AutoShape 515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204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AutoShape 516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2" y="2102"/>
                  <a:ext cx="22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AutoShape 51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1" y="1826"/>
                  <a:ext cx="23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5" name="Group 642"/>
              <p:cNvGrpSpPr>
                <a:grpSpLocks/>
              </p:cNvGrpSpPr>
              <p:nvPr/>
            </p:nvGrpSpPr>
            <p:grpSpPr bwMode="auto">
              <a:xfrm>
                <a:off x="3600" y="2265"/>
                <a:ext cx="923" cy="456"/>
                <a:chOff x="3600" y="2265"/>
                <a:chExt cx="923" cy="456"/>
              </a:xfrm>
            </p:grpSpPr>
            <p:sp>
              <p:nvSpPr>
                <p:cNvPr id="318" name="Rectangle 51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700" y="2407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19" name="Rectangle 520"/>
                <p:cNvSpPr>
                  <a:spLocks noChangeArrowheads="1"/>
                </p:cNvSpPr>
                <p:nvPr/>
              </p:nvSpPr>
              <p:spPr bwMode="auto">
                <a:xfrm>
                  <a:off x="4182" y="2319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0" name="Rectangle 521"/>
                <p:cNvSpPr>
                  <a:spLocks noChangeArrowheads="1"/>
                </p:cNvSpPr>
                <p:nvPr/>
              </p:nvSpPr>
              <p:spPr bwMode="auto">
                <a:xfrm>
                  <a:off x="4182" y="259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21" name="AutoShape 52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5" y="2335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AutoShape 52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5" y="2615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AutoShape 52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316" y="2563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Line 525"/>
                <p:cNvSpPr>
                  <a:spLocks noChangeShapeType="1"/>
                </p:cNvSpPr>
                <p:nvPr/>
              </p:nvSpPr>
              <p:spPr bwMode="auto">
                <a:xfrm flipH="1">
                  <a:off x="3602" y="2686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3943" y="2597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3977" y="2527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Line 528"/>
                <p:cNvSpPr>
                  <a:spLocks noChangeShapeType="1"/>
                </p:cNvSpPr>
                <p:nvPr/>
              </p:nvSpPr>
              <p:spPr bwMode="auto">
                <a:xfrm>
                  <a:off x="3977" y="2524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Line 529"/>
                <p:cNvSpPr>
                  <a:spLocks noChangeShapeType="1"/>
                </p:cNvSpPr>
                <p:nvPr/>
              </p:nvSpPr>
              <p:spPr bwMode="auto">
                <a:xfrm>
                  <a:off x="4080" y="2632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Line 530"/>
                <p:cNvSpPr>
                  <a:spLocks noChangeShapeType="1"/>
                </p:cNvSpPr>
                <p:nvPr/>
              </p:nvSpPr>
              <p:spPr bwMode="auto">
                <a:xfrm>
                  <a:off x="4284" y="2632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Line 531"/>
                <p:cNvSpPr>
                  <a:spLocks noChangeShapeType="1"/>
                </p:cNvSpPr>
                <p:nvPr/>
              </p:nvSpPr>
              <p:spPr bwMode="auto">
                <a:xfrm flipH="1">
                  <a:off x="3602" y="2300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Line 532"/>
                <p:cNvSpPr>
                  <a:spLocks noChangeShapeType="1"/>
                </p:cNvSpPr>
                <p:nvPr/>
              </p:nvSpPr>
              <p:spPr bwMode="auto">
                <a:xfrm>
                  <a:off x="3943" y="237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Line 533"/>
                <p:cNvSpPr>
                  <a:spLocks noChangeShapeType="1"/>
                </p:cNvSpPr>
                <p:nvPr/>
              </p:nvSpPr>
              <p:spPr bwMode="auto">
                <a:xfrm>
                  <a:off x="3974" y="2370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Line 534"/>
                <p:cNvSpPr>
                  <a:spLocks noChangeShapeType="1"/>
                </p:cNvSpPr>
                <p:nvPr/>
              </p:nvSpPr>
              <p:spPr bwMode="auto">
                <a:xfrm>
                  <a:off x="3974" y="2476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Line 535"/>
                <p:cNvSpPr>
                  <a:spLocks noChangeShapeType="1"/>
                </p:cNvSpPr>
                <p:nvPr/>
              </p:nvSpPr>
              <p:spPr bwMode="auto">
                <a:xfrm>
                  <a:off x="4080" y="235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Line 536"/>
                <p:cNvSpPr>
                  <a:spLocks noChangeShapeType="1"/>
                </p:cNvSpPr>
                <p:nvPr/>
              </p:nvSpPr>
              <p:spPr bwMode="auto">
                <a:xfrm>
                  <a:off x="4284" y="2352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Line 537"/>
                <p:cNvSpPr>
                  <a:spLocks noChangeShapeType="1"/>
                </p:cNvSpPr>
                <p:nvPr/>
              </p:nvSpPr>
              <p:spPr bwMode="auto">
                <a:xfrm>
                  <a:off x="4421" y="2581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3602" y="2366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AutoShape 539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267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9" name="AutoShape 540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228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0" name="AutoShape 541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234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1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3602" y="2420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2" name="AutoShape 543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2401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3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3603" y="247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4" name="AutoShape 545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245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5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3602" y="252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6" name="AutoShape 547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2506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7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3603" y="2575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8" name="AutoShape 549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255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9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3603" y="262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0" name="AutoShape 551"/>
                <p:cNvSpPr>
                  <a:spLocks noChangeArrowheads="1"/>
                </p:cNvSpPr>
                <p:nvPr/>
              </p:nvSpPr>
              <p:spPr bwMode="auto">
                <a:xfrm rot="5400000">
                  <a:off x="3602" y="260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1" name="AutoShape 55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2" y="2664"/>
                  <a:ext cx="22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2" name="AutoShape 55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1" y="2388"/>
                  <a:ext cx="23" cy="22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6" name="Group 641"/>
              <p:cNvGrpSpPr>
                <a:grpSpLocks/>
              </p:cNvGrpSpPr>
              <p:nvPr/>
            </p:nvGrpSpPr>
            <p:grpSpPr bwMode="auto">
              <a:xfrm>
                <a:off x="3599" y="2828"/>
                <a:ext cx="924" cy="456"/>
                <a:chOff x="3599" y="2828"/>
                <a:chExt cx="924" cy="456"/>
              </a:xfrm>
            </p:grpSpPr>
            <p:sp>
              <p:nvSpPr>
                <p:cNvPr id="283" name="Rectangle 55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700" y="2970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84" name="Rectangle 556"/>
                <p:cNvSpPr>
                  <a:spLocks noChangeArrowheads="1"/>
                </p:cNvSpPr>
                <p:nvPr/>
              </p:nvSpPr>
              <p:spPr bwMode="auto">
                <a:xfrm>
                  <a:off x="4182" y="2882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85" name="Rectangle 557"/>
                <p:cNvSpPr>
                  <a:spLocks noChangeArrowheads="1"/>
                </p:cNvSpPr>
                <p:nvPr/>
              </p:nvSpPr>
              <p:spPr bwMode="auto">
                <a:xfrm>
                  <a:off x="4182" y="3160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86" name="AutoShape 5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4" y="2898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AutoShape 559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4" y="3178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AutoShape 560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316" y="3126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Line 561"/>
                <p:cNvSpPr>
                  <a:spLocks noChangeShapeType="1"/>
                </p:cNvSpPr>
                <p:nvPr/>
              </p:nvSpPr>
              <p:spPr bwMode="auto">
                <a:xfrm flipH="1">
                  <a:off x="3601" y="3249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Line 562"/>
                <p:cNvSpPr>
                  <a:spLocks noChangeShapeType="1"/>
                </p:cNvSpPr>
                <p:nvPr/>
              </p:nvSpPr>
              <p:spPr bwMode="auto">
                <a:xfrm flipH="1">
                  <a:off x="3942" y="3160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Line 563"/>
                <p:cNvSpPr>
                  <a:spLocks noChangeShapeType="1"/>
                </p:cNvSpPr>
                <p:nvPr/>
              </p:nvSpPr>
              <p:spPr bwMode="auto">
                <a:xfrm flipV="1">
                  <a:off x="3977" y="3090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Line 564"/>
                <p:cNvSpPr>
                  <a:spLocks noChangeShapeType="1"/>
                </p:cNvSpPr>
                <p:nvPr/>
              </p:nvSpPr>
              <p:spPr bwMode="auto">
                <a:xfrm>
                  <a:off x="3977" y="3087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Line 565"/>
                <p:cNvSpPr>
                  <a:spLocks noChangeShapeType="1"/>
                </p:cNvSpPr>
                <p:nvPr/>
              </p:nvSpPr>
              <p:spPr bwMode="auto">
                <a:xfrm>
                  <a:off x="4079" y="3195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Line 566"/>
                <p:cNvSpPr>
                  <a:spLocks noChangeShapeType="1"/>
                </p:cNvSpPr>
                <p:nvPr/>
              </p:nvSpPr>
              <p:spPr bwMode="auto">
                <a:xfrm>
                  <a:off x="4284" y="3195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Line 567"/>
                <p:cNvSpPr>
                  <a:spLocks noChangeShapeType="1"/>
                </p:cNvSpPr>
                <p:nvPr/>
              </p:nvSpPr>
              <p:spPr bwMode="auto">
                <a:xfrm flipH="1">
                  <a:off x="3601" y="2863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Line 568"/>
                <p:cNvSpPr>
                  <a:spLocks noChangeShapeType="1"/>
                </p:cNvSpPr>
                <p:nvPr/>
              </p:nvSpPr>
              <p:spPr bwMode="auto">
                <a:xfrm>
                  <a:off x="3942" y="2933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Line 569"/>
                <p:cNvSpPr>
                  <a:spLocks noChangeShapeType="1"/>
                </p:cNvSpPr>
                <p:nvPr/>
              </p:nvSpPr>
              <p:spPr bwMode="auto">
                <a:xfrm>
                  <a:off x="3974" y="2933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Line 570"/>
                <p:cNvSpPr>
                  <a:spLocks noChangeShapeType="1"/>
                </p:cNvSpPr>
                <p:nvPr/>
              </p:nvSpPr>
              <p:spPr bwMode="auto">
                <a:xfrm>
                  <a:off x="3974" y="3039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Line 571"/>
                <p:cNvSpPr>
                  <a:spLocks noChangeShapeType="1"/>
                </p:cNvSpPr>
                <p:nvPr/>
              </p:nvSpPr>
              <p:spPr bwMode="auto">
                <a:xfrm>
                  <a:off x="4079" y="2913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Line 572"/>
                <p:cNvSpPr>
                  <a:spLocks noChangeShapeType="1"/>
                </p:cNvSpPr>
                <p:nvPr/>
              </p:nvSpPr>
              <p:spPr bwMode="auto">
                <a:xfrm>
                  <a:off x="4284" y="2915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Line 573"/>
                <p:cNvSpPr>
                  <a:spLocks noChangeShapeType="1"/>
                </p:cNvSpPr>
                <p:nvPr/>
              </p:nvSpPr>
              <p:spPr bwMode="auto">
                <a:xfrm>
                  <a:off x="4421" y="3144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3601" y="292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AutoShape 575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323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AutoShape 576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2847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AutoShape 577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291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3601" y="298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AutoShape 579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296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3602" y="3034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AutoShape 581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01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3601" y="3087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AutoShape 583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306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3602" y="3138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AutoShape 585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12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Line 586"/>
                <p:cNvSpPr>
                  <a:spLocks noChangeShapeType="1"/>
                </p:cNvSpPr>
                <p:nvPr/>
              </p:nvSpPr>
              <p:spPr bwMode="auto">
                <a:xfrm flipH="1">
                  <a:off x="3602" y="3186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AutoShape 587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16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AutoShape 58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2" y="3227"/>
                  <a:ext cx="22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AutoShape 589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1" y="2951"/>
                  <a:ext cx="23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7" name="Group 640"/>
              <p:cNvGrpSpPr>
                <a:grpSpLocks/>
              </p:cNvGrpSpPr>
              <p:nvPr/>
            </p:nvGrpSpPr>
            <p:grpSpPr bwMode="auto">
              <a:xfrm>
                <a:off x="3599" y="3383"/>
                <a:ext cx="924" cy="456"/>
                <a:chOff x="3599" y="3383"/>
                <a:chExt cx="924" cy="456"/>
              </a:xfrm>
            </p:grpSpPr>
            <p:sp>
              <p:nvSpPr>
                <p:cNvPr id="248" name="Rectangle 59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700" y="3525"/>
                  <a:ext cx="316" cy="17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49" name="Rectangle 592"/>
                <p:cNvSpPr>
                  <a:spLocks noChangeArrowheads="1"/>
                </p:cNvSpPr>
                <p:nvPr/>
              </p:nvSpPr>
              <p:spPr bwMode="auto">
                <a:xfrm>
                  <a:off x="4182" y="3437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50" name="Rectangle 593"/>
                <p:cNvSpPr>
                  <a:spLocks noChangeArrowheads="1"/>
                </p:cNvSpPr>
                <p:nvPr/>
              </p:nvSpPr>
              <p:spPr bwMode="auto">
                <a:xfrm>
                  <a:off x="4182" y="3715"/>
                  <a:ext cx="102" cy="10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21569"/>
                        <a:invGamma/>
                      </a:schemeClr>
                    </a:gs>
                  </a:gsLst>
                  <a:lin ang="18900000" scaled="1"/>
                </a:gra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251" name="AutoShape 59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4" y="345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AutoShape 595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74" y="3733"/>
                  <a:ext cx="176" cy="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320 h 21600"/>
                    <a:gd name="T14" fmla="*/ 17059 w 21600"/>
                    <a:gd name="T15" fmla="*/ 1728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AutoShape 596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316" y="3681"/>
                  <a:ext cx="176" cy="3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41 w 21600"/>
                    <a:gd name="T13" fmla="*/ 4447 h 21600"/>
                    <a:gd name="T14" fmla="*/ 17059 w 21600"/>
                    <a:gd name="T15" fmla="*/ 1715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Line 597"/>
                <p:cNvSpPr>
                  <a:spLocks noChangeShapeType="1"/>
                </p:cNvSpPr>
                <p:nvPr/>
              </p:nvSpPr>
              <p:spPr bwMode="auto">
                <a:xfrm flipH="1">
                  <a:off x="3601" y="3804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Line 598"/>
                <p:cNvSpPr>
                  <a:spLocks noChangeShapeType="1"/>
                </p:cNvSpPr>
                <p:nvPr/>
              </p:nvSpPr>
              <p:spPr bwMode="auto">
                <a:xfrm flipH="1">
                  <a:off x="3942" y="3715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Line 599"/>
                <p:cNvSpPr>
                  <a:spLocks noChangeShapeType="1"/>
                </p:cNvSpPr>
                <p:nvPr/>
              </p:nvSpPr>
              <p:spPr bwMode="auto">
                <a:xfrm flipV="1">
                  <a:off x="3977" y="3645"/>
                  <a:ext cx="0" cy="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Line 600"/>
                <p:cNvSpPr>
                  <a:spLocks noChangeShapeType="1"/>
                </p:cNvSpPr>
                <p:nvPr/>
              </p:nvSpPr>
              <p:spPr bwMode="auto">
                <a:xfrm>
                  <a:off x="3977" y="3642"/>
                  <a:ext cx="41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Line 601"/>
                <p:cNvSpPr>
                  <a:spLocks noChangeShapeType="1"/>
                </p:cNvSpPr>
                <p:nvPr/>
              </p:nvSpPr>
              <p:spPr bwMode="auto">
                <a:xfrm>
                  <a:off x="4079" y="375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Line 602"/>
                <p:cNvSpPr>
                  <a:spLocks noChangeShapeType="1"/>
                </p:cNvSpPr>
                <p:nvPr/>
              </p:nvSpPr>
              <p:spPr bwMode="auto">
                <a:xfrm>
                  <a:off x="4284" y="3750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601" y="3418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Line 604"/>
                <p:cNvSpPr>
                  <a:spLocks noChangeShapeType="1"/>
                </p:cNvSpPr>
                <p:nvPr/>
              </p:nvSpPr>
              <p:spPr bwMode="auto">
                <a:xfrm>
                  <a:off x="3942" y="3488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Line 605"/>
                <p:cNvSpPr>
                  <a:spLocks noChangeShapeType="1"/>
                </p:cNvSpPr>
                <p:nvPr/>
              </p:nvSpPr>
              <p:spPr bwMode="auto">
                <a:xfrm>
                  <a:off x="3974" y="3488"/>
                  <a:ext cx="0" cy="10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Line 606"/>
                <p:cNvSpPr>
                  <a:spLocks noChangeShapeType="1"/>
                </p:cNvSpPr>
                <p:nvPr/>
              </p:nvSpPr>
              <p:spPr bwMode="auto">
                <a:xfrm>
                  <a:off x="3974" y="3594"/>
                  <a:ext cx="54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Line 607"/>
                <p:cNvSpPr>
                  <a:spLocks noChangeShapeType="1"/>
                </p:cNvSpPr>
                <p:nvPr/>
              </p:nvSpPr>
              <p:spPr bwMode="auto">
                <a:xfrm>
                  <a:off x="4079" y="3468"/>
                  <a:ext cx="103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Line 608"/>
                <p:cNvSpPr>
                  <a:spLocks noChangeShapeType="1"/>
                </p:cNvSpPr>
                <p:nvPr/>
              </p:nvSpPr>
              <p:spPr bwMode="auto">
                <a:xfrm>
                  <a:off x="4284" y="3470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Line 609"/>
                <p:cNvSpPr>
                  <a:spLocks noChangeShapeType="1"/>
                </p:cNvSpPr>
                <p:nvPr/>
              </p:nvSpPr>
              <p:spPr bwMode="auto">
                <a:xfrm>
                  <a:off x="4421" y="3699"/>
                  <a:ext cx="10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3601" y="3484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AutoShape 611"/>
                <p:cNvSpPr>
                  <a:spLocks noChangeArrowheads="1"/>
                </p:cNvSpPr>
                <p:nvPr/>
              </p:nvSpPr>
              <p:spPr bwMode="auto">
                <a:xfrm rot="5400000">
                  <a:off x="3600" y="3788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AutoShape 612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402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AutoShape 613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346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3601" y="3538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AutoShape 615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3519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3602" y="3589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AutoShape 617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570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3601" y="3642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AutoShape 619"/>
                <p:cNvSpPr>
                  <a:spLocks noChangeArrowheads="1"/>
                </p:cNvSpPr>
                <p:nvPr/>
              </p:nvSpPr>
              <p:spPr bwMode="auto">
                <a:xfrm rot="5400000">
                  <a:off x="3599" y="3624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3602" y="3693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AutoShape 621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675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3602" y="3741"/>
                  <a:ext cx="17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AutoShape 623"/>
                <p:cNvSpPr>
                  <a:spLocks noChangeArrowheads="1"/>
                </p:cNvSpPr>
                <p:nvPr/>
              </p:nvSpPr>
              <p:spPr bwMode="auto">
                <a:xfrm rot="5400000">
                  <a:off x="3601" y="3723"/>
                  <a:ext cx="34" cy="33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AutoShape 62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2" y="3782"/>
                  <a:ext cx="22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AutoShape 6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181" y="3506"/>
                  <a:ext cx="23" cy="21"/>
                </a:xfrm>
                <a:prstGeom prst="triangle">
                  <a:avLst>
                    <a:gd name="adj" fmla="val 50000"/>
                  </a:avLst>
                </a:prstGeom>
                <a:noFill/>
                <a:ln w="952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41" name="Text Box 626"/>
            <p:cNvSpPr txBox="1">
              <a:spLocks noChangeArrowheads="1"/>
            </p:cNvSpPr>
            <p:nvPr/>
          </p:nvSpPr>
          <p:spPr bwMode="auto">
            <a:xfrm>
              <a:off x="3334" y="1525"/>
              <a:ext cx="3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200">
                  <a:solidFill>
                    <a:schemeClr val="bg1"/>
                  </a:solidFill>
                </a:rPr>
                <a:t>SLICE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2" name="Text Box 627"/>
            <p:cNvSpPr txBox="1">
              <a:spLocks noChangeArrowheads="1"/>
            </p:cNvSpPr>
            <p:nvPr/>
          </p:nvSpPr>
          <p:spPr bwMode="auto">
            <a:xfrm>
              <a:off x="3732" y="1858"/>
              <a:ext cx="2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000">
                  <a:solidFill>
                    <a:schemeClr val="bg1"/>
                  </a:solidFill>
                </a:rPr>
                <a:t>LUT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Xilinx FPGA Architecture</a:t>
            </a:r>
            <a:br>
              <a:rPr lang="en-US" dirty="0" smtClean="0"/>
            </a:br>
            <a:r>
              <a:rPr lang="en-US" sz="2800" dirty="0" smtClean="0"/>
              <a:t>Slice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Local routing provides connection between slices </a:t>
            </a:r>
            <a:r>
              <a:rPr lang="en-US" sz="1800" dirty="0" smtClean="0"/>
              <a:t>in </a:t>
            </a:r>
            <a:r>
              <a:rPr lang="en-US" sz="1800" dirty="0"/>
              <a:t>the same CLB, and it provides routing to neighboring CLBs</a:t>
            </a:r>
          </a:p>
          <a:p>
            <a:r>
              <a:rPr lang="en-US" sz="1600" dirty="0"/>
              <a:t>Carry logic runs </a:t>
            </a:r>
            <a:r>
              <a:rPr lang="en-US" sz="1600" dirty="0" smtClean="0"/>
              <a:t>vertically, between slices and CLBs</a:t>
            </a:r>
          </a:p>
          <a:p>
            <a:r>
              <a:rPr lang="en-US" sz="1600" dirty="0" smtClean="0"/>
              <a:t>Other resources on slice:</a:t>
            </a:r>
          </a:p>
          <a:p>
            <a:pPr lvl="1"/>
            <a:r>
              <a:rPr lang="en-US" sz="1400" dirty="0" smtClean="0"/>
              <a:t>LUTs</a:t>
            </a:r>
          </a:p>
          <a:p>
            <a:pPr lvl="1"/>
            <a:r>
              <a:rPr lang="en-US" sz="1400" dirty="0" smtClean="0"/>
              <a:t>MUXs with dedicated routing</a:t>
            </a:r>
          </a:p>
          <a:p>
            <a:pPr lvl="1"/>
            <a:r>
              <a:rPr lang="en-US" sz="1400" dirty="0" smtClean="0"/>
              <a:t>Carry Logic</a:t>
            </a:r>
          </a:p>
          <a:p>
            <a:pPr lvl="1"/>
            <a:r>
              <a:rPr lang="en-US" sz="1400" dirty="0" smtClean="0"/>
              <a:t>Sequential Elements</a:t>
            </a:r>
            <a:endParaRPr lang="en-US" sz="1400" dirty="0"/>
          </a:p>
          <a:p>
            <a:endParaRPr lang="en-US" sz="16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8" name="Line 2"/>
          <p:cNvSpPr>
            <a:spLocks noChangeShapeType="1"/>
          </p:cNvSpPr>
          <p:nvPr/>
        </p:nvSpPr>
        <p:spPr bwMode="auto">
          <a:xfrm>
            <a:off x="8686800" y="2381250"/>
            <a:ext cx="0" cy="266700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Line 3"/>
          <p:cNvSpPr>
            <a:spLocks noChangeShapeType="1"/>
          </p:cNvSpPr>
          <p:nvPr/>
        </p:nvSpPr>
        <p:spPr bwMode="auto">
          <a:xfrm flipV="1">
            <a:off x="8686800" y="16192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Line 4"/>
          <p:cNvSpPr>
            <a:spLocks noChangeShapeType="1"/>
          </p:cNvSpPr>
          <p:nvPr/>
        </p:nvSpPr>
        <p:spPr bwMode="auto">
          <a:xfrm>
            <a:off x="8458200" y="19240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AutoShape 5"/>
          <p:cNvSpPr>
            <a:spLocks noChangeArrowheads="1"/>
          </p:cNvSpPr>
          <p:nvPr/>
        </p:nvSpPr>
        <p:spPr bwMode="auto">
          <a:xfrm>
            <a:off x="8534400" y="1771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2" name="Line 6"/>
          <p:cNvSpPr>
            <a:spLocks noChangeShapeType="1"/>
          </p:cNvSpPr>
          <p:nvPr/>
        </p:nvSpPr>
        <p:spPr bwMode="auto">
          <a:xfrm>
            <a:off x="8686800" y="52006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7"/>
          <p:cNvSpPr>
            <a:spLocks noChangeShapeType="1"/>
          </p:cNvSpPr>
          <p:nvPr/>
        </p:nvSpPr>
        <p:spPr bwMode="auto">
          <a:xfrm flipV="1">
            <a:off x="8458200" y="55054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AutoShape 8"/>
          <p:cNvSpPr>
            <a:spLocks noChangeArrowheads="1"/>
          </p:cNvSpPr>
          <p:nvPr/>
        </p:nvSpPr>
        <p:spPr bwMode="auto">
          <a:xfrm flipV="1">
            <a:off x="8534400" y="53530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5" name="AutoShape 9"/>
          <p:cNvSpPr>
            <a:spLocks noChangeArrowheads="1"/>
          </p:cNvSpPr>
          <p:nvPr/>
        </p:nvSpPr>
        <p:spPr bwMode="auto">
          <a:xfrm flipV="1">
            <a:off x="8458200" y="2228850"/>
            <a:ext cx="457200" cy="152400"/>
          </a:xfrm>
          <a:prstGeom prst="flowChartManualOperat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6" name="AutoShape 10"/>
          <p:cNvSpPr>
            <a:spLocks noChangeArrowheads="1"/>
          </p:cNvSpPr>
          <p:nvPr/>
        </p:nvSpPr>
        <p:spPr bwMode="auto">
          <a:xfrm>
            <a:off x="8458200" y="5048250"/>
            <a:ext cx="457200" cy="152400"/>
          </a:xfrm>
          <a:prstGeom prst="flowChartManualOperat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97" name="Group 11"/>
          <p:cNvGrpSpPr>
            <a:grpSpLocks/>
          </p:cNvGrpSpPr>
          <p:nvPr/>
        </p:nvGrpSpPr>
        <p:grpSpPr bwMode="auto">
          <a:xfrm>
            <a:off x="8077200" y="2533650"/>
            <a:ext cx="76200" cy="2362200"/>
            <a:chOff x="5040" y="1104"/>
            <a:chExt cx="48" cy="1488"/>
          </a:xfrm>
        </p:grpSpPr>
        <p:sp>
          <p:nvSpPr>
            <p:cNvPr id="398" name="Line 12"/>
            <p:cNvSpPr>
              <a:spLocks noChangeShapeType="1"/>
            </p:cNvSpPr>
            <p:nvPr/>
          </p:nvSpPr>
          <p:spPr bwMode="auto">
            <a:xfrm flipH="1">
              <a:off x="5040" y="11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13"/>
            <p:cNvSpPr>
              <a:spLocks noChangeShapeType="1"/>
            </p:cNvSpPr>
            <p:nvPr/>
          </p:nvSpPr>
          <p:spPr bwMode="auto">
            <a:xfrm flipH="1">
              <a:off x="5040" y="148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14"/>
            <p:cNvSpPr>
              <a:spLocks noChangeShapeType="1"/>
            </p:cNvSpPr>
            <p:nvPr/>
          </p:nvSpPr>
          <p:spPr bwMode="auto">
            <a:xfrm flipH="1">
              <a:off x="5040" y="220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Line 15"/>
            <p:cNvSpPr>
              <a:spLocks noChangeShapeType="1"/>
            </p:cNvSpPr>
            <p:nvPr/>
          </p:nvSpPr>
          <p:spPr bwMode="auto">
            <a:xfrm flipH="1">
              <a:off x="5040" y="259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2" name="Line 16"/>
          <p:cNvSpPr>
            <a:spLocks noChangeShapeType="1"/>
          </p:cNvSpPr>
          <p:nvPr/>
        </p:nvSpPr>
        <p:spPr bwMode="auto">
          <a:xfrm flipV="1">
            <a:off x="6019800" y="20764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Line 17"/>
          <p:cNvSpPr>
            <a:spLocks noChangeShapeType="1"/>
          </p:cNvSpPr>
          <p:nvPr/>
        </p:nvSpPr>
        <p:spPr bwMode="auto">
          <a:xfrm>
            <a:off x="6019800" y="581025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Rectangle 18"/>
          <p:cNvSpPr>
            <a:spLocks noChangeArrowheads="1"/>
          </p:cNvSpPr>
          <p:nvPr/>
        </p:nvSpPr>
        <p:spPr bwMode="auto">
          <a:xfrm>
            <a:off x="4953000" y="2381250"/>
            <a:ext cx="3048000" cy="3352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5" name="Rectangle 19"/>
          <p:cNvSpPr>
            <a:spLocks noChangeArrowheads="1"/>
          </p:cNvSpPr>
          <p:nvPr/>
        </p:nvSpPr>
        <p:spPr bwMode="auto">
          <a:xfrm>
            <a:off x="4953000" y="2381250"/>
            <a:ext cx="11350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Slice 0</a:t>
            </a:r>
          </a:p>
        </p:txBody>
      </p:sp>
      <p:sp>
        <p:nvSpPr>
          <p:cNvPr id="406" name="Rectangle 20"/>
          <p:cNvSpPr>
            <a:spLocks noChangeArrowheads="1"/>
          </p:cNvSpPr>
          <p:nvPr/>
        </p:nvSpPr>
        <p:spPr bwMode="auto">
          <a:xfrm>
            <a:off x="5029200" y="4362450"/>
            <a:ext cx="5334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LUT</a:t>
            </a:r>
          </a:p>
        </p:txBody>
      </p:sp>
      <p:sp>
        <p:nvSpPr>
          <p:cNvPr id="407" name="Line 21"/>
          <p:cNvSpPr>
            <a:spLocks noChangeShapeType="1"/>
          </p:cNvSpPr>
          <p:nvPr/>
        </p:nvSpPr>
        <p:spPr bwMode="auto">
          <a:xfrm flipH="1">
            <a:off x="4876800" y="45148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Line 22"/>
          <p:cNvSpPr>
            <a:spLocks noChangeShapeType="1"/>
          </p:cNvSpPr>
          <p:nvPr/>
        </p:nvSpPr>
        <p:spPr bwMode="auto">
          <a:xfrm flipH="1">
            <a:off x="4876800" y="46672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Line 23"/>
          <p:cNvSpPr>
            <a:spLocks noChangeShapeType="1"/>
          </p:cNvSpPr>
          <p:nvPr/>
        </p:nvSpPr>
        <p:spPr bwMode="auto">
          <a:xfrm flipH="1">
            <a:off x="4876800" y="4819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Line 24"/>
          <p:cNvSpPr>
            <a:spLocks noChangeShapeType="1"/>
          </p:cNvSpPr>
          <p:nvPr/>
        </p:nvSpPr>
        <p:spPr bwMode="auto">
          <a:xfrm flipH="1">
            <a:off x="4876800" y="49720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Line 25"/>
          <p:cNvSpPr>
            <a:spLocks noChangeShapeType="1"/>
          </p:cNvSpPr>
          <p:nvPr/>
        </p:nvSpPr>
        <p:spPr bwMode="auto">
          <a:xfrm flipH="1">
            <a:off x="5562600" y="4743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Rectangle 26"/>
          <p:cNvSpPr>
            <a:spLocks noChangeArrowheads="1"/>
          </p:cNvSpPr>
          <p:nvPr/>
        </p:nvSpPr>
        <p:spPr bwMode="auto">
          <a:xfrm>
            <a:off x="5715000" y="4514850"/>
            <a:ext cx="609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Carry</a:t>
            </a:r>
          </a:p>
        </p:txBody>
      </p:sp>
      <p:sp>
        <p:nvSpPr>
          <p:cNvPr id="413" name="Line 27"/>
          <p:cNvSpPr>
            <a:spLocks noChangeShapeType="1"/>
          </p:cNvSpPr>
          <p:nvPr/>
        </p:nvSpPr>
        <p:spPr bwMode="auto">
          <a:xfrm flipH="1">
            <a:off x="5562600" y="4743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Line 28"/>
          <p:cNvSpPr>
            <a:spLocks noChangeShapeType="1"/>
          </p:cNvSpPr>
          <p:nvPr/>
        </p:nvSpPr>
        <p:spPr bwMode="auto">
          <a:xfrm flipH="1">
            <a:off x="6324600" y="4743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Rectangle 29"/>
          <p:cNvSpPr>
            <a:spLocks noChangeArrowheads="1"/>
          </p:cNvSpPr>
          <p:nvPr/>
        </p:nvSpPr>
        <p:spPr bwMode="auto">
          <a:xfrm>
            <a:off x="5029200" y="2762250"/>
            <a:ext cx="5334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LUT</a:t>
            </a:r>
          </a:p>
        </p:txBody>
      </p:sp>
      <p:sp>
        <p:nvSpPr>
          <p:cNvPr id="416" name="Line 30"/>
          <p:cNvSpPr>
            <a:spLocks noChangeShapeType="1"/>
          </p:cNvSpPr>
          <p:nvPr/>
        </p:nvSpPr>
        <p:spPr bwMode="auto">
          <a:xfrm flipH="1">
            <a:off x="4876800" y="29146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Line 31"/>
          <p:cNvSpPr>
            <a:spLocks noChangeShapeType="1"/>
          </p:cNvSpPr>
          <p:nvPr/>
        </p:nvSpPr>
        <p:spPr bwMode="auto">
          <a:xfrm flipH="1">
            <a:off x="4876800" y="30670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Line 32"/>
          <p:cNvSpPr>
            <a:spLocks noChangeShapeType="1"/>
          </p:cNvSpPr>
          <p:nvPr/>
        </p:nvSpPr>
        <p:spPr bwMode="auto">
          <a:xfrm flipH="1">
            <a:off x="4876800" y="3219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Line 33"/>
          <p:cNvSpPr>
            <a:spLocks noChangeShapeType="1"/>
          </p:cNvSpPr>
          <p:nvPr/>
        </p:nvSpPr>
        <p:spPr bwMode="auto">
          <a:xfrm flipH="1">
            <a:off x="4876800" y="33718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Line 34"/>
          <p:cNvSpPr>
            <a:spLocks noChangeShapeType="1"/>
          </p:cNvSpPr>
          <p:nvPr/>
        </p:nvSpPr>
        <p:spPr bwMode="auto">
          <a:xfrm flipH="1">
            <a:off x="5562600" y="31432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Rectangle 35"/>
          <p:cNvSpPr>
            <a:spLocks noChangeArrowheads="1"/>
          </p:cNvSpPr>
          <p:nvPr/>
        </p:nvSpPr>
        <p:spPr bwMode="auto">
          <a:xfrm>
            <a:off x="5715000" y="2914650"/>
            <a:ext cx="609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Carry</a:t>
            </a:r>
          </a:p>
        </p:txBody>
      </p:sp>
      <p:sp>
        <p:nvSpPr>
          <p:cNvPr id="422" name="Line 36"/>
          <p:cNvSpPr>
            <a:spLocks noChangeShapeType="1"/>
          </p:cNvSpPr>
          <p:nvPr/>
        </p:nvSpPr>
        <p:spPr bwMode="auto">
          <a:xfrm flipH="1">
            <a:off x="5562600" y="31432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Line 37"/>
          <p:cNvSpPr>
            <a:spLocks noChangeShapeType="1"/>
          </p:cNvSpPr>
          <p:nvPr/>
        </p:nvSpPr>
        <p:spPr bwMode="auto">
          <a:xfrm flipH="1">
            <a:off x="6324600" y="31432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Line 38"/>
          <p:cNvSpPr>
            <a:spLocks noChangeShapeType="1"/>
          </p:cNvSpPr>
          <p:nvPr/>
        </p:nvSpPr>
        <p:spPr bwMode="auto">
          <a:xfrm flipV="1">
            <a:off x="6019800" y="337185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Line 39"/>
          <p:cNvSpPr>
            <a:spLocks noChangeShapeType="1"/>
          </p:cNvSpPr>
          <p:nvPr/>
        </p:nvSpPr>
        <p:spPr bwMode="auto">
          <a:xfrm flipV="1">
            <a:off x="6019800" y="23050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Line 40"/>
          <p:cNvSpPr>
            <a:spLocks noChangeShapeType="1"/>
          </p:cNvSpPr>
          <p:nvPr/>
        </p:nvSpPr>
        <p:spPr bwMode="auto">
          <a:xfrm flipV="1">
            <a:off x="6019800" y="49720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Line 41"/>
          <p:cNvSpPr>
            <a:spLocks noChangeShapeType="1"/>
          </p:cNvSpPr>
          <p:nvPr/>
        </p:nvSpPr>
        <p:spPr bwMode="auto">
          <a:xfrm>
            <a:off x="4876800" y="367665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Line 42"/>
          <p:cNvSpPr>
            <a:spLocks noChangeShapeType="1"/>
          </p:cNvSpPr>
          <p:nvPr/>
        </p:nvSpPr>
        <p:spPr bwMode="auto">
          <a:xfrm>
            <a:off x="4876800" y="398145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Line 43"/>
          <p:cNvSpPr>
            <a:spLocks noChangeShapeType="1"/>
          </p:cNvSpPr>
          <p:nvPr/>
        </p:nvSpPr>
        <p:spPr bwMode="auto">
          <a:xfrm>
            <a:off x="4876800" y="413385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Line 44"/>
          <p:cNvSpPr>
            <a:spLocks noChangeShapeType="1"/>
          </p:cNvSpPr>
          <p:nvPr/>
        </p:nvSpPr>
        <p:spPr bwMode="auto">
          <a:xfrm>
            <a:off x="4876800" y="382905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Rectangle 45"/>
          <p:cNvSpPr>
            <a:spLocks noChangeAspect="1" noChangeArrowheads="1"/>
          </p:cNvSpPr>
          <p:nvPr/>
        </p:nvSpPr>
        <p:spPr bwMode="auto">
          <a:xfrm>
            <a:off x="7239000" y="2838450"/>
            <a:ext cx="609600" cy="838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000" b="1">
              <a:latin typeface="Arial" charset="0"/>
            </a:endParaRPr>
          </a:p>
        </p:txBody>
      </p:sp>
      <p:sp>
        <p:nvSpPr>
          <p:cNvPr id="432" name="Rectangle 46"/>
          <p:cNvSpPr>
            <a:spLocks noChangeArrowheads="1"/>
          </p:cNvSpPr>
          <p:nvPr/>
        </p:nvSpPr>
        <p:spPr bwMode="auto">
          <a:xfrm>
            <a:off x="7162800" y="2990850"/>
            <a:ext cx="304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>
                <a:latin typeface="Arial" charset="0"/>
              </a:rPr>
              <a:t>D</a:t>
            </a:r>
          </a:p>
        </p:txBody>
      </p:sp>
      <p:sp>
        <p:nvSpPr>
          <p:cNvPr id="433" name="Rectangle 47"/>
          <p:cNvSpPr>
            <a:spLocks noChangeArrowheads="1"/>
          </p:cNvSpPr>
          <p:nvPr/>
        </p:nvSpPr>
        <p:spPr bwMode="auto">
          <a:xfrm>
            <a:off x="7620000" y="2990850"/>
            <a:ext cx="282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" charset="0"/>
              </a:rPr>
              <a:t>Q</a:t>
            </a:r>
          </a:p>
        </p:txBody>
      </p:sp>
      <p:sp>
        <p:nvSpPr>
          <p:cNvPr id="434" name="Rectangle 48"/>
          <p:cNvSpPr>
            <a:spLocks noChangeArrowheads="1"/>
          </p:cNvSpPr>
          <p:nvPr/>
        </p:nvSpPr>
        <p:spPr bwMode="auto">
          <a:xfrm>
            <a:off x="7086600" y="3143250"/>
            <a:ext cx="533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>
                <a:latin typeface="Arial" charset="0"/>
              </a:rPr>
              <a:t>CE</a:t>
            </a:r>
          </a:p>
        </p:txBody>
      </p:sp>
      <p:grpSp>
        <p:nvGrpSpPr>
          <p:cNvPr id="435" name="Group 49"/>
          <p:cNvGrpSpPr>
            <a:grpSpLocks/>
          </p:cNvGrpSpPr>
          <p:nvPr/>
        </p:nvGrpSpPr>
        <p:grpSpPr bwMode="auto">
          <a:xfrm>
            <a:off x="7239000" y="3448050"/>
            <a:ext cx="47625" cy="88900"/>
            <a:chOff x="3888" y="1270"/>
            <a:chExt cx="30" cy="56"/>
          </a:xfrm>
        </p:grpSpPr>
        <p:sp>
          <p:nvSpPr>
            <p:cNvPr id="436" name="Line 50"/>
            <p:cNvSpPr>
              <a:spLocks noChangeShapeType="1"/>
            </p:cNvSpPr>
            <p:nvPr/>
          </p:nvSpPr>
          <p:spPr bwMode="auto">
            <a:xfrm>
              <a:off x="3888" y="1270"/>
              <a:ext cx="30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51"/>
            <p:cNvSpPr>
              <a:spLocks noChangeShapeType="1"/>
            </p:cNvSpPr>
            <p:nvPr/>
          </p:nvSpPr>
          <p:spPr bwMode="auto">
            <a:xfrm flipV="1">
              <a:off x="3888" y="1296"/>
              <a:ext cx="30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" name="Rectangle 52"/>
          <p:cNvSpPr>
            <a:spLocks noChangeArrowheads="1"/>
          </p:cNvSpPr>
          <p:nvPr/>
        </p:nvSpPr>
        <p:spPr bwMode="auto">
          <a:xfrm>
            <a:off x="7315200" y="2838450"/>
            <a:ext cx="4445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 charset="0"/>
              </a:rPr>
              <a:t>PRE</a:t>
            </a:r>
          </a:p>
        </p:txBody>
      </p:sp>
      <p:sp>
        <p:nvSpPr>
          <p:cNvPr id="439" name="Rectangle 53"/>
          <p:cNvSpPr>
            <a:spLocks noChangeArrowheads="1"/>
          </p:cNvSpPr>
          <p:nvPr/>
        </p:nvSpPr>
        <p:spPr bwMode="auto">
          <a:xfrm>
            <a:off x="7315200" y="3448050"/>
            <a:ext cx="4460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" charset="0"/>
              </a:rPr>
              <a:t>CLR</a:t>
            </a:r>
          </a:p>
        </p:txBody>
      </p:sp>
      <p:sp>
        <p:nvSpPr>
          <p:cNvPr id="440" name="Rectangle 54"/>
          <p:cNvSpPr>
            <a:spLocks noChangeAspect="1" noChangeArrowheads="1"/>
          </p:cNvSpPr>
          <p:nvPr/>
        </p:nvSpPr>
        <p:spPr bwMode="auto">
          <a:xfrm>
            <a:off x="7239000" y="4591050"/>
            <a:ext cx="609600" cy="838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000" b="1">
              <a:latin typeface="Arial" charset="0"/>
            </a:endParaRPr>
          </a:p>
        </p:txBody>
      </p:sp>
      <p:sp>
        <p:nvSpPr>
          <p:cNvPr id="441" name="Rectangle 55"/>
          <p:cNvSpPr>
            <a:spLocks noChangeArrowheads="1"/>
          </p:cNvSpPr>
          <p:nvPr/>
        </p:nvSpPr>
        <p:spPr bwMode="auto">
          <a:xfrm>
            <a:off x="7162800" y="4629150"/>
            <a:ext cx="304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>
                <a:latin typeface="Arial" charset="0"/>
              </a:rPr>
              <a:t>D</a:t>
            </a:r>
          </a:p>
        </p:txBody>
      </p:sp>
      <p:sp>
        <p:nvSpPr>
          <p:cNvPr id="442" name="Rectangle 56"/>
          <p:cNvSpPr>
            <a:spLocks noChangeArrowheads="1"/>
          </p:cNvSpPr>
          <p:nvPr/>
        </p:nvSpPr>
        <p:spPr bwMode="auto">
          <a:xfrm>
            <a:off x="7620000" y="4743450"/>
            <a:ext cx="282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" charset="0"/>
              </a:rPr>
              <a:t>Q</a:t>
            </a:r>
          </a:p>
        </p:txBody>
      </p:sp>
      <p:sp>
        <p:nvSpPr>
          <p:cNvPr id="443" name="Rectangle 57"/>
          <p:cNvSpPr>
            <a:spLocks noChangeArrowheads="1"/>
          </p:cNvSpPr>
          <p:nvPr/>
        </p:nvSpPr>
        <p:spPr bwMode="auto">
          <a:xfrm>
            <a:off x="7086600" y="4768850"/>
            <a:ext cx="533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>
                <a:latin typeface="Arial" charset="0"/>
              </a:rPr>
              <a:t>CE</a:t>
            </a:r>
          </a:p>
        </p:txBody>
      </p:sp>
      <p:grpSp>
        <p:nvGrpSpPr>
          <p:cNvPr id="444" name="Group 58"/>
          <p:cNvGrpSpPr>
            <a:grpSpLocks/>
          </p:cNvGrpSpPr>
          <p:nvPr/>
        </p:nvGrpSpPr>
        <p:grpSpPr bwMode="auto">
          <a:xfrm>
            <a:off x="7239000" y="5099050"/>
            <a:ext cx="47625" cy="88900"/>
            <a:chOff x="3888" y="1270"/>
            <a:chExt cx="30" cy="56"/>
          </a:xfrm>
        </p:grpSpPr>
        <p:sp>
          <p:nvSpPr>
            <p:cNvPr id="445" name="Line 59"/>
            <p:cNvSpPr>
              <a:spLocks noChangeShapeType="1"/>
            </p:cNvSpPr>
            <p:nvPr/>
          </p:nvSpPr>
          <p:spPr bwMode="auto">
            <a:xfrm>
              <a:off x="3888" y="1270"/>
              <a:ext cx="30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60"/>
            <p:cNvSpPr>
              <a:spLocks noChangeShapeType="1"/>
            </p:cNvSpPr>
            <p:nvPr/>
          </p:nvSpPr>
          <p:spPr bwMode="auto">
            <a:xfrm flipV="1">
              <a:off x="3888" y="1296"/>
              <a:ext cx="30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7" name="Rectangle 61"/>
          <p:cNvSpPr>
            <a:spLocks noChangeArrowheads="1"/>
          </p:cNvSpPr>
          <p:nvPr/>
        </p:nvSpPr>
        <p:spPr bwMode="auto">
          <a:xfrm>
            <a:off x="7315200" y="4591050"/>
            <a:ext cx="4445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latin typeface="Arial" charset="0"/>
              </a:rPr>
              <a:t>PRE</a:t>
            </a:r>
          </a:p>
        </p:txBody>
      </p:sp>
      <p:sp>
        <p:nvSpPr>
          <p:cNvPr id="448" name="Rectangle 62"/>
          <p:cNvSpPr>
            <a:spLocks noChangeArrowheads="1"/>
          </p:cNvSpPr>
          <p:nvPr/>
        </p:nvSpPr>
        <p:spPr bwMode="auto">
          <a:xfrm>
            <a:off x="7315200" y="5200650"/>
            <a:ext cx="4460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" charset="0"/>
              </a:rPr>
              <a:t>CLR</a:t>
            </a:r>
          </a:p>
        </p:txBody>
      </p:sp>
      <p:sp>
        <p:nvSpPr>
          <p:cNvPr id="449" name="Line 63"/>
          <p:cNvSpPr>
            <a:spLocks noChangeShapeType="1"/>
          </p:cNvSpPr>
          <p:nvPr/>
        </p:nvSpPr>
        <p:spPr bwMode="auto">
          <a:xfrm>
            <a:off x="7848600" y="31432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Line 64"/>
          <p:cNvSpPr>
            <a:spLocks noChangeShapeType="1"/>
          </p:cNvSpPr>
          <p:nvPr/>
        </p:nvSpPr>
        <p:spPr bwMode="auto">
          <a:xfrm>
            <a:off x="7848600" y="48958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Line 65"/>
          <p:cNvSpPr>
            <a:spLocks noChangeShapeType="1"/>
          </p:cNvSpPr>
          <p:nvPr/>
        </p:nvSpPr>
        <p:spPr bwMode="auto">
          <a:xfrm>
            <a:off x="6477000" y="31432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Line 66"/>
          <p:cNvSpPr>
            <a:spLocks noChangeShapeType="1"/>
          </p:cNvSpPr>
          <p:nvPr/>
        </p:nvSpPr>
        <p:spPr bwMode="auto">
          <a:xfrm flipV="1">
            <a:off x="6477000" y="25336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Line 67"/>
          <p:cNvSpPr>
            <a:spLocks noChangeShapeType="1"/>
          </p:cNvSpPr>
          <p:nvPr/>
        </p:nvSpPr>
        <p:spPr bwMode="auto">
          <a:xfrm>
            <a:off x="6477000" y="25336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Line 68"/>
          <p:cNvSpPr>
            <a:spLocks noChangeShapeType="1"/>
          </p:cNvSpPr>
          <p:nvPr/>
        </p:nvSpPr>
        <p:spPr bwMode="auto">
          <a:xfrm>
            <a:off x="6477000" y="47434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Line 69"/>
          <p:cNvSpPr>
            <a:spLocks noChangeShapeType="1"/>
          </p:cNvSpPr>
          <p:nvPr/>
        </p:nvSpPr>
        <p:spPr bwMode="auto">
          <a:xfrm flipV="1">
            <a:off x="6477000" y="4286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Line 70"/>
          <p:cNvSpPr>
            <a:spLocks noChangeShapeType="1"/>
          </p:cNvSpPr>
          <p:nvPr/>
        </p:nvSpPr>
        <p:spPr bwMode="auto">
          <a:xfrm>
            <a:off x="6477000" y="42862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Line 71"/>
          <p:cNvSpPr>
            <a:spLocks noChangeShapeType="1"/>
          </p:cNvSpPr>
          <p:nvPr/>
        </p:nvSpPr>
        <p:spPr bwMode="auto">
          <a:xfrm flipH="1">
            <a:off x="7086600" y="35242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Line 72"/>
          <p:cNvSpPr>
            <a:spLocks noChangeShapeType="1"/>
          </p:cNvSpPr>
          <p:nvPr/>
        </p:nvSpPr>
        <p:spPr bwMode="auto">
          <a:xfrm flipH="1">
            <a:off x="7086600" y="5124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Line 73"/>
          <p:cNvSpPr>
            <a:spLocks noChangeShapeType="1"/>
          </p:cNvSpPr>
          <p:nvPr/>
        </p:nvSpPr>
        <p:spPr bwMode="auto">
          <a:xfrm>
            <a:off x="7086600" y="352425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Line 74"/>
          <p:cNvSpPr>
            <a:spLocks noChangeShapeType="1"/>
          </p:cNvSpPr>
          <p:nvPr/>
        </p:nvSpPr>
        <p:spPr bwMode="auto">
          <a:xfrm flipH="1">
            <a:off x="6934200" y="48958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Line 75"/>
          <p:cNvSpPr>
            <a:spLocks noChangeShapeType="1"/>
          </p:cNvSpPr>
          <p:nvPr/>
        </p:nvSpPr>
        <p:spPr bwMode="auto">
          <a:xfrm flipH="1">
            <a:off x="6934200" y="32956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Line 76"/>
          <p:cNvSpPr>
            <a:spLocks noChangeShapeType="1"/>
          </p:cNvSpPr>
          <p:nvPr/>
        </p:nvSpPr>
        <p:spPr bwMode="auto">
          <a:xfrm>
            <a:off x="6934200" y="329565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Line 77"/>
          <p:cNvSpPr>
            <a:spLocks noChangeShapeType="1"/>
          </p:cNvSpPr>
          <p:nvPr/>
        </p:nvSpPr>
        <p:spPr bwMode="auto">
          <a:xfrm flipV="1">
            <a:off x="7543800" y="26860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Line 78"/>
          <p:cNvSpPr>
            <a:spLocks noChangeShapeType="1"/>
          </p:cNvSpPr>
          <p:nvPr/>
        </p:nvSpPr>
        <p:spPr bwMode="auto">
          <a:xfrm flipH="1">
            <a:off x="6781800" y="26860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79"/>
          <p:cNvSpPr>
            <a:spLocks noChangeShapeType="1"/>
          </p:cNvSpPr>
          <p:nvPr/>
        </p:nvSpPr>
        <p:spPr bwMode="auto">
          <a:xfrm>
            <a:off x="6781800" y="268605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Line 80"/>
          <p:cNvSpPr>
            <a:spLocks noChangeShapeType="1"/>
          </p:cNvSpPr>
          <p:nvPr/>
        </p:nvSpPr>
        <p:spPr bwMode="auto">
          <a:xfrm flipV="1">
            <a:off x="7543800" y="44386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Line 81"/>
          <p:cNvSpPr>
            <a:spLocks noChangeShapeType="1"/>
          </p:cNvSpPr>
          <p:nvPr/>
        </p:nvSpPr>
        <p:spPr bwMode="auto">
          <a:xfrm>
            <a:off x="6781800" y="44386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Line 82"/>
          <p:cNvSpPr>
            <a:spLocks noChangeShapeType="1"/>
          </p:cNvSpPr>
          <p:nvPr/>
        </p:nvSpPr>
        <p:spPr bwMode="auto">
          <a:xfrm>
            <a:off x="6629400" y="413385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Line 83"/>
          <p:cNvSpPr>
            <a:spLocks noChangeShapeType="1"/>
          </p:cNvSpPr>
          <p:nvPr/>
        </p:nvSpPr>
        <p:spPr bwMode="auto">
          <a:xfrm flipV="1">
            <a:off x="7543800" y="36766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Line 84"/>
          <p:cNvSpPr>
            <a:spLocks noChangeShapeType="1"/>
          </p:cNvSpPr>
          <p:nvPr/>
        </p:nvSpPr>
        <p:spPr bwMode="auto">
          <a:xfrm>
            <a:off x="7543800" y="54292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Line 85"/>
          <p:cNvSpPr>
            <a:spLocks noChangeShapeType="1"/>
          </p:cNvSpPr>
          <p:nvPr/>
        </p:nvSpPr>
        <p:spPr bwMode="auto">
          <a:xfrm>
            <a:off x="6629400" y="5581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Oval 86"/>
          <p:cNvSpPr>
            <a:spLocks noChangeArrowheads="1"/>
          </p:cNvSpPr>
          <p:nvPr/>
        </p:nvSpPr>
        <p:spPr bwMode="auto">
          <a:xfrm>
            <a:off x="6442075" y="31019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Oval 87"/>
          <p:cNvSpPr>
            <a:spLocks noChangeArrowheads="1"/>
          </p:cNvSpPr>
          <p:nvPr/>
        </p:nvSpPr>
        <p:spPr bwMode="auto">
          <a:xfrm>
            <a:off x="6438900" y="47021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Oval 88"/>
          <p:cNvSpPr>
            <a:spLocks noChangeArrowheads="1"/>
          </p:cNvSpPr>
          <p:nvPr/>
        </p:nvSpPr>
        <p:spPr bwMode="auto">
          <a:xfrm>
            <a:off x="6588125" y="40925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Oval 89"/>
          <p:cNvSpPr>
            <a:spLocks noChangeArrowheads="1"/>
          </p:cNvSpPr>
          <p:nvPr/>
        </p:nvSpPr>
        <p:spPr bwMode="auto">
          <a:xfrm>
            <a:off x="6737350" y="36353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Oval 90"/>
          <p:cNvSpPr>
            <a:spLocks noChangeArrowheads="1"/>
          </p:cNvSpPr>
          <p:nvPr/>
        </p:nvSpPr>
        <p:spPr bwMode="auto">
          <a:xfrm>
            <a:off x="6889750" y="37877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Oval 91"/>
          <p:cNvSpPr>
            <a:spLocks noChangeArrowheads="1"/>
          </p:cNvSpPr>
          <p:nvPr/>
        </p:nvSpPr>
        <p:spPr bwMode="auto">
          <a:xfrm>
            <a:off x="7042150" y="39401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8" name="Group 92"/>
          <p:cNvGrpSpPr>
            <a:grpSpLocks/>
          </p:cNvGrpSpPr>
          <p:nvPr/>
        </p:nvGrpSpPr>
        <p:grpSpPr bwMode="auto">
          <a:xfrm>
            <a:off x="6600825" y="3143250"/>
            <a:ext cx="2057400" cy="0"/>
            <a:chOff x="2880" y="1253"/>
            <a:chExt cx="2448" cy="0"/>
          </a:xfrm>
        </p:grpSpPr>
        <p:sp>
          <p:nvSpPr>
            <p:cNvPr id="479" name="Line 93"/>
            <p:cNvSpPr>
              <a:spLocks noChangeShapeType="1"/>
            </p:cNvSpPr>
            <p:nvPr/>
          </p:nvSpPr>
          <p:spPr bwMode="auto">
            <a:xfrm>
              <a:off x="4944" y="1253"/>
              <a:ext cx="384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94"/>
            <p:cNvSpPr>
              <a:spLocks noChangeShapeType="1"/>
            </p:cNvSpPr>
            <p:nvPr/>
          </p:nvSpPr>
          <p:spPr bwMode="auto">
            <a:xfrm>
              <a:off x="2880" y="1253"/>
              <a:ext cx="96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" name="Group 95"/>
          <p:cNvGrpSpPr>
            <a:grpSpLocks/>
          </p:cNvGrpSpPr>
          <p:nvPr/>
        </p:nvGrpSpPr>
        <p:grpSpPr bwMode="auto">
          <a:xfrm>
            <a:off x="6600825" y="2533650"/>
            <a:ext cx="2057400" cy="1588"/>
            <a:chOff x="2880" y="869"/>
            <a:chExt cx="2448" cy="0"/>
          </a:xfrm>
        </p:grpSpPr>
        <p:sp>
          <p:nvSpPr>
            <p:cNvPr id="482" name="Line 96"/>
            <p:cNvSpPr>
              <a:spLocks noChangeShapeType="1"/>
            </p:cNvSpPr>
            <p:nvPr/>
          </p:nvSpPr>
          <p:spPr bwMode="auto">
            <a:xfrm>
              <a:off x="4944" y="869"/>
              <a:ext cx="384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97"/>
            <p:cNvSpPr>
              <a:spLocks noChangeShapeType="1"/>
            </p:cNvSpPr>
            <p:nvPr/>
          </p:nvSpPr>
          <p:spPr bwMode="auto">
            <a:xfrm>
              <a:off x="2880" y="869"/>
              <a:ext cx="96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4" name="Group 98"/>
          <p:cNvGrpSpPr>
            <a:grpSpLocks/>
          </p:cNvGrpSpPr>
          <p:nvPr/>
        </p:nvGrpSpPr>
        <p:grpSpPr bwMode="auto">
          <a:xfrm>
            <a:off x="6600825" y="4286250"/>
            <a:ext cx="2057400" cy="0"/>
            <a:chOff x="2880" y="1973"/>
            <a:chExt cx="2448" cy="0"/>
          </a:xfrm>
        </p:grpSpPr>
        <p:sp>
          <p:nvSpPr>
            <p:cNvPr id="485" name="Line 99"/>
            <p:cNvSpPr>
              <a:spLocks noChangeShapeType="1"/>
            </p:cNvSpPr>
            <p:nvPr/>
          </p:nvSpPr>
          <p:spPr bwMode="auto">
            <a:xfrm>
              <a:off x="4944" y="1973"/>
              <a:ext cx="384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00"/>
            <p:cNvSpPr>
              <a:spLocks noChangeShapeType="1"/>
            </p:cNvSpPr>
            <p:nvPr/>
          </p:nvSpPr>
          <p:spPr bwMode="auto">
            <a:xfrm>
              <a:off x="2880" y="1973"/>
              <a:ext cx="96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7" name="Group 101"/>
          <p:cNvGrpSpPr>
            <a:grpSpLocks/>
          </p:cNvGrpSpPr>
          <p:nvPr/>
        </p:nvGrpSpPr>
        <p:grpSpPr bwMode="auto">
          <a:xfrm>
            <a:off x="6600825" y="4895850"/>
            <a:ext cx="2057400" cy="0"/>
            <a:chOff x="2880" y="2357"/>
            <a:chExt cx="2448" cy="0"/>
          </a:xfrm>
        </p:grpSpPr>
        <p:sp>
          <p:nvSpPr>
            <p:cNvPr id="488" name="Line 102"/>
            <p:cNvSpPr>
              <a:spLocks noChangeShapeType="1"/>
            </p:cNvSpPr>
            <p:nvPr/>
          </p:nvSpPr>
          <p:spPr bwMode="auto">
            <a:xfrm>
              <a:off x="4944" y="2357"/>
              <a:ext cx="384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03"/>
            <p:cNvSpPr>
              <a:spLocks noChangeShapeType="1"/>
            </p:cNvSpPr>
            <p:nvPr/>
          </p:nvSpPr>
          <p:spPr bwMode="auto">
            <a:xfrm>
              <a:off x="2880" y="2357"/>
              <a:ext cx="96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 flipV="1">
            <a:off x="5410200" y="5848351"/>
            <a:ext cx="3124200" cy="32384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05200" y="60102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Interconnect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81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Block 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r>
              <a:rPr lang="en-GB" sz="1600" dirty="0" smtClean="0"/>
              <a:t>Synchronous read and write capability</a:t>
            </a:r>
          </a:p>
          <a:p>
            <a:r>
              <a:rPr lang="en-GB" sz="1600" dirty="0" smtClean="0"/>
              <a:t>True dual-port memory</a:t>
            </a:r>
          </a:p>
          <a:p>
            <a:r>
              <a:rPr lang="en-GB" sz="1600" dirty="0" smtClean="0"/>
              <a:t>Built-in FIFO logic</a:t>
            </a:r>
          </a:p>
          <a:p>
            <a:r>
              <a:rPr lang="en-GB" sz="1600" dirty="0" smtClean="0"/>
              <a:t>Supports initial values and parity bits</a:t>
            </a:r>
          </a:p>
          <a:p>
            <a:r>
              <a:rPr lang="en-GB" sz="1600" dirty="0" smtClean="0"/>
              <a:t>Situated next to embedded multiplier for fast multiply-accumulate operations</a:t>
            </a:r>
          </a:p>
          <a:p>
            <a:r>
              <a:rPr lang="en-GB" sz="1600" dirty="0"/>
              <a:t>36K/18K block RAM</a:t>
            </a:r>
          </a:p>
          <a:p>
            <a:pPr lvl="1"/>
            <a:r>
              <a:rPr lang="en-GB" sz="1600" dirty="0"/>
              <a:t>32k x 1 to 512 x 72 in one 36K block</a:t>
            </a:r>
          </a:p>
          <a:p>
            <a:pPr lvl="1"/>
            <a:r>
              <a:rPr lang="en-GB" sz="1600" dirty="0"/>
              <a:t>64-bit error correction coding per 36K block</a:t>
            </a:r>
          </a:p>
          <a:p>
            <a:pPr lvl="1"/>
            <a:r>
              <a:rPr lang="en-GB" sz="1600" dirty="0"/>
              <a:t>Adjacent blocks combine to 64K x 1 without extra logic</a:t>
            </a:r>
          </a:p>
          <a:p>
            <a:endParaRPr lang="en-GB" sz="1600" dirty="0" smtClean="0"/>
          </a:p>
          <a:p>
            <a:endParaRPr lang="en-US" sz="13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8" name="Oval 5"/>
          <p:cNvSpPr>
            <a:spLocks noChangeArrowheads="1"/>
          </p:cNvSpPr>
          <p:nvPr/>
        </p:nvSpPr>
        <p:spPr bwMode="auto">
          <a:xfrm>
            <a:off x="5638800" y="1509713"/>
            <a:ext cx="3398838" cy="38227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9" name="Freeform 6"/>
          <p:cNvSpPr>
            <a:spLocks/>
          </p:cNvSpPr>
          <p:nvPr/>
        </p:nvSpPr>
        <p:spPr bwMode="ltGray">
          <a:xfrm>
            <a:off x="6550025" y="2078038"/>
            <a:ext cx="1619250" cy="2719387"/>
          </a:xfrm>
          <a:custGeom>
            <a:avLst/>
            <a:gdLst/>
            <a:ahLst/>
            <a:cxnLst>
              <a:cxn ang="0">
                <a:pos x="121" y="585"/>
              </a:cxn>
              <a:cxn ang="0">
                <a:pos x="0" y="585"/>
              </a:cxn>
              <a:cxn ang="0">
                <a:pos x="0" y="1105"/>
              </a:cxn>
              <a:cxn ang="0">
                <a:pos x="1059" y="1105"/>
              </a:cxn>
              <a:cxn ang="0">
                <a:pos x="1059" y="567"/>
              </a:cxn>
              <a:cxn ang="0">
                <a:pos x="920" y="567"/>
              </a:cxn>
              <a:cxn ang="0">
                <a:pos x="920" y="464"/>
              </a:cxn>
              <a:cxn ang="0">
                <a:pos x="1059" y="464"/>
              </a:cxn>
              <a:cxn ang="0">
                <a:pos x="1059" y="0"/>
              </a:cxn>
              <a:cxn ang="0">
                <a:pos x="9" y="0"/>
              </a:cxn>
              <a:cxn ang="0">
                <a:pos x="9" y="464"/>
              </a:cxn>
              <a:cxn ang="0">
                <a:pos x="112" y="464"/>
              </a:cxn>
              <a:cxn ang="0">
                <a:pos x="121" y="585"/>
              </a:cxn>
            </a:cxnLst>
            <a:rect l="0" t="0" r="r" b="b"/>
            <a:pathLst>
              <a:path w="1059" h="1105">
                <a:moveTo>
                  <a:pt x="121" y="585"/>
                </a:moveTo>
                <a:lnTo>
                  <a:pt x="0" y="585"/>
                </a:lnTo>
                <a:lnTo>
                  <a:pt x="0" y="1105"/>
                </a:lnTo>
                <a:lnTo>
                  <a:pt x="1059" y="1105"/>
                </a:lnTo>
                <a:lnTo>
                  <a:pt x="1059" y="567"/>
                </a:lnTo>
                <a:lnTo>
                  <a:pt x="920" y="567"/>
                </a:lnTo>
                <a:lnTo>
                  <a:pt x="920" y="464"/>
                </a:lnTo>
                <a:lnTo>
                  <a:pt x="1059" y="464"/>
                </a:lnTo>
                <a:lnTo>
                  <a:pt x="1059" y="0"/>
                </a:lnTo>
                <a:lnTo>
                  <a:pt x="9" y="0"/>
                </a:lnTo>
                <a:lnTo>
                  <a:pt x="9" y="464"/>
                </a:lnTo>
                <a:lnTo>
                  <a:pt x="112" y="464"/>
                </a:lnTo>
                <a:lnTo>
                  <a:pt x="121" y="585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90" name="Freeform 7"/>
          <p:cNvSpPr>
            <a:spLocks/>
          </p:cNvSpPr>
          <p:nvPr/>
        </p:nvSpPr>
        <p:spPr bwMode="gray">
          <a:xfrm>
            <a:off x="6346825" y="2182813"/>
            <a:ext cx="1766888" cy="2532062"/>
          </a:xfrm>
          <a:custGeom>
            <a:avLst/>
            <a:gdLst>
              <a:gd name="T0" fmla="*/ 0 w 1459"/>
              <a:gd name="T1" fmla="*/ 0 h 1858"/>
              <a:gd name="T2" fmla="*/ 0 w 1459"/>
              <a:gd name="T3" fmla="*/ 2147483647 h 1858"/>
              <a:gd name="T4" fmla="*/ 2147483647 w 1459"/>
              <a:gd name="T5" fmla="*/ 2147483647 h 1858"/>
              <a:gd name="T6" fmla="*/ 2147483647 w 1459"/>
              <a:gd name="T7" fmla="*/ 2147483647 h 1858"/>
              <a:gd name="T8" fmla="*/ 2147483647 w 1459"/>
              <a:gd name="T9" fmla="*/ 2147483647 h 1858"/>
              <a:gd name="T10" fmla="*/ 2147483647 w 1459"/>
              <a:gd name="T11" fmla="*/ 2147483647 h 1858"/>
              <a:gd name="T12" fmla="*/ 2147483647 w 1459"/>
              <a:gd name="T13" fmla="*/ 2147483647 h 1858"/>
              <a:gd name="T14" fmla="*/ 2147483647 w 1459"/>
              <a:gd name="T15" fmla="*/ 2147483647 h 1858"/>
              <a:gd name="T16" fmla="*/ 2147483647 w 1459"/>
              <a:gd name="T17" fmla="*/ 2147483647 h 1858"/>
              <a:gd name="T18" fmla="*/ 2147483647 w 1459"/>
              <a:gd name="T19" fmla="*/ 2147483647 h 18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59"/>
              <a:gd name="T31" fmla="*/ 0 h 1858"/>
              <a:gd name="T32" fmla="*/ 1459 w 1459"/>
              <a:gd name="T33" fmla="*/ 1858 h 18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59" h="1858">
                <a:moveTo>
                  <a:pt x="0" y="0"/>
                </a:moveTo>
                <a:lnTo>
                  <a:pt x="0" y="855"/>
                </a:lnTo>
                <a:lnTo>
                  <a:pt x="158" y="855"/>
                </a:lnTo>
                <a:lnTo>
                  <a:pt x="158" y="1013"/>
                </a:lnTo>
                <a:lnTo>
                  <a:pt x="9" y="1013"/>
                </a:lnTo>
                <a:lnTo>
                  <a:pt x="9" y="1858"/>
                </a:lnTo>
                <a:lnTo>
                  <a:pt x="1459" y="1858"/>
                </a:lnTo>
                <a:lnTo>
                  <a:pt x="1459" y="1003"/>
                </a:lnTo>
                <a:lnTo>
                  <a:pt x="1310" y="1003"/>
                </a:lnTo>
                <a:lnTo>
                  <a:pt x="1310" y="8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Text Box 8"/>
          <p:cNvSpPr txBox="1">
            <a:spLocks noChangeArrowheads="1"/>
          </p:cNvSpPr>
          <p:nvPr/>
        </p:nvSpPr>
        <p:spPr bwMode="auto">
          <a:xfrm>
            <a:off x="6026150" y="2338388"/>
            <a:ext cx="5254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36</a:t>
            </a:r>
          </a:p>
        </p:txBody>
      </p:sp>
      <p:sp>
        <p:nvSpPr>
          <p:cNvPr id="392" name="Text Box 9"/>
          <p:cNvSpPr txBox="1">
            <a:spLocks noChangeArrowheads="1"/>
          </p:cNvSpPr>
          <p:nvPr/>
        </p:nvSpPr>
        <p:spPr bwMode="auto">
          <a:xfrm>
            <a:off x="6497638" y="2425700"/>
            <a:ext cx="1104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 DIA</a:t>
            </a:r>
          </a:p>
        </p:txBody>
      </p:sp>
      <p:sp>
        <p:nvSpPr>
          <p:cNvPr id="393" name="Text Box 10"/>
          <p:cNvSpPr txBox="1">
            <a:spLocks noChangeArrowheads="1"/>
          </p:cNvSpPr>
          <p:nvPr/>
        </p:nvSpPr>
        <p:spPr bwMode="auto">
          <a:xfrm>
            <a:off x="6497638" y="2206625"/>
            <a:ext cx="7985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ADDRA</a:t>
            </a:r>
          </a:p>
        </p:txBody>
      </p:sp>
      <p:sp>
        <p:nvSpPr>
          <p:cNvPr id="394" name="Text Box 11"/>
          <p:cNvSpPr txBox="1">
            <a:spLocks noChangeArrowheads="1"/>
          </p:cNvSpPr>
          <p:nvPr/>
        </p:nvSpPr>
        <p:spPr bwMode="auto">
          <a:xfrm>
            <a:off x="8280400" y="22828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36</a:t>
            </a:r>
          </a:p>
        </p:txBody>
      </p:sp>
      <p:sp>
        <p:nvSpPr>
          <p:cNvPr id="395" name="Text Box 12"/>
          <p:cNvSpPr txBox="1">
            <a:spLocks noChangeArrowheads="1"/>
          </p:cNvSpPr>
          <p:nvPr/>
        </p:nvSpPr>
        <p:spPr bwMode="auto">
          <a:xfrm>
            <a:off x="7750175" y="2406650"/>
            <a:ext cx="6873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 DOA</a:t>
            </a:r>
          </a:p>
        </p:txBody>
      </p:sp>
      <p:sp>
        <p:nvSpPr>
          <p:cNvPr id="396" name="Text Box 13"/>
          <p:cNvSpPr txBox="1">
            <a:spLocks noChangeArrowheads="1"/>
          </p:cNvSpPr>
          <p:nvPr/>
        </p:nvSpPr>
        <p:spPr bwMode="auto">
          <a:xfrm>
            <a:off x="7121525" y="2179638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b="1">
                <a:latin typeface="Arial Narrow" pitchFamily="34" charset="0"/>
              </a:rPr>
              <a:t>Port A</a:t>
            </a:r>
          </a:p>
        </p:txBody>
      </p:sp>
      <p:sp>
        <p:nvSpPr>
          <p:cNvPr id="397" name="Rectangle 20"/>
          <p:cNvSpPr>
            <a:spLocks noChangeArrowheads="1"/>
          </p:cNvSpPr>
          <p:nvPr/>
        </p:nvSpPr>
        <p:spPr bwMode="auto">
          <a:xfrm>
            <a:off x="6759575" y="3116263"/>
            <a:ext cx="1239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600" b="1">
                <a:latin typeface="Arial Narrow" pitchFamily="34" charset="0"/>
              </a:rPr>
              <a:t>36 Kb</a:t>
            </a:r>
            <a:br>
              <a:rPr lang="en-US" sz="1600" b="1">
                <a:latin typeface="Arial Narrow" pitchFamily="34" charset="0"/>
              </a:rPr>
            </a:br>
            <a:r>
              <a:rPr lang="en-US" sz="1600" b="1">
                <a:latin typeface="Arial Narrow" pitchFamily="34" charset="0"/>
              </a:rPr>
              <a:t>Memory</a:t>
            </a:r>
            <a:br>
              <a:rPr lang="en-US" sz="1600" b="1">
                <a:latin typeface="Arial Narrow" pitchFamily="34" charset="0"/>
              </a:rPr>
            </a:br>
            <a:r>
              <a:rPr lang="en-US" sz="1600" b="1">
                <a:latin typeface="Arial Narrow" pitchFamily="34" charset="0"/>
              </a:rPr>
              <a:t>Array </a:t>
            </a:r>
          </a:p>
        </p:txBody>
      </p:sp>
      <p:sp>
        <p:nvSpPr>
          <p:cNvPr id="398" name="Line 21"/>
          <p:cNvSpPr>
            <a:spLocks noChangeShapeType="1"/>
          </p:cNvSpPr>
          <p:nvPr/>
        </p:nvSpPr>
        <p:spPr bwMode="auto">
          <a:xfrm flipH="1">
            <a:off x="6223000" y="2333625"/>
            <a:ext cx="288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" name="Freeform 26"/>
          <p:cNvSpPr>
            <a:spLocks/>
          </p:cNvSpPr>
          <p:nvPr/>
        </p:nvSpPr>
        <p:spPr bwMode="auto">
          <a:xfrm>
            <a:off x="8310563" y="2427288"/>
            <a:ext cx="36512" cy="17462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114"/>
              </a:cxn>
            </a:cxnLst>
            <a:rect l="0" t="0" r="r" b="b"/>
            <a:pathLst>
              <a:path w="48" h="114">
                <a:moveTo>
                  <a:pt x="48" y="0"/>
                </a:moveTo>
                <a:lnTo>
                  <a:pt x="0" y="114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00" name="Group 4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238875" y="2447925"/>
            <a:ext cx="276225" cy="177800"/>
            <a:chOff x="6238875" y="2388735"/>
            <a:chExt cx="276225" cy="177800"/>
          </a:xfrm>
        </p:grpSpPr>
        <p:sp>
          <p:nvSpPr>
            <p:cNvPr id="401" name="Freeform 24"/>
            <p:cNvSpPr>
              <a:spLocks/>
            </p:cNvSpPr>
            <p:nvPr/>
          </p:nvSpPr>
          <p:spPr bwMode="auto">
            <a:xfrm>
              <a:off x="6299200" y="2388735"/>
              <a:ext cx="39688" cy="1778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14"/>
                </a:cxn>
              </a:cxnLst>
              <a:rect l="0" t="0" r="r" b="b"/>
              <a:pathLst>
                <a:path w="48" h="114">
                  <a:moveTo>
                    <a:pt x="48" y="0"/>
                  </a:moveTo>
                  <a:lnTo>
                    <a:pt x="0" y="114"/>
                  </a:ln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Line 27"/>
            <p:cNvSpPr>
              <a:spLocks noChangeShapeType="1"/>
            </p:cNvSpPr>
            <p:nvPr/>
          </p:nvSpPr>
          <p:spPr bwMode="auto">
            <a:xfrm flipH="1">
              <a:off x="6238875" y="2483985"/>
              <a:ext cx="2762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03" name="Line 30"/>
          <p:cNvSpPr>
            <a:spLocks noChangeShapeType="1"/>
          </p:cNvSpPr>
          <p:nvPr/>
        </p:nvSpPr>
        <p:spPr bwMode="auto">
          <a:xfrm flipH="1">
            <a:off x="8221663" y="2519363"/>
            <a:ext cx="322262" cy="111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4" name="PPTShape_0"/>
          <p:cNvSpPr txBox="1">
            <a:spLocks noChangeArrowheads="1"/>
          </p:cNvSpPr>
          <p:nvPr/>
        </p:nvSpPr>
        <p:spPr bwMode="auto">
          <a:xfrm>
            <a:off x="6503988" y="2809875"/>
            <a:ext cx="7985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CLKA</a:t>
            </a:r>
          </a:p>
        </p:txBody>
      </p:sp>
      <p:sp>
        <p:nvSpPr>
          <p:cNvPr id="405" name="PPTShape_1"/>
          <p:cNvSpPr>
            <a:spLocks noChangeShapeType="1"/>
          </p:cNvSpPr>
          <p:nvPr/>
        </p:nvSpPr>
        <p:spPr bwMode="auto">
          <a:xfrm flipH="1">
            <a:off x="6229350" y="2938463"/>
            <a:ext cx="288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06" name="Group 4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238875" y="2643188"/>
            <a:ext cx="276225" cy="177800"/>
            <a:chOff x="6238875" y="2388735"/>
            <a:chExt cx="276225" cy="177800"/>
          </a:xfrm>
        </p:grpSpPr>
        <p:sp>
          <p:nvSpPr>
            <p:cNvPr id="407" name="Freeform 24"/>
            <p:cNvSpPr>
              <a:spLocks/>
            </p:cNvSpPr>
            <p:nvPr/>
          </p:nvSpPr>
          <p:spPr bwMode="auto">
            <a:xfrm>
              <a:off x="6299200" y="2388735"/>
              <a:ext cx="39688" cy="1778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14"/>
                </a:cxn>
              </a:cxnLst>
              <a:rect l="0" t="0" r="r" b="b"/>
              <a:pathLst>
                <a:path w="48" h="114">
                  <a:moveTo>
                    <a:pt x="48" y="0"/>
                  </a:moveTo>
                  <a:lnTo>
                    <a:pt x="0" y="114"/>
                  </a:ln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Line 27"/>
            <p:cNvSpPr>
              <a:spLocks noChangeShapeType="1"/>
            </p:cNvSpPr>
            <p:nvPr/>
          </p:nvSpPr>
          <p:spPr bwMode="auto">
            <a:xfrm flipH="1">
              <a:off x="6238875" y="2483985"/>
              <a:ext cx="2762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09" name="PPTShape_2"/>
          <p:cNvSpPr txBox="1">
            <a:spLocks noChangeArrowheads="1"/>
          </p:cNvSpPr>
          <p:nvPr/>
        </p:nvSpPr>
        <p:spPr bwMode="auto">
          <a:xfrm>
            <a:off x="6521450" y="2611438"/>
            <a:ext cx="1104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WEA</a:t>
            </a:r>
          </a:p>
        </p:txBody>
      </p:sp>
      <p:sp>
        <p:nvSpPr>
          <p:cNvPr id="410" name="PPTShape_3"/>
          <p:cNvSpPr txBox="1">
            <a:spLocks noChangeArrowheads="1"/>
          </p:cNvSpPr>
          <p:nvPr/>
        </p:nvSpPr>
        <p:spPr bwMode="auto">
          <a:xfrm>
            <a:off x="6065838" y="2524125"/>
            <a:ext cx="293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411" name="PPTShape_4"/>
          <p:cNvSpPr txBox="1">
            <a:spLocks noChangeArrowheads="1"/>
          </p:cNvSpPr>
          <p:nvPr/>
        </p:nvSpPr>
        <p:spPr bwMode="auto">
          <a:xfrm>
            <a:off x="6024563" y="3856038"/>
            <a:ext cx="5254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36</a:t>
            </a:r>
          </a:p>
        </p:txBody>
      </p:sp>
      <p:sp>
        <p:nvSpPr>
          <p:cNvPr id="412" name="PPTShape_5"/>
          <p:cNvSpPr txBox="1">
            <a:spLocks noChangeArrowheads="1"/>
          </p:cNvSpPr>
          <p:nvPr/>
        </p:nvSpPr>
        <p:spPr bwMode="auto">
          <a:xfrm>
            <a:off x="6496050" y="3943350"/>
            <a:ext cx="1104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 DIB</a:t>
            </a:r>
          </a:p>
        </p:txBody>
      </p:sp>
      <p:sp>
        <p:nvSpPr>
          <p:cNvPr id="413" name="PPTShape_6"/>
          <p:cNvSpPr txBox="1">
            <a:spLocks noChangeArrowheads="1"/>
          </p:cNvSpPr>
          <p:nvPr/>
        </p:nvSpPr>
        <p:spPr bwMode="auto">
          <a:xfrm>
            <a:off x="6496050" y="3724275"/>
            <a:ext cx="7985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ADDRB</a:t>
            </a:r>
          </a:p>
        </p:txBody>
      </p:sp>
      <p:sp>
        <p:nvSpPr>
          <p:cNvPr id="414" name="PPTShape_7"/>
          <p:cNvSpPr txBox="1">
            <a:spLocks noChangeArrowheads="1"/>
          </p:cNvSpPr>
          <p:nvPr/>
        </p:nvSpPr>
        <p:spPr bwMode="auto">
          <a:xfrm>
            <a:off x="8278813" y="380047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36</a:t>
            </a:r>
          </a:p>
        </p:txBody>
      </p:sp>
      <p:sp>
        <p:nvSpPr>
          <p:cNvPr id="415" name="PPTShape_8"/>
          <p:cNvSpPr txBox="1">
            <a:spLocks noChangeArrowheads="1"/>
          </p:cNvSpPr>
          <p:nvPr/>
        </p:nvSpPr>
        <p:spPr bwMode="auto">
          <a:xfrm>
            <a:off x="7748588" y="3924300"/>
            <a:ext cx="6858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 DOB</a:t>
            </a:r>
          </a:p>
        </p:txBody>
      </p:sp>
      <p:sp>
        <p:nvSpPr>
          <p:cNvPr id="416" name="PPTShape_9"/>
          <p:cNvSpPr txBox="1">
            <a:spLocks noChangeArrowheads="1"/>
          </p:cNvSpPr>
          <p:nvPr/>
        </p:nvSpPr>
        <p:spPr bwMode="auto">
          <a:xfrm>
            <a:off x="7118350" y="4468813"/>
            <a:ext cx="731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b="1">
                <a:latin typeface="Arial Narrow" pitchFamily="34" charset="0"/>
              </a:rPr>
              <a:t>Port B</a:t>
            </a:r>
          </a:p>
        </p:txBody>
      </p:sp>
      <p:sp>
        <p:nvSpPr>
          <p:cNvPr id="417" name="PPTShape_10"/>
          <p:cNvSpPr>
            <a:spLocks noChangeShapeType="1"/>
          </p:cNvSpPr>
          <p:nvPr/>
        </p:nvSpPr>
        <p:spPr bwMode="auto">
          <a:xfrm flipH="1">
            <a:off x="6221413" y="3852863"/>
            <a:ext cx="288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8" name="PPTShape_11"/>
          <p:cNvSpPr>
            <a:spLocks/>
          </p:cNvSpPr>
          <p:nvPr/>
        </p:nvSpPr>
        <p:spPr bwMode="auto">
          <a:xfrm>
            <a:off x="8308975" y="3944938"/>
            <a:ext cx="36513" cy="17462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114"/>
              </a:cxn>
            </a:cxnLst>
            <a:rect l="0" t="0" r="r" b="b"/>
            <a:pathLst>
              <a:path w="48" h="114">
                <a:moveTo>
                  <a:pt x="48" y="0"/>
                </a:moveTo>
                <a:lnTo>
                  <a:pt x="0" y="114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19" name="Group 5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237288" y="3965575"/>
            <a:ext cx="276225" cy="177800"/>
            <a:chOff x="6238875" y="2388735"/>
            <a:chExt cx="276225" cy="177800"/>
          </a:xfrm>
        </p:grpSpPr>
        <p:sp>
          <p:nvSpPr>
            <p:cNvPr id="420" name="Freeform 24"/>
            <p:cNvSpPr>
              <a:spLocks/>
            </p:cNvSpPr>
            <p:nvPr/>
          </p:nvSpPr>
          <p:spPr bwMode="auto">
            <a:xfrm>
              <a:off x="6299200" y="2388735"/>
              <a:ext cx="39687" cy="1778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14"/>
                </a:cxn>
              </a:cxnLst>
              <a:rect l="0" t="0" r="r" b="b"/>
              <a:pathLst>
                <a:path w="48" h="114">
                  <a:moveTo>
                    <a:pt x="48" y="0"/>
                  </a:moveTo>
                  <a:lnTo>
                    <a:pt x="0" y="114"/>
                  </a:ln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Line 27"/>
            <p:cNvSpPr>
              <a:spLocks noChangeShapeType="1"/>
            </p:cNvSpPr>
            <p:nvPr/>
          </p:nvSpPr>
          <p:spPr bwMode="auto">
            <a:xfrm flipH="1">
              <a:off x="6238875" y="2483985"/>
              <a:ext cx="2762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22" name="PPTShape_12"/>
          <p:cNvSpPr>
            <a:spLocks noChangeShapeType="1"/>
          </p:cNvSpPr>
          <p:nvPr/>
        </p:nvSpPr>
        <p:spPr bwMode="auto">
          <a:xfrm flipH="1">
            <a:off x="8220075" y="4037013"/>
            <a:ext cx="322263" cy="111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3" name="PPTShape_13"/>
          <p:cNvSpPr txBox="1">
            <a:spLocks noChangeArrowheads="1"/>
          </p:cNvSpPr>
          <p:nvPr/>
        </p:nvSpPr>
        <p:spPr bwMode="auto">
          <a:xfrm>
            <a:off x="6502400" y="4327525"/>
            <a:ext cx="7985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CLKB</a:t>
            </a:r>
          </a:p>
        </p:txBody>
      </p:sp>
      <p:sp>
        <p:nvSpPr>
          <p:cNvPr id="424" name="PPTShape_14"/>
          <p:cNvSpPr>
            <a:spLocks noChangeShapeType="1"/>
          </p:cNvSpPr>
          <p:nvPr/>
        </p:nvSpPr>
        <p:spPr bwMode="auto">
          <a:xfrm flipH="1">
            <a:off x="6227763" y="4456113"/>
            <a:ext cx="288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25" name="Group 6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237288" y="4160838"/>
            <a:ext cx="276225" cy="177800"/>
            <a:chOff x="6238875" y="2388735"/>
            <a:chExt cx="276225" cy="177800"/>
          </a:xfrm>
        </p:grpSpPr>
        <p:sp>
          <p:nvSpPr>
            <p:cNvPr id="426" name="Freeform 24"/>
            <p:cNvSpPr>
              <a:spLocks/>
            </p:cNvSpPr>
            <p:nvPr/>
          </p:nvSpPr>
          <p:spPr bwMode="auto">
            <a:xfrm>
              <a:off x="6299200" y="2388735"/>
              <a:ext cx="39687" cy="1778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14"/>
                </a:cxn>
              </a:cxnLst>
              <a:rect l="0" t="0" r="r" b="b"/>
              <a:pathLst>
                <a:path w="48" h="114">
                  <a:moveTo>
                    <a:pt x="48" y="0"/>
                  </a:moveTo>
                  <a:lnTo>
                    <a:pt x="0" y="114"/>
                  </a:ln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Line 27"/>
            <p:cNvSpPr>
              <a:spLocks noChangeShapeType="1"/>
            </p:cNvSpPr>
            <p:nvPr/>
          </p:nvSpPr>
          <p:spPr bwMode="auto">
            <a:xfrm flipH="1">
              <a:off x="6238875" y="2483985"/>
              <a:ext cx="2762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>
              <a:outerShdw dist="17961" dir="2700000" algn="ctr" rotWithShape="0">
                <a:schemeClr val="tx1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28" name="PPTShape_15"/>
          <p:cNvSpPr txBox="1">
            <a:spLocks noChangeArrowheads="1"/>
          </p:cNvSpPr>
          <p:nvPr/>
        </p:nvSpPr>
        <p:spPr bwMode="auto">
          <a:xfrm>
            <a:off x="6518275" y="4129088"/>
            <a:ext cx="1104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0017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chemeClr val="bg1"/>
                </a:solidFill>
                <a:latin typeface="Arial Narrow" pitchFamily="34" charset="0"/>
              </a:rPr>
              <a:t>WEB</a:t>
            </a:r>
          </a:p>
        </p:txBody>
      </p:sp>
      <p:sp>
        <p:nvSpPr>
          <p:cNvPr id="429" name="PPTShape_16"/>
          <p:cNvSpPr txBox="1">
            <a:spLocks noChangeArrowheads="1"/>
          </p:cNvSpPr>
          <p:nvPr/>
        </p:nvSpPr>
        <p:spPr bwMode="auto">
          <a:xfrm>
            <a:off x="6064250" y="4043363"/>
            <a:ext cx="265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94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Xilinx FPGA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800" dirty="0" smtClean="0"/>
              <a:t>Distributed 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1" y="1536700"/>
            <a:ext cx="4229100" cy="4635500"/>
          </a:xfrm>
        </p:spPr>
        <p:txBody>
          <a:bodyPr/>
          <a:lstStyle/>
          <a:p>
            <a:r>
              <a:rPr lang="en-GB" sz="1600" dirty="0" smtClean="0"/>
              <a:t>Synchronous write</a:t>
            </a:r>
          </a:p>
          <a:p>
            <a:r>
              <a:rPr lang="en-GB" sz="1600" dirty="0" smtClean="0"/>
              <a:t>Asynchronous read – but can be made into synchronous read</a:t>
            </a:r>
          </a:p>
          <a:p>
            <a:r>
              <a:rPr lang="en-GB" sz="1600" dirty="0" smtClean="0"/>
              <a:t>RAM/ROM are initialized during configuration – data can be written to RAM after configuration</a:t>
            </a:r>
          </a:p>
          <a:p>
            <a:r>
              <a:rPr lang="en-GB" sz="1600" dirty="0" smtClean="0"/>
              <a:t>Emulated dual-port RAM</a:t>
            </a:r>
          </a:p>
          <a:p>
            <a:pPr lvl="1"/>
            <a:r>
              <a:rPr lang="en-GB" sz="1400" dirty="0" smtClean="0"/>
              <a:t>One read/write port</a:t>
            </a:r>
          </a:p>
          <a:p>
            <a:pPr lvl="1"/>
            <a:r>
              <a:rPr lang="en-GB" sz="1400" dirty="0" smtClean="0"/>
              <a:t>One read-only port</a:t>
            </a:r>
          </a:p>
          <a:p>
            <a:r>
              <a:rPr lang="en-GB" sz="1600" dirty="0" smtClean="0"/>
              <a:t>Implemented using LUTs</a:t>
            </a:r>
          </a:p>
          <a:p>
            <a:endParaRPr lang="en-US" sz="13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4594225" y="1503363"/>
            <a:ext cx="4321175" cy="4711700"/>
          </a:xfrm>
          <a:prstGeom prst="ellipse">
            <a:avLst/>
          </a:prstGeom>
          <a:gradFill rotWithShape="1">
            <a:gsLst>
              <a:gs pos="0">
                <a:srgbClr val="FCFFC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807200" y="1911350"/>
            <a:ext cx="762000" cy="1143000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6807200" y="1758950"/>
            <a:ext cx="762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ctr" defTabSz="330200"/>
            <a:r>
              <a:rPr lang="en-US" sz="800" b="1">
                <a:latin typeface="Times New Roman" pitchFamily="18" charset="0"/>
              </a:rPr>
              <a:t>RAM16X1S</a:t>
            </a:r>
            <a:endParaRPr lang="en-US" sz="800">
              <a:latin typeface="Times New Roman" pitchFamily="18" charset="0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569200" y="2444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416800" y="2368550"/>
            <a:ext cx="1524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ctr" defTabSz="330200"/>
            <a:r>
              <a:rPr lang="en-US" sz="800" b="1">
                <a:latin typeface="Times New Roman" pitchFamily="18" charset="0"/>
              </a:rPr>
              <a:t>O</a:t>
            </a: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 flipH="1" flipV="1">
            <a:off x="6654800" y="2292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6731000" y="2246313"/>
            <a:ext cx="149225" cy="95250"/>
            <a:chOff x="3312" y="1555"/>
            <a:chExt cx="94" cy="60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 rot="5400000">
              <a:off x="3353" y="1562"/>
              <a:ext cx="60" cy="46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3312" y="1560"/>
              <a:ext cx="48" cy="48"/>
            </a:xfrm>
            <a:prstGeom prst="diamond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6807200" y="1911350"/>
            <a:ext cx="1841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807200" y="20637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WE</a:t>
            </a: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6883400" y="22161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WCLK</a:t>
            </a: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6807200" y="23685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A0</a:t>
            </a: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6807200" y="25209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A1</a:t>
            </a: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6807200" y="26733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A2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6807200" y="28257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A3</a:t>
            </a:r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 flipH="1">
            <a:off x="6654800" y="1987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flipH="1">
            <a:off x="6654800" y="2139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 flipH="1">
            <a:off x="6654800" y="2444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flipH="1">
            <a:off x="6654800" y="2597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 flipH="1">
            <a:off x="6654800" y="2749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H="1">
            <a:off x="6654800" y="2901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6121400" y="2368550"/>
            <a:ext cx="457200" cy="152400"/>
          </a:xfrm>
          <a:prstGeom prst="rightArrow">
            <a:avLst>
              <a:gd name="adj1" fmla="val 50000"/>
              <a:gd name="adj2" fmla="val 101042"/>
            </a:avLst>
          </a:prstGeom>
          <a:solidFill>
            <a:srgbClr val="66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5359400" y="2063750"/>
            <a:ext cx="5334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Arial" charset="0"/>
              </a:rPr>
              <a:t>LUT</a:t>
            </a: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H="1">
            <a:off x="5207000" y="2216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H="1">
            <a:off x="5207000" y="2368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5207000" y="2520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flipH="1">
            <a:off x="5207000" y="2673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flipH="1">
            <a:off x="5892800" y="2444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578600" y="3511550"/>
            <a:ext cx="762000" cy="1295400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8600" y="3359150"/>
            <a:ext cx="762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ctr" defTabSz="330200"/>
            <a:r>
              <a:rPr lang="en-US" sz="800" b="1">
                <a:latin typeface="Times New Roman" pitchFamily="18" charset="0"/>
              </a:rPr>
              <a:t>RAM32X1S</a:t>
            </a:r>
            <a:endParaRPr lang="en-US" sz="800">
              <a:latin typeface="Times New Roman" pitchFamily="18" charset="0"/>
            </a:endParaRPr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 flipH="1">
            <a:off x="7340600" y="4044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7188200" y="3968750"/>
            <a:ext cx="1524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ctr" defTabSz="330200"/>
            <a:r>
              <a:rPr lang="en-US" sz="800" b="1">
                <a:latin typeface="Times New Roman" pitchFamily="18" charset="0"/>
              </a:rPr>
              <a:t>O</a:t>
            </a:r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 flipH="1" flipV="1">
            <a:off x="6426200" y="3892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38"/>
          <p:cNvGrpSpPr>
            <a:grpSpLocks/>
          </p:cNvGrpSpPr>
          <p:nvPr/>
        </p:nvGrpSpPr>
        <p:grpSpPr bwMode="auto">
          <a:xfrm>
            <a:off x="6502400" y="3846513"/>
            <a:ext cx="149225" cy="95250"/>
            <a:chOff x="3312" y="1555"/>
            <a:chExt cx="94" cy="60"/>
          </a:xfrm>
        </p:grpSpPr>
        <p:sp>
          <p:nvSpPr>
            <p:cNvPr id="83" name="AutoShape 39"/>
            <p:cNvSpPr>
              <a:spLocks noChangeArrowheads="1"/>
            </p:cNvSpPr>
            <p:nvPr/>
          </p:nvSpPr>
          <p:spPr bwMode="auto">
            <a:xfrm rot="5400000">
              <a:off x="3353" y="1562"/>
              <a:ext cx="60" cy="46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312" y="1560"/>
              <a:ext cx="48" cy="48"/>
            </a:xfrm>
            <a:prstGeom prst="diamond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6578600" y="3511550"/>
            <a:ext cx="1841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</a:t>
            </a: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6578600" y="36639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WE</a:t>
            </a:r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6654800" y="38163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WCLK</a:t>
            </a:r>
          </a:p>
        </p:txBody>
      </p:sp>
      <p:sp>
        <p:nvSpPr>
          <p:cNvPr id="88" name="Rectangle 44"/>
          <p:cNvSpPr>
            <a:spLocks noChangeArrowheads="1"/>
          </p:cNvSpPr>
          <p:nvPr/>
        </p:nvSpPr>
        <p:spPr bwMode="auto">
          <a:xfrm>
            <a:off x="6578600" y="39687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A0</a:t>
            </a:r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6578600" y="41211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A1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6578600" y="42735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A2</a:t>
            </a:r>
          </a:p>
        </p:txBody>
      </p:sp>
      <p:sp>
        <p:nvSpPr>
          <p:cNvPr id="91" name="Rectangle 47"/>
          <p:cNvSpPr>
            <a:spLocks noChangeArrowheads="1"/>
          </p:cNvSpPr>
          <p:nvPr/>
        </p:nvSpPr>
        <p:spPr bwMode="auto">
          <a:xfrm>
            <a:off x="6578600" y="44259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A3</a:t>
            </a:r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 flipH="1">
            <a:off x="6426200" y="3587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49"/>
          <p:cNvSpPr>
            <a:spLocks noChangeShapeType="1"/>
          </p:cNvSpPr>
          <p:nvPr/>
        </p:nvSpPr>
        <p:spPr bwMode="auto">
          <a:xfrm flipH="1">
            <a:off x="6426200" y="3740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0"/>
          <p:cNvSpPr>
            <a:spLocks noChangeShapeType="1"/>
          </p:cNvSpPr>
          <p:nvPr/>
        </p:nvSpPr>
        <p:spPr bwMode="auto">
          <a:xfrm flipH="1">
            <a:off x="6426200" y="4044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26200" y="4197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H="1">
            <a:off x="6426200" y="4349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53"/>
          <p:cNvSpPr>
            <a:spLocks noChangeShapeType="1"/>
          </p:cNvSpPr>
          <p:nvPr/>
        </p:nvSpPr>
        <p:spPr bwMode="auto">
          <a:xfrm flipH="1">
            <a:off x="6426200" y="4502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54"/>
          <p:cNvSpPr>
            <a:spLocks noChangeArrowheads="1"/>
          </p:cNvSpPr>
          <p:nvPr/>
        </p:nvSpPr>
        <p:spPr bwMode="auto">
          <a:xfrm>
            <a:off x="6578600" y="45783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A4</a:t>
            </a:r>
          </a:p>
        </p:txBody>
      </p:sp>
      <p:sp>
        <p:nvSpPr>
          <p:cNvPr id="99" name="Line 55"/>
          <p:cNvSpPr>
            <a:spLocks noChangeShapeType="1"/>
          </p:cNvSpPr>
          <p:nvPr/>
        </p:nvSpPr>
        <p:spPr bwMode="auto">
          <a:xfrm flipH="1">
            <a:off x="6426200" y="4654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7874000" y="3511550"/>
            <a:ext cx="762000" cy="1752600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Rectangle 57"/>
          <p:cNvSpPr>
            <a:spLocks noChangeArrowheads="1"/>
          </p:cNvSpPr>
          <p:nvPr/>
        </p:nvSpPr>
        <p:spPr bwMode="auto">
          <a:xfrm>
            <a:off x="7874000" y="3359150"/>
            <a:ext cx="762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ctr" defTabSz="330200"/>
            <a:r>
              <a:rPr lang="en-US" sz="800" b="1">
                <a:latin typeface="Times New Roman" pitchFamily="18" charset="0"/>
              </a:rPr>
              <a:t>RAM16X1D</a:t>
            </a:r>
            <a:endParaRPr lang="en-US" sz="800">
              <a:latin typeface="Times New Roman" pitchFamily="18" charset="0"/>
            </a:endParaRPr>
          </a:p>
        </p:txBody>
      </p:sp>
      <p:sp>
        <p:nvSpPr>
          <p:cNvPr id="102" name="Line 58"/>
          <p:cNvSpPr>
            <a:spLocks noChangeShapeType="1"/>
          </p:cNvSpPr>
          <p:nvPr/>
        </p:nvSpPr>
        <p:spPr bwMode="auto">
          <a:xfrm flipH="1">
            <a:off x="8636000" y="4044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59"/>
          <p:cNvSpPr>
            <a:spLocks noChangeArrowheads="1"/>
          </p:cNvSpPr>
          <p:nvPr/>
        </p:nvSpPr>
        <p:spPr bwMode="auto">
          <a:xfrm>
            <a:off x="8255000" y="3968750"/>
            <a:ext cx="381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r" defTabSz="330200"/>
            <a:r>
              <a:rPr lang="en-US" sz="800" b="1">
                <a:latin typeface="Times New Roman" pitchFamily="18" charset="0"/>
              </a:rPr>
              <a:t>SPO</a:t>
            </a:r>
          </a:p>
        </p:txBody>
      </p:sp>
      <p:sp>
        <p:nvSpPr>
          <p:cNvPr id="104" name="Line 60"/>
          <p:cNvSpPr>
            <a:spLocks noChangeShapeType="1"/>
          </p:cNvSpPr>
          <p:nvPr/>
        </p:nvSpPr>
        <p:spPr bwMode="auto">
          <a:xfrm flipH="1" flipV="1">
            <a:off x="7721600" y="3892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" name="Group 61"/>
          <p:cNvGrpSpPr>
            <a:grpSpLocks/>
          </p:cNvGrpSpPr>
          <p:nvPr/>
        </p:nvGrpSpPr>
        <p:grpSpPr bwMode="auto">
          <a:xfrm>
            <a:off x="7797800" y="3846513"/>
            <a:ext cx="149225" cy="95250"/>
            <a:chOff x="3312" y="1555"/>
            <a:chExt cx="94" cy="60"/>
          </a:xfrm>
        </p:grpSpPr>
        <p:sp>
          <p:nvSpPr>
            <p:cNvPr id="106" name="AutoShape 62"/>
            <p:cNvSpPr>
              <a:spLocks noChangeArrowheads="1"/>
            </p:cNvSpPr>
            <p:nvPr/>
          </p:nvSpPr>
          <p:spPr bwMode="auto">
            <a:xfrm rot="5400000">
              <a:off x="3353" y="1562"/>
              <a:ext cx="60" cy="46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utoShape 63"/>
            <p:cNvSpPr>
              <a:spLocks noChangeArrowheads="1"/>
            </p:cNvSpPr>
            <p:nvPr/>
          </p:nvSpPr>
          <p:spPr bwMode="auto">
            <a:xfrm>
              <a:off x="3312" y="1560"/>
              <a:ext cx="48" cy="48"/>
            </a:xfrm>
            <a:prstGeom prst="diamond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64"/>
          <p:cNvSpPr>
            <a:spLocks noChangeArrowheads="1"/>
          </p:cNvSpPr>
          <p:nvPr/>
        </p:nvSpPr>
        <p:spPr bwMode="auto">
          <a:xfrm>
            <a:off x="7874000" y="3511550"/>
            <a:ext cx="1841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</a:t>
            </a: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7874000" y="36639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WE</a:t>
            </a:r>
          </a:p>
        </p:txBody>
      </p:sp>
      <p:sp>
        <p:nvSpPr>
          <p:cNvPr id="110" name="Rectangle 66"/>
          <p:cNvSpPr>
            <a:spLocks noChangeArrowheads="1"/>
          </p:cNvSpPr>
          <p:nvPr/>
        </p:nvSpPr>
        <p:spPr bwMode="auto">
          <a:xfrm>
            <a:off x="7950200" y="38163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WCLK</a:t>
            </a:r>
          </a:p>
        </p:txBody>
      </p:sp>
      <p:sp>
        <p:nvSpPr>
          <p:cNvPr id="111" name="Rectangle 67"/>
          <p:cNvSpPr>
            <a:spLocks noChangeArrowheads="1"/>
          </p:cNvSpPr>
          <p:nvPr/>
        </p:nvSpPr>
        <p:spPr bwMode="auto">
          <a:xfrm>
            <a:off x="7874000" y="39687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A0</a:t>
            </a:r>
          </a:p>
        </p:txBody>
      </p:sp>
      <p:sp>
        <p:nvSpPr>
          <p:cNvPr id="112" name="Rectangle 68"/>
          <p:cNvSpPr>
            <a:spLocks noChangeArrowheads="1"/>
          </p:cNvSpPr>
          <p:nvPr/>
        </p:nvSpPr>
        <p:spPr bwMode="auto">
          <a:xfrm>
            <a:off x="7874000" y="41211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A1</a:t>
            </a:r>
          </a:p>
        </p:txBody>
      </p:sp>
      <p:sp>
        <p:nvSpPr>
          <p:cNvPr id="113" name="Rectangle 69"/>
          <p:cNvSpPr>
            <a:spLocks noChangeArrowheads="1"/>
          </p:cNvSpPr>
          <p:nvPr/>
        </p:nvSpPr>
        <p:spPr bwMode="auto">
          <a:xfrm>
            <a:off x="7874000" y="42735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A2</a:t>
            </a:r>
          </a:p>
        </p:txBody>
      </p:sp>
      <p:sp>
        <p:nvSpPr>
          <p:cNvPr id="114" name="Rectangle 70"/>
          <p:cNvSpPr>
            <a:spLocks noChangeArrowheads="1"/>
          </p:cNvSpPr>
          <p:nvPr/>
        </p:nvSpPr>
        <p:spPr bwMode="auto">
          <a:xfrm>
            <a:off x="7874000" y="4425950"/>
            <a:ext cx="304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A3</a:t>
            </a:r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 flipH="1">
            <a:off x="7721600" y="3587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72"/>
          <p:cNvSpPr>
            <a:spLocks noChangeShapeType="1"/>
          </p:cNvSpPr>
          <p:nvPr/>
        </p:nvSpPr>
        <p:spPr bwMode="auto">
          <a:xfrm flipH="1">
            <a:off x="7721600" y="3740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3"/>
          <p:cNvSpPr>
            <a:spLocks noChangeShapeType="1"/>
          </p:cNvSpPr>
          <p:nvPr/>
        </p:nvSpPr>
        <p:spPr bwMode="auto">
          <a:xfrm flipH="1">
            <a:off x="7721600" y="4044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74"/>
          <p:cNvSpPr>
            <a:spLocks noChangeShapeType="1"/>
          </p:cNvSpPr>
          <p:nvPr/>
        </p:nvSpPr>
        <p:spPr bwMode="auto">
          <a:xfrm flipH="1">
            <a:off x="7721600" y="4197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75"/>
          <p:cNvSpPr>
            <a:spLocks noChangeShapeType="1"/>
          </p:cNvSpPr>
          <p:nvPr/>
        </p:nvSpPr>
        <p:spPr bwMode="auto">
          <a:xfrm flipH="1">
            <a:off x="7721600" y="4349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76"/>
          <p:cNvSpPr>
            <a:spLocks noChangeShapeType="1"/>
          </p:cNvSpPr>
          <p:nvPr/>
        </p:nvSpPr>
        <p:spPr bwMode="auto">
          <a:xfrm flipH="1">
            <a:off x="7721600" y="4502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77"/>
          <p:cNvSpPr>
            <a:spLocks noChangeArrowheads="1"/>
          </p:cNvSpPr>
          <p:nvPr/>
        </p:nvSpPr>
        <p:spPr bwMode="auto">
          <a:xfrm>
            <a:off x="7874000" y="45783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DPRA0</a:t>
            </a:r>
          </a:p>
        </p:txBody>
      </p:sp>
      <p:sp>
        <p:nvSpPr>
          <p:cNvPr id="122" name="Line 78"/>
          <p:cNvSpPr>
            <a:spLocks noChangeShapeType="1"/>
          </p:cNvSpPr>
          <p:nvPr/>
        </p:nvSpPr>
        <p:spPr bwMode="auto">
          <a:xfrm flipH="1">
            <a:off x="7721600" y="4654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79"/>
          <p:cNvSpPr>
            <a:spLocks noChangeShapeType="1"/>
          </p:cNvSpPr>
          <p:nvPr/>
        </p:nvSpPr>
        <p:spPr bwMode="auto">
          <a:xfrm flipH="1">
            <a:off x="8636000" y="4654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8255000" y="4578350"/>
            <a:ext cx="381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algn="r" defTabSz="330200"/>
            <a:r>
              <a:rPr lang="en-US" sz="800" b="1">
                <a:latin typeface="Times New Roman" pitchFamily="18" charset="0"/>
              </a:rPr>
              <a:t>DPO</a:t>
            </a:r>
          </a:p>
        </p:txBody>
      </p:sp>
      <p:sp>
        <p:nvSpPr>
          <p:cNvPr id="125" name="Rectangle 81"/>
          <p:cNvSpPr>
            <a:spLocks noChangeArrowheads="1"/>
          </p:cNvSpPr>
          <p:nvPr/>
        </p:nvSpPr>
        <p:spPr bwMode="auto">
          <a:xfrm>
            <a:off x="7874000" y="47307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DPRA1</a:t>
            </a:r>
          </a:p>
        </p:txBody>
      </p:sp>
      <p:sp>
        <p:nvSpPr>
          <p:cNvPr id="126" name="Line 82"/>
          <p:cNvSpPr>
            <a:spLocks noChangeShapeType="1"/>
          </p:cNvSpPr>
          <p:nvPr/>
        </p:nvSpPr>
        <p:spPr bwMode="auto">
          <a:xfrm flipH="1">
            <a:off x="7721600" y="4806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83"/>
          <p:cNvSpPr>
            <a:spLocks noChangeArrowheads="1"/>
          </p:cNvSpPr>
          <p:nvPr/>
        </p:nvSpPr>
        <p:spPr bwMode="auto">
          <a:xfrm>
            <a:off x="7874000" y="48831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DPRA2</a:t>
            </a:r>
          </a:p>
        </p:txBody>
      </p:sp>
      <p:sp>
        <p:nvSpPr>
          <p:cNvPr id="128" name="Line 84"/>
          <p:cNvSpPr>
            <a:spLocks noChangeShapeType="1"/>
          </p:cNvSpPr>
          <p:nvPr/>
        </p:nvSpPr>
        <p:spPr bwMode="auto">
          <a:xfrm flipH="1">
            <a:off x="7721600" y="4959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85"/>
          <p:cNvSpPr>
            <a:spLocks noChangeArrowheads="1"/>
          </p:cNvSpPr>
          <p:nvPr/>
        </p:nvSpPr>
        <p:spPr bwMode="auto">
          <a:xfrm>
            <a:off x="7874000" y="5035550"/>
            <a:ext cx="4572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5562" tIns="28575" rIns="55562" bIns="28575">
            <a:spAutoFit/>
          </a:bodyPr>
          <a:lstStyle/>
          <a:p>
            <a:pPr defTabSz="330200"/>
            <a:r>
              <a:rPr lang="en-US" sz="800" b="1">
                <a:latin typeface="Times New Roman" pitchFamily="18" charset="0"/>
              </a:rPr>
              <a:t>DPRA3</a:t>
            </a:r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H="1">
            <a:off x="7721600" y="5111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87"/>
          <p:cNvSpPr>
            <a:spLocks noChangeArrowheads="1"/>
          </p:cNvSpPr>
          <p:nvPr/>
        </p:nvSpPr>
        <p:spPr bwMode="auto">
          <a:xfrm>
            <a:off x="5130800" y="3816350"/>
            <a:ext cx="685800" cy="1981200"/>
          </a:xfrm>
          <a:prstGeom prst="rect">
            <a:avLst/>
          </a:prstGeom>
          <a:solidFill>
            <a:srgbClr val="FF9900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2" name="Rectangle 88"/>
          <p:cNvSpPr>
            <a:spLocks noChangeArrowheads="1"/>
          </p:cNvSpPr>
          <p:nvPr/>
        </p:nvSpPr>
        <p:spPr bwMode="auto">
          <a:xfrm>
            <a:off x="5130800" y="3816350"/>
            <a:ext cx="6461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Slice</a:t>
            </a:r>
          </a:p>
        </p:txBody>
      </p:sp>
      <p:sp>
        <p:nvSpPr>
          <p:cNvPr id="133" name="Rectangle 89"/>
          <p:cNvSpPr>
            <a:spLocks noChangeArrowheads="1"/>
          </p:cNvSpPr>
          <p:nvPr/>
        </p:nvSpPr>
        <p:spPr bwMode="auto">
          <a:xfrm>
            <a:off x="5207000" y="4959350"/>
            <a:ext cx="5334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LUT</a:t>
            </a:r>
          </a:p>
        </p:txBody>
      </p:sp>
      <p:sp>
        <p:nvSpPr>
          <p:cNvPr id="134" name="Line 90"/>
          <p:cNvSpPr>
            <a:spLocks noChangeShapeType="1"/>
          </p:cNvSpPr>
          <p:nvPr/>
        </p:nvSpPr>
        <p:spPr bwMode="auto">
          <a:xfrm flipH="1">
            <a:off x="5054600" y="5111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 flipH="1">
            <a:off x="5054600" y="5264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92"/>
          <p:cNvSpPr>
            <a:spLocks noChangeShapeType="1"/>
          </p:cNvSpPr>
          <p:nvPr/>
        </p:nvSpPr>
        <p:spPr bwMode="auto">
          <a:xfrm flipH="1">
            <a:off x="5054600" y="5416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93"/>
          <p:cNvSpPr>
            <a:spLocks noChangeShapeType="1"/>
          </p:cNvSpPr>
          <p:nvPr/>
        </p:nvSpPr>
        <p:spPr bwMode="auto">
          <a:xfrm flipH="1">
            <a:off x="5054600" y="5568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94"/>
          <p:cNvSpPr>
            <a:spLocks noChangeShapeType="1"/>
          </p:cNvSpPr>
          <p:nvPr/>
        </p:nvSpPr>
        <p:spPr bwMode="auto">
          <a:xfrm flipH="1">
            <a:off x="5740400" y="5340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95"/>
          <p:cNvSpPr>
            <a:spLocks noChangeArrowheads="1"/>
          </p:cNvSpPr>
          <p:nvPr/>
        </p:nvSpPr>
        <p:spPr bwMode="auto">
          <a:xfrm>
            <a:off x="5207000" y="4121150"/>
            <a:ext cx="5334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LUT</a:t>
            </a:r>
          </a:p>
        </p:txBody>
      </p:sp>
      <p:sp>
        <p:nvSpPr>
          <p:cNvPr id="140" name="Line 96"/>
          <p:cNvSpPr>
            <a:spLocks noChangeShapeType="1"/>
          </p:cNvSpPr>
          <p:nvPr/>
        </p:nvSpPr>
        <p:spPr bwMode="auto">
          <a:xfrm flipH="1">
            <a:off x="5054600" y="42735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97"/>
          <p:cNvSpPr>
            <a:spLocks noChangeShapeType="1"/>
          </p:cNvSpPr>
          <p:nvPr/>
        </p:nvSpPr>
        <p:spPr bwMode="auto">
          <a:xfrm flipH="1">
            <a:off x="5054600" y="44259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98"/>
          <p:cNvSpPr>
            <a:spLocks noChangeShapeType="1"/>
          </p:cNvSpPr>
          <p:nvPr/>
        </p:nvSpPr>
        <p:spPr bwMode="auto">
          <a:xfrm flipH="1">
            <a:off x="5054600" y="45783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99"/>
          <p:cNvSpPr>
            <a:spLocks noChangeShapeType="1"/>
          </p:cNvSpPr>
          <p:nvPr/>
        </p:nvSpPr>
        <p:spPr bwMode="auto">
          <a:xfrm flipH="1">
            <a:off x="5054600" y="47307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00"/>
          <p:cNvSpPr>
            <a:spLocks noChangeShapeType="1"/>
          </p:cNvSpPr>
          <p:nvPr/>
        </p:nvSpPr>
        <p:spPr bwMode="auto">
          <a:xfrm flipH="1">
            <a:off x="5740400" y="45021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AutoShape 101"/>
          <p:cNvSpPr>
            <a:spLocks noChangeArrowheads="1"/>
          </p:cNvSpPr>
          <p:nvPr/>
        </p:nvSpPr>
        <p:spPr bwMode="auto">
          <a:xfrm>
            <a:off x="5892800" y="4578350"/>
            <a:ext cx="457200" cy="152400"/>
          </a:xfrm>
          <a:prstGeom prst="rightArrow">
            <a:avLst>
              <a:gd name="adj1" fmla="val 50000"/>
              <a:gd name="adj2" fmla="val 101042"/>
            </a:avLst>
          </a:prstGeom>
          <a:solidFill>
            <a:srgbClr val="66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6" name="AutoShape 102"/>
          <p:cNvSpPr>
            <a:spLocks noChangeArrowheads="1"/>
          </p:cNvSpPr>
          <p:nvPr/>
        </p:nvSpPr>
        <p:spPr bwMode="auto">
          <a:xfrm>
            <a:off x="5892800" y="5035550"/>
            <a:ext cx="1752600" cy="152400"/>
          </a:xfrm>
          <a:prstGeom prst="rightArrow">
            <a:avLst>
              <a:gd name="adj1" fmla="val 50000"/>
              <a:gd name="adj2" fmla="val 102063"/>
            </a:avLst>
          </a:prstGeom>
          <a:solidFill>
            <a:srgbClr val="66FF9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EUBoFiwZ_files\slide0001_image001.p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1368</Words>
  <Application>Microsoft Office PowerPoint</Application>
  <PresentationFormat>On-screen Show (4:3)</PresentationFormat>
  <Paragraphs>437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Blank Presentation</vt:lpstr>
      <vt:lpstr>ECE 484 - Advanced Digital Systems Design Lecture 10 – FPGA Design for Area, Power, or Speed</vt:lpstr>
      <vt:lpstr>Documentation</vt:lpstr>
      <vt:lpstr>Lesson Outline</vt:lpstr>
      <vt:lpstr>Xilinx FPGA Architecture</vt:lpstr>
      <vt:lpstr>Xilinx FPGA Architecture Overview</vt:lpstr>
      <vt:lpstr>Xilinx FPGA Architecture CLB Structure</vt:lpstr>
      <vt:lpstr>Xilinx FPGA Architecture Slice Structure</vt:lpstr>
      <vt:lpstr>Xilinx FPGA Architecture Block RAM</vt:lpstr>
      <vt:lpstr>Xilinx FPGA Architecture Distributed RAM</vt:lpstr>
      <vt:lpstr>Xilinx 7-Series Architecture Input/Output Blocks (SelectIO)</vt:lpstr>
      <vt:lpstr>Xilinx FPGA Architecture CMT/DCM</vt:lpstr>
      <vt:lpstr>Xilinx FPGA Architecture DSP Slice</vt:lpstr>
      <vt:lpstr>Xilinx FPGA Architecture Other Features</vt:lpstr>
      <vt:lpstr>Optimizing for Area</vt:lpstr>
      <vt:lpstr>Optimizing for Area</vt:lpstr>
      <vt:lpstr>Optimizing for Power</vt:lpstr>
      <vt:lpstr>Optimizing for Power</vt:lpstr>
      <vt:lpstr>Optimizing for Power</vt:lpstr>
      <vt:lpstr>Optimizing for Speed</vt:lpstr>
      <vt:lpstr>Optimizing for Speed Use Global Timing Constraints</vt:lpstr>
      <vt:lpstr>Optimizing for Speed Logic Levels and Delay</vt:lpstr>
      <vt:lpstr>Optimizing for Speed Timing Constraints</vt:lpstr>
      <vt:lpstr>Optimizing for Speed PERIOD constraint</vt:lpstr>
      <vt:lpstr>Optimizing for Speed OFFSET IN/OUT constraints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1316</cp:revision>
  <cp:lastPrinted>2011-08-04T19:34:27Z</cp:lastPrinted>
  <dcterms:created xsi:type="dcterms:W3CDTF">2007-08-09T13:45:40Z</dcterms:created>
  <dcterms:modified xsi:type="dcterms:W3CDTF">2012-12-19T23:06:37Z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