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2"/>
  </p:notesMasterIdLst>
  <p:handoutMasterIdLst>
    <p:handoutMasterId r:id="rId33"/>
  </p:handoutMasterIdLst>
  <p:sldIdLst>
    <p:sldId id="283" r:id="rId6"/>
    <p:sldId id="380" r:id="rId7"/>
    <p:sldId id="431" r:id="rId8"/>
    <p:sldId id="422" r:id="rId9"/>
    <p:sldId id="435" r:id="rId10"/>
    <p:sldId id="436" r:id="rId11"/>
    <p:sldId id="434" r:id="rId12"/>
    <p:sldId id="328" r:id="rId13"/>
    <p:sldId id="386" r:id="rId14"/>
    <p:sldId id="437" r:id="rId15"/>
    <p:sldId id="438" r:id="rId16"/>
    <p:sldId id="439" r:id="rId17"/>
    <p:sldId id="440" r:id="rId18"/>
    <p:sldId id="340" r:id="rId19"/>
    <p:sldId id="359" r:id="rId20"/>
    <p:sldId id="441" r:id="rId21"/>
    <p:sldId id="442" r:id="rId22"/>
    <p:sldId id="443" r:id="rId23"/>
    <p:sldId id="444" r:id="rId24"/>
    <p:sldId id="377" r:id="rId25"/>
    <p:sldId id="382" r:id="rId26"/>
    <p:sldId id="445" r:id="rId27"/>
    <p:sldId id="446" r:id="rId28"/>
    <p:sldId id="381" r:id="rId29"/>
    <p:sldId id="433" r:id="rId30"/>
    <p:sldId id="432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9901" autoAdjust="0"/>
  </p:normalViewPr>
  <p:slideViewPr>
    <p:cSldViewPr snapToObjects="1">
      <p:cViewPr>
        <p:scale>
          <a:sx n="125" d="100"/>
          <a:sy n="125" d="100"/>
        </p:scale>
        <p:origin x="-1146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0FC61C8-FCEC-42C7-B8D3-A2EFF6896C3E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DA10A2-3F7D-4248-B346-176702F4A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1FDA36-CDEE-43EF-9099-906D5658A59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3866E5-B94A-483C-A5BE-4F8375C5F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D957A480-45FD-4E4A-ABAC-1E7EB071E91C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2E6BC4E5-C517-43F2-870E-64EFEEF1198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3C7A53D6-9E1F-476B-811C-8B0D7D6C129D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E8D331FD-6F1F-4D9B-AF9A-483E3CAF767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7620B285-4050-43FA-AADB-0920DF539A7F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7FF413A6-C1B6-4F62-8CFB-187CFCE2157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EA175A4-5690-4F6B-983E-B173AF56C5D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4B30F739-B175-493E-BCB7-A2F184EDE3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FB5E55D-52CC-4139-85F7-657F2B75D19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AA4FB6B9-BF17-439A-AF11-BF4CD9B977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85EA206-6CCF-4F3A-B44D-6D7AD10113F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49A2477-CE7E-45C6-B43D-4B971EC74F5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F98E6776-D5C5-46E4-88B5-BCF57C743C8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567F1F5-194A-4EF4-8702-89EFF55C2EA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144E03DF-8FF9-4CC1-81A9-7D65C03EA82B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1B54694-5A4F-4DDE-A246-90E7B842FB9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0DCB877-6D3E-4BCA-8EC7-D4670F81984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4A63687-7E6C-4DE0-9BEB-8789448141D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E43D8F38-5EEC-4D31-B27F-2563D8A07911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  <a:defRPr/>
            </a:pP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I n t e g r i t y  -  S e r v i c e  -  E x c e l </a:t>
            </a:r>
            <a:r>
              <a:rPr lang="en-US" sz="1600" b="1" i="1" kern="1200" dirty="0" err="1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l</a:t>
            </a: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rtl="0"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  <a:p>
            <a:pPr rtl="0">
              <a:defRPr/>
            </a:pPr>
            <a:fld id="{F49C0791-D0EA-4F3B-9503-D0DBAFE8CE0E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ECE 484 - Advanced Digital Systems Design</a:t>
            </a:r>
            <a:br>
              <a:rPr lang="en-US" sz="4000" dirty="0" smtClean="0"/>
            </a:br>
            <a:r>
              <a:rPr lang="en-US" sz="3200"/>
              <a:t>Lecture </a:t>
            </a:r>
            <a:r>
              <a:rPr lang="en-US" sz="3200" smtClean="0"/>
              <a:t>11 </a:t>
            </a:r>
            <a:r>
              <a:rPr lang="en-US" sz="3200" dirty="0" smtClean="0"/>
              <a:t>– Register Transfer Methodology</a:t>
            </a:r>
            <a:endParaRPr 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Michael Tanner</a:t>
            </a:r>
            <a:br>
              <a:rPr lang="en-US" dirty="0" smtClean="0"/>
            </a:br>
            <a:r>
              <a:rPr lang="en-US" smtClean="0"/>
              <a:t>Room </a:t>
            </a:r>
            <a:r>
              <a:rPr lang="en-US"/>
              <a:t>2F46A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333-6766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/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28725" y="14160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latin typeface="Century Schoolbook" pitchFamily="18" charset="0"/>
              </a:rPr>
              <a:t>I n t e g r i t y  -  S e r v i c e  -  E x c e l l e n c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Implementation Example</a:t>
            </a:r>
            <a:br>
              <a:rPr lang="en-US" dirty="0" smtClean="0"/>
            </a:br>
            <a:r>
              <a:rPr lang="en-US" sz="2800" dirty="0" smtClean="0"/>
              <a:t>Single RT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12214" y="1600200"/>
                <a:ext cx="1814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b="0" i="1" smtClean="0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14" y="1600200"/>
                <a:ext cx="181453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209800"/>
            <a:ext cx="8458200" cy="342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6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Implementation Example</a:t>
            </a:r>
            <a:br>
              <a:rPr lang="en-US" dirty="0" smtClean="0"/>
            </a:br>
            <a:r>
              <a:rPr lang="en-US" sz="2800" dirty="0" smtClean="0"/>
              <a:t>Multiple RT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12214" y="1447800"/>
                <a:ext cx="181453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b="0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i="1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i="1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i="1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14" y="1447800"/>
                <a:ext cx="1814535" cy="15696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885662"/>
            <a:ext cx="8305800" cy="355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7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FSM as a Control Path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384300"/>
            <a:ext cx="8458199" cy="4940300"/>
          </a:xfrm>
        </p:spPr>
        <p:txBody>
          <a:bodyPr/>
          <a:lstStyle/>
          <a:p>
            <a:r>
              <a:rPr lang="en-US" sz="1800" dirty="0"/>
              <a:t>FSM is a good to control RT operation</a:t>
            </a:r>
          </a:p>
          <a:p>
            <a:pPr lvl="1"/>
            <a:r>
              <a:rPr lang="en-US" sz="1800" dirty="0"/>
              <a:t>State transition is on clock-by-clock basis</a:t>
            </a:r>
          </a:p>
          <a:p>
            <a:pPr lvl="1"/>
            <a:r>
              <a:rPr lang="en-US" sz="1800" dirty="0"/>
              <a:t>FSM can enforce order of execution</a:t>
            </a:r>
          </a:p>
          <a:p>
            <a:pPr lvl="1"/>
            <a:r>
              <a:rPr lang="en-US" sz="1800" dirty="0"/>
              <a:t>FSM allows branches on execution sequence</a:t>
            </a:r>
          </a:p>
          <a:p>
            <a:r>
              <a:rPr lang="en-US" sz="1800" dirty="0"/>
              <a:t>Normally represented in an extended ASM chart known as ASMD (ASM with </a:t>
            </a:r>
            <a:r>
              <a:rPr lang="en-US" sz="1800" dirty="0" err="1"/>
              <a:t>datapath</a:t>
            </a:r>
            <a:r>
              <a:rPr lang="en-US" sz="1800" dirty="0"/>
              <a:t>) </a:t>
            </a:r>
            <a:r>
              <a:rPr lang="en-US" sz="1800" dirty="0" smtClean="0"/>
              <a:t>chart</a:t>
            </a:r>
            <a:endParaRPr lang="en-US" sz="1600" dirty="0" smtClean="0"/>
          </a:p>
          <a:p>
            <a:endParaRPr lang="en-US" sz="18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0"/>
          <a:stretch/>
        </p:blipFill>
        <p:spPr bwMode="auto">
          <a:xfrm>
            <a:off x="1052877" y="3276600"/>
            <a:ext cx="7038246" cy="276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 bwMode="auto">
              <a:xfrm>
                <a:off x="381000" y="6042660"/>
                <a:ext cx="8382000" cy="35814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Note: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New value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is only available when the FSM </a:t>
                </a:r>
                <a:r>
                  <a:rPr kumimoji="0" lang="en-US" sz="1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exits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state.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6042660"/>
                <a:ext cx="8382000" cy="35814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2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Basic Block Diagram of FSMD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98" y="1447852"/>
            <a:ext cx="6438404" cy="495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5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FSMD Design of a Repetitive-Addition Multiplier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FSMD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2800" dirty="0" smtClean="0"/>
              <a:t>Repetitive-Addition </a:t>
            </a:r>
            <a:r>
              <a:rPr lang="en-US" sz="2800" dirty="0"/>
              <a:t>Multiplier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1282700"/>
          </a:xfrm>
        </p:spPr>
        <p:txBody>
          <a:bodyPr/>
          <a:lstStyle/>
          <a:p>
            <a:r>
              <a:rPr lang="en-US" sz="2000" dirty="0"/>
              <a:t>Basic algorithm:  7*5 = </a:t>
            </a:r>
            <a:r>
              <a:rPr lang="en-US" sz="2000" dirty="0" smtClean="0"/>
              <a:t>7+7+7+7+7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860" y="2402879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Pseudo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370613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ASMD-Friendly Code</a:t>
            </a:r>
            <a:r>
              <a:rPr lang="en-US" dirty="0"/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8200" y="2819400"/>
            <a:ext cx="3886200" cy="3313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a_in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b_in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then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r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else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a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a_in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n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b_in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r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op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r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n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goto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stop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else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goto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op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stop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83270" y="2876252"/>
            <a:ext cx="3379130" cy="20005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a_in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or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b_in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r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a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a_in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n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b_in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r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!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r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n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FSMD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2800" dirty="0" smtClean="0"/>
              <a:t>Repetitive-Addition </a:t>
            </a:r>
            <a:r>
              <a:rPr lang="en-US" sz="2800" dirty="0"/>
              <a:t>Multiplier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1" y="1460500"/>
            <a:ext cx="4419600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 smtClean="0"/>
              <a:t>Input:</a:t>
            </a:r>
          </a:p>
          <a:p>
            <a:pPr lvl="1">
              <a:lnSpc>
                <a:spcPct val="90000"/>
              </a:lnSpc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a_in</a:t>
            </a:r>
            <a:r>
              <a:rPr lang="en-US" sz="1400" dirty="0" smtClean="0"/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b_in</a:t>
            </a:r>
            <a:r>
              <a:rPr lang="en-US" sz="1400" dirty="0" smtClean="0"/>
              <a:t>: 8-bit unsigned</a:t>
            </a:r>
          </a:p>
          <a:p>
            <a:pPr lvl="1">
              <a:lnSpc>
                <a:spcPct val="90000"/>
              </a:lnSpc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400" dirty="0" smtClean="0"/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14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400" dirty="0" smtClean="0"/>
              <a:t>: command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Output: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dirty="0" smtClean="0"/>
              <a:t>: 16-bit unsigned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sz="1400" dirty="0" smtClean="0"/>
              <a:t>: status 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ASMD chart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Default RT operation: keep the previous value 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Note the parallel execution in op state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19026"/>
            <a:ext cx="3291344" cy="498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57200" y="4114800"/>
            <a:ext cx="4572000" cy="2410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((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a_in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or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b_in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then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r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else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a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a_in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n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b_in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r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op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r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n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goto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stop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else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goto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op</a:t>
            </a:r>
            <a:r>
              <a:rPr lang="en-US" sz="10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stop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5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FSMD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2800" dirty="0" smtClean="0"/>
              <a:t>Repetitive-Addition </a:t>
            </a:r>
            <a:r>
              <a:rPr lang="en-US" sz="2800" dirty="0"/>
              <a:t>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708025" y="1536700"/>
                <a:ext cx="8131175" cy="4787900"/>
              </a:xfrm>
            </p:spPr>
            <p:txBody>
              <a:bodyPr/>
              <a:lstStyle/>
              <a:p>
                <a:r>
                  <a:rPr lang="en-US" sz="1800" dirty="0" smtClean="0"/>
                  <a:t>Construction of the data path</a:t>
                </a:r>
              </a:p>
              <a:p>
                <a:pPr lvl="1"/>
                <a:r>
                  <a:rPr lang="en-US" sz="1600" dirty="0"/>
                  <a:t>List all RT operations</a:t>
                </a:r>
              </a:p>
              <a:p>
                <a:pPr lvl="1"/>
                <a:r>
                  <a:rPr lang="en-US" sz="1600" dirty="0"/>
                  <a:t>Group RT operation according to the destination register</a:t>
                </a:r>
              </a:p>
              <a:p>
                <a:pPr lvl="1"/>
                <a:r>
                  <a:rPr lang="en-US" sz="1600" dirty="0"/>
                  <a:t>Add combinational circuit/mux </a:t>
                </a:r>
              </a:p>
              <a:p>
                <a:pPr lvl="1"/>
                <a:r>
                  <a:rPr lang="en-US" sz="1600" dirty="0"/>
                  <a:t>Add status </a:t>
                </a:r>
                <a:r>
                  <a:rPr lang="en-US" sz="1600" dirty="0" smtClean="0"/>
                  <a:t>circuits</a:t>
                </a:r>
              </a:p>
              <a:p>
                <a:r>
                  <a:rPr lang="en-US" sz="1800" dirty="0" smtClean="0"/>
                  <a:t>RT operations with the</a:t>
                </a:r>
              </a:p>
              <a:p>
                <a:pPr lvl="1"/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sz="1600" dirty="0">
                    <a:cs typeface="Courier New" pitchFamily="49" charset="0"/>
                  </a:rPr>
                  <a:t> </a:t>
                </a:r>
                <a:r>
                  <a:rPr lang="en-US" sz="1600" dirty="0" smtClean="0"/>
                  <a:t>register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/>
                      </a:rPr>
                      <m:t>𝒓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𝒓</m:t>
                    </m:r>
                  </m:oMath>
                </a14:m>
                <a:r>
                  <a:rPr lang="en-US" sz="1400" dirty="0" smtClean="0"/>
                  <a:t> (in the </a:t>
                </a:r>
                <a:r>
                  <a:rPr lang="en-US" sz="1400" dirty="0" smtClean="0">
                    <a:latin typeface="Courier New" pitchFamily="49" charset="0"/>
                    <a:cs typeface="Courier New" pitchFamily="49" charset="0"/>
                  </a:rPr>
                  <a:t>idle</a:t>
                </a:r>
                <a:r>
                  <a:rPr lang="en-US" sz="1400" dirty="0" smtClean="0"/>
                  <a:t> state)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𝒓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1400" dirty="0" smtClean="0"/>
                  <a:t> (in the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load</a:t>
                </a:r>
                <a:r>
                  <a:rPr lang="en-US" sz="1400" dirty="0" smtClean="0"/>
                  <a:t> and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op</a:t>
                </a:r>
                <a:r>
                  <a:rPr lang="en-US" sz="1400" dirty="0" smtClean="0"/>
                  <a:t> states)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𝒓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r>
                  <a:rPr lang="en-US" sz="1400" dirty="0" smtClean="0"/>
                  <a:t> (in the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op</a:t>
                </a:r>
                <a:r>
                  <a:rPr lang="en-US" sz="1400" dirty="0" smtClean="0"/>
                  <a:t> state)</a:t>
                </a:r>
              </a:p>
              <a:p>
                <a:pPr lvl="1"/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sz="1600" dirty="0" smtClean="0"/>
                  <a:t> register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𝒓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1400" dirty="0" smtClean="0"/>
                  <a:t> (in the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idle</a:t>
                </a:r>
                <a:r>
                  <a:rPr lang="en-US" sz="1400" dirty="0" smtClean="0"/>
                  <a:t> state)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𝒓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sz="14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sz="1400" b="1" i="1" smtClean="0">
                            <a:latin typeface="Cambria Math"/>
                            <a:ea typeface="Cambria Math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sz="1400" dirty="0" smtClean="0"/>
                  <a:t> (in the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load</a:t>
                </a:r>
                <a:r>
                  <a:rPr lang="en-US" sz="1400" dirty="0" smtClean="0"/>
                  <a:t> and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ab0</a:t>
                </a:r>
                <a:r>
                  <a:rPr lang="en-US" sz="1400" dirty="0" smtClean="0"/>
                  <a:t> states)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𝒓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1400" dirty="0" smtClean="0"/>
                  <a:t> (in the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op</a:t>
                </a:r>
                <a:r>
                  <a:rPr lang="en-US" sz="1400" dirty="0" smtClean="0"/>
                  <a:t> state)</a:t>
                </a:r>
              </a:p>
              <a:p>
                <a:pPr lvl="1"/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b</a:t>
                </a:r>
                <a:r>
                  <a:rPr lang="en-US" sz="1600" dirty="0" smtClean="0"/>
                  <a:t> register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𝒓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r>
                  <a:rPr lang="en-US" sz="1400" dirty="0" smtClean="0"/>
                  <a:t> (in the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idle</a:t>
                </a:r>
                <a:r>
                  <a:rPr lang="en-US" sz="1400" dirty="0" smtClean="0"/>
                  <a:t> and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op</a:t>
                </a:r>
                <a:r>
                  <a:rPr lang="en-US" sz="1400" dirty="0" smtClean="0"/>
                  <a:t> states)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𝒓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sz="14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400" b="1" i="1" smtClean="0">
                            <a:latin typeface="Cambria Math"/>
                            <a:ea typeface="Cambria Math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sz="1400" dirty="0" smtClean="0"/>
                  <a:t> (in the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load</a:t>
                </a:r>
                <a:r>
                  <a:rPr lang="en-US" sz="1400" dirty="0" smtClean="0"/>
                  <a:t> and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ab0</a:t>
                </a:r>
                <a:r>
                  <a:rPr lang="en-US" sz="1400" dirty="0" smtClean="0"/>
                  <a:t> states)</a:t>
                </a:r>
                <a:endParaRPr lang="en-US" sz="14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025" y="1536700"/>
                <a:ext cx="8131175" cy="4787900"/>
              </a:xfrm>
              <a:blipFill rotWithShape="1">
                <a:blip r:embed="rId2"/>
                <a:stretch>
                  <a:fillRect l="-75" t="-636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8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FSMD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2800" dirty="0" smtClean="0"/>
              <a:t>Repetitive-Addition </a:t>
            </a:r>
            <a:r>
              <a:rPr lang="en-US" sz="2800" dirty="0"/>
              <a:t>Multiplier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12827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Circuit associated with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dirty="0" smtClean="0"/>
              <a:t> register: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90" y="1981200"/>
            <a:ext cx="672662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1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FSMD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2800" dirty="0" smtClean="0"/>
              <a:t>Repetitive-Addition </a:t>
            </a:r>
            <a:r>
              <a:rPr lang="en-US" sz="2800" dirty="0"/>
              <a:t>Multiplier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059" y="1448635"/>
            <a:ext cx="4221941" cy="502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4160060" cy="4864100"/>
          </a:xfrm>
        </p:spPr>
        <p:txBody>
          <a:bodyPr/>
          <a:lstStyle/>
          <a:p>
            <a:r>
              <a:rPr lang="en-US" sz="2000" dirty="0" smtClean="0"/>
              <a:t>VHDL Code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multiplier.vhd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/>
              <a:t>Various code segments can be combined </a:t>
            </a:r>
          </a:p>
          <a:p>
            <a:pPr lvl="1"/>
            <a:r>
              <a:rPr lang="en-US" sz="1600" dirty="0"/>
              <a:t>Should always separate registers from combinational logic</a:t>
            </a:r>
          </a:p>
          <a:p>
            <a:pPr lvl="1"/>
            <a:r>
              <a:rPr lang="en-US" sz="1600" dirty="0"/>
              <a:t>May be a good idea to isolate the main functional </a:t>
            </a:r>
            <a:r>
              <a:rPr lang="en-US" sz="1600" dirty="0" smtClean="0"/>
              <a:t>units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71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Introduction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Overview of FSMD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FSMD Design of a Repetitive-Addition Multiplier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Timing and Performance Analysis of FSMD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Synthesis Guidelines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9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Timing and Performance Analysis of FSMD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Timing and Performance Analysis of FSMD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2654300"/>
          </a:xfrm>
        </p:spPr>
        <p:txBody>
          <a:bodyPr/>
          <a:lstStyle/>
          <a:p>
            <a:r>
              <a:rPr lang="en-US" sz="2000" dirty="0"/>
              <a:t>Maximal clock rate</a:t>
            </a:r>
          </a:p>
          <a:p>
            <a:pPr lvl="1"/>
            <a:r>
              <a:rPr lang="en-US" sz="2000" dirty="0"/>
              <a:t>More difficult to analyze because of two interactive loops</a:t>
            </a:r>
          </a:p>
          <a:p>
            <a:pPr lvl="1"/>
            <a:r>
              <a:rPr lang="en-US" sz="2000" dirty="0"/>
              <a:t>The boundary of the clock rate can be found</a:t>
            </a:r>
          </a:p>
          <a:p>
            <a:r>
              <a:rPr lang="en-US" sz="2000" dirty="0"/>
              <a:t>Best-case scenario: </a:t>
            </a:r>
          </a:p>
          <a:p>
            <a:pPr lvl="1"/>
            <a:r>
              <a:rPr lang="en-US" sz="2000" dirty="0"/>
              <a:t>Control signals needed at late stage </a:t>
            </a:r>
          </a:p>
          <a:p>
            <a:pPr lvl="1"/>
            <a:r>
              <a:rPr lang="en-US" sz="2000" dirty="0"/>
              <a:t>Status signal available at early stage 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86" y="3518462"/>
            <a:ext cx="5853028" cy="295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Timing and Performance Analysis of FSMD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371599"/>
            <a:ext cx="6042104" cy="365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62499" y="5029200"/>
                <a:ext cx="361900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𝑑𝑎𝑡𝑎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𝑑𝑎𝑡𝑎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499" y="5029200"/>
                <a:ext cx="3619003" cy="390748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2599" y="5410200"/>
                <a:ext cx="639880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𝑜𝑢𝑡𝑝𝑢𝑡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99" y="5410200"/>
                <a:ext cx="6398803" cy="390748"/>
              </a:xfrm>
              <a:prstGeom prst="rect">
                <a:avLst/>
              </a:prstGeom>
              <a:blipFill rotWithShape="1"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13063" y="5715000"/>
                <a:ext cx="6517875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𝑐𝑞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𝑜𝑢𝑡𝑝𝑢𝑡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𝑛𝑒𝑥𝑡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𝑠𝑒𝑡𝑢𝑝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𝑐𝑞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𝑠𝑒𝑡𝑢𝑝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063" y="5715000"/>
                <a:ext cx="6517875" cy="689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1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Timing and Performance Analysis of FSMD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4244975" cy="4864100"/>
          </a:xfrm>
        </p:spPr>
        <p:txBody>
          <a:bodyPr/>
          <a:lstStyle/>
          <a:p>
            <a:r>
              <a:rPr lang="en-US" sz="2000" dirty="0"/>
              <a:t>Performance of FSMD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sz="2000" dirty="0"/>
              <a:t>: Clock period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/>
              <a:t>: # clock cycles to compete the computation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Total time = K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/>
              <a:t> determined by algorithm, input </a:t>
            </a:r>
            <a:r>
              <a:rPr lang="en-US" sz="2000" dirty="0" smtClean="0"/>
              <a:t>patterns, </a:t>
            </a:r>
            <a:r>
              <a:rPr lang="en-US" sz="2000" dirty="0"/>
              <a:t>etc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Example:</a:t>
            </a:r>
          </a:p>
          <a:p>
            <a:pPr lvl="1"/>
            <a:r>
              <a:rPr lang="en-US" sz="1600" dirty="0"/>
              <a:t>8-bit input</a:t>
            </a:r>
          </a:p>
          <a:p>
            <a:pPr lvl="2"/>
            <a:r>
              <a:rPr lang="en-US" sz="1600" dirty="0"/>
              <a:t>Best: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b=0</a:t>
            </a:r>
            <a:r>
              <a:rPr lang="en-US" sz="1600" dirty="0"/>
              <a:t>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K=2</a:t>
            </a:r>
          </a:p>
          <a:p>
            <a:pPr lvl="2"/>
            <a:r>
              <a:rPr lang="en-US" sz="1600" dirty="0"/>
              <a:t>Worst: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b=255</a:t>
            </a:r>
            <a:r>
              <a:rPr lang="en-US" sz="1600" dirty="0"/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K=2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+ 255*2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/>
              <a:t>-bit input: </a:t>
            </a:r>
          </a:p>
          <a:p>
            <a:pPr lvl="2"/>
            <a:r>
              <a:rPr lang="en-US" sz="1600" dirty="0"/>
              <a:t>Worst: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K=2+2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*(2</a:t>
            </a:r>
            <a:r>
              <a:rPr lang="en-US" sz="1600" baseline="30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-1)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708" y="1566081"/>
            <a:ext cx="2151292" cy="491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7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Synthesis Guidelines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9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Guidelines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4406900"/>
          </a:xfrm>
        </p:spPr>
        <p:txBody>
          <a:bodyPr/>
          <a:lstStyle/>
          <a:p>
            <a:r>
              <a:rPr lang="en-US" sz="2000" dirty="0" smtClean="0"/>
              <a:t>As with any sequential circuit, the registers of the FSMD should be separated from the combinational circuits.</a:t>
            </a:r>
          </a:p>
          <a:p>
            <a:r>
              <a:rPr lang="en-US" sz="2000" dirty="0" smtClean="0"/>
              <a:t>Be aware that an RT operation exhibits a delayed-store behavior.  Use of a register in a decision box should be carefully examined.</a:t>
            </a:r>
          </a:p>
          <a:p>
            <a:r>
              <a:rPr lang="en-US" sz="2000" dirty="0" smtClean="0"/>
              <a:t>The variables used in Boolean expressions of a pseudo algorithm normally correspond to the next values of the registers used in an ASMD.</a:t>
            </a:r>
          </a:p>
          <a:p>
            <a:r>
              <a:rPr lang="en-US" sz="2000" dirty="0" smtClean="0"/>
              <a:t>The function units are normally the most dominant components in a FSMD design.  To exercise more control, we may need to isolate them from the rest of the code.</a:t>
            </a:r>
          </a:p>
          <a:p>
            <a:r>
              <a:rPr lang="en-US" sz="2000" dirty="0" smtClean="0"/>
              <a:t>Separate the control path from the code if FSM optimization is needed later.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1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Introduction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Overview of FSMD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FSMD Design of a Repetitive-Addition Multiplier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Timing and Performance Analysis of FSMD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Synthesis Guidelines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0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8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2578100"/>
          </a:xfrm>
        </p:spPr>
        <p:txBody>
          <a:bodyPr/>
          <a:lstStyle/>
          <a:p>
            <a:r>
              <a:rPr lang="en-US" dirty="0"/>
              <a:t>How to realize an algorithm in hardware?</a:t>
            </a:r>
          </a:p>
          <a:p>
            <a:r>
              <a:rPr lang="en-US" dirty="0"/>
              <a:t>Two characteristics of an algorithm:</a:t>
            </a:r>
          </a:p>
          <a:p>
            <a:pPr lvl="1"/>
            <a:r>
              <a:rPr lang="en-US" sz="2400" dirty="0"/>
              <a:t>Use of variables (symbolic memory location)</a:t>
            </a:r>
            <a:br>
              <a:rPr lang="en-US" sz="2400" dirty="0"/>
            </a:br>
            <a:r>
              <a:rPr lang="en-US" sz="2400" dirty="0" smtClean="0"/>
              <a:t>Example: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n + 1</a:t>
            </a:r>
            <a:r>
              <a:rPr lang="en-US" sz="2400" dirty="0"/>
              <a:t> </a:t>
            </a:r>
            <a:r>
              <a:rPr lang="en-US" sz="2400" dirty="0" smtClean="0"/>
              <a:t>(when programming in C)</a:t>
            </a:r>
            <a:endParaRPr lang="en-US" sz="2400" dirty="0"/>
          </a:p>
          <a:p>
            <a:pPr lvl="1"/>
            <a:r>
              <a:rPr lang="en-US" sz="2400" dirty="0"/>
              <a:t>Sequential execution</a:t>
            </a:r>
            <a:br>
              <a:rPr lang="en-US" sz="2400" dirty="0"/>
            </a:br>
            <a:r>
              <a:rPr lang="en-US" sz="2400" dirty="0"/>
              <a:t>(execution order is important</a:t>
            </a:r>
            <a:r>
              <a:rPr lang="en-US" sz="2400" dirty="0" smtClean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0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Dataflow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“Dataflow” implementation in VHDL</a:t>
            </a:r>
          </a:p>
          <a:p>
            <a:pPr lvl="1"/>
            <a:r>
              <a:rPr lang="en-US" dirty="0"/>
              <a:t>Convert the algorithm in to combinational circuit</a:t>
            </a:r>
          </a:p>
          <a:p>
            <a:pPr lvl="1"/>
            <a:r>
              <a:rPr lang="en-US" dirty="0"/>
              <a:t>No memory elements </a:t>
            </a:r>
          </a:p>
          <a:p>
            <a:pPr lvl="1"/>
            <a:r>
              <a:rPr lang="en-US" dirty="0"/>
              <a:t>The sequence is embedded into the “flow of data” </a:t>
            </a:r>
          </a:p>
          <a:p>
            <a:r>
              <a:rPr lang="en-US" dirty="0" smtClean="0"/>
              <a:t>Problems </a:t>
            </a:r>
            <a:r>
              <a:rPr lang="en-US" dirty="0"/>
              <a:t>with dataflow implementation: </a:t>
            </a:r>
          </a:p>
          <a:p>
            <a:pPr lvl="1"/>
            <a:r>
              <a:rPr lang="en-US" dirty="0"/>
              <a:t>Can only be applied to trivial algorithm </a:t>
            </a:r>
          </a:p>
          <a:p>
            <a:pPr lvl="1"/>
            <a:r>
              <a:rPr lang="en-US" dirty="0"/>
              <a:t>Not flexible</a:t>
            </a:r>
          </a:p>
          <a:p>
            <a:pPr lvl="2"/>
            <a:r>
              <a:rPr lang="en-US" sz="1800" dirty="0"/>
              <a:t>Can we just share one adder in a time-multiplexing fashion to save hardware resources</a:t>
            </a:r>
          </a:p>
          <a:p>
            <a:pPr lvl="2"/>
            <a:r>
              <a:rPr lang="en-US" sz="1800" dirty="0"/>
              <a:t>What happen if input size is not </a:t>
            </a:r>
            <a:r>
              <a:rPr lang="en-US" sz="1800" dirty="0" smtClean="0"/>
              <a:t>fixed (i.e</a:t>
            </a:r>
            <a:r>
              <a:rPr lang="en-US" sz="1800" dirty="0"/>
              <a:t>., size is determined by an external input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0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Dataflow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752600"/>
            <a:ext cx="2895600" cy="13716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 smtClean="0"/>
              <a:t>Algorithm:</a:t>
            </a:r>
          </a:p>
          <a:p>
            <a:pPr marL="403225" lvl="1" indent="-228600"/>
            <a:r>
              <a:rPr lang="en-US" sz="1600" dirty="0" smtClean="0"/>
              <a:t>Sum 4 numbers</a:t>
            </a:r>
          </a:p>
          <a:p>
            <a:pPr marL="403225" lvl="1" indent="-228600"/>
            <a:r>
              <a:rPr lang="en-US" sz="1600" dirty="0" smtClean="0"/>
              <a:t>Divide the result by 8</a:t>
            </a:r>
          </a:p>
          <a:p>
            <a:pPr marL="403225" lvl="1" indent="-228600"/>
            <a:r>
              <a:rPr lang="en-US" sz="1600" dirty="0" smtClean="0"/>
              <a:t>Round the final result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114800" y="3276600"/>
            <a:ext cx="0" cy="281940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81187"/>
            <a:ext cx="5785999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67200" y="3510677"/>
            <a:ext cx="4572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sum0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sum1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sum0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sum2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sum1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sum3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sum2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"000"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sum3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downto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"00000"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sum3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downto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6A5ACD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outp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q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when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q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1" y="3510677"/>
            <a:ext cx="381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downto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sum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q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q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outp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q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214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Register Transfer Methodology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Realized algorithm in hardware</a:t>
            </a:r>
          </a:p>
          <a:p>
            <a:r>
              <a:rPr lang="en-US" dirty="0"/>
              <a:t>Use register to store intermediate data and imitate variable</a:t>
            </a:r>
          </a:p>
          <a:p>
            <a:r>
              <a:rPr lang="en-US" dirty="0"/>
              <a:t>Use a </a:t>
            </a:r>
            <a:r>
              <a:rPr lang="en-US" dirty="0" err="1"/>
              <a:t>datapath</a:t>
            </a:r>
            <a:r>
              <a:rPr lang="en-US" dirty="0"/>
              <a:t> to realize all register  operations</a:t>
            </a:r>
          </a:p>
          <a:p>
            <a:r>
              <a:rPr lang="en-US" dirty="0"/>
              <a:t>Use a control path (FSM) to specify the order of register </a:t>
            </a:r>
            <a:r>
              <a:rPr lang="en-US" dirty="0" smtClean="0"/>
              <a:t>operation</a:t>
            </a:r>
          </a:p>
          <a:p>
            <a:r>
              <a:rPr lang="en-US" dirty="0"/>
              <a:t>The system is specified as sequence of data manipulation/transfer among registers</a:t>
            </a:r>
          </a:p>
          <a:p>
            <a:r>
              <a:rPr lang="en-US" dirty="0"/>
              <a:t>Realized by FSM with a </a:t>
            </a:r>
            <a:r>
              <a:rPr lang="en-US" dirty="0" err="1"/>
              <a:t>datapath</a:t>
            </a:r>
            <a:r>
              <a:rPr lang="en-US" dirty="0"/>
              <a:t> (FSMD)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7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5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Overview of FSMD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Overview of FSMD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36700"/>
                <a:ext cx="8458199" cy="4940300"/>
              </a:xfrm>
            </p:spPr>
            <p:txBody>
              <a:bodyPr/>
              <a:lstStyle/>
              <a:p>
                <a:r>
                  <a:rPr lang="en-US" sz="1800" dirty="0" smtClean="0"/>
                  <a:t>Basic form: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Interpretation:</a:t>
                </a:r>
              </a:p>
              <a:p>
                <a:pPr lvl="1"/>
                <a:r>
                  <a:rPr lang="en-US" sz="1800" dirty="0"/>
                  <a:t>At the rising edge of the clock, the output of </a:t>
                </a:r>
                <a:r>
                  <a:rPr lang="en-US" sz="1800" dirty="0" smtClean="0"/>
                  <a:t>registers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𝑠𝑟𝑐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𝑠𝑟𝑐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, etc. are </a:t>
                </a:r>
                <a:r>
                  <a:rPr lang="en-US" sz="1800" dirty="0"/>
                  <a:t>available</a:t>
                </a:r>
              </a:p>
              <a:p>
                <a:pPr lvl="1"/>
                <a:r>
                  <a:rPr lang="en-US" sz="1800" dirty="0" smtClean="0"/>
                  <a:t>Outputs </a:t>
                </a:r>
                <a:r>
                  <a:rPr lang="en-US" sz="1800" dirty="0"/>
                  <a:t>are passed to a combinational circuit that performs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(…)</m:t>
                    </m:r>
                  </m:oMath>
                </a14:m>
                <a:endParaRPr lang="en-US" sz="1800" i="1" dirty="0" smtClean="0"/>
              </a:p>
              <a:p>
                <a:pPr lvl="1"/>
                <a:r>
                  <a:rPr lang="en-US" sz="1800" dirty="0" smtClean="0"/>
                  <a:t>At the next rising edge of the clock, result is stored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𝑑𝑒𝑠𝑡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36700"/>
                <a:ext cx="8458199" cy="4940300"/>
              </a:xfrm>
              <a:blipFill rotWithShape="1">
                <a:blip r:embed="rId2"/>
                <a:stretch>
                  <a:fillRect l="-144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1828800"/>
                <a:ext cx="34960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𝑑𝑒𝑠𝑡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𝑠𝑟𝑐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𝑠𝑟𝑐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𝑠𝑟𝑐𝑛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28800"/>
                <a:ext cx="349602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9000" y="4016276"/>
                <a:ext cx="2997487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𝑟</m:t>
                      </m:r>
                      <m:r>
                        <m:rPr>
                          <m:aln/>
                        </m:rPr>
                        <a:rPr lang="en-US" sz="2400" b="0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𝑟</m:t>
                      </m:r>
                      <m:r>
                        <m:rPr>
                          <m:aln/>
                        </m:rPr>
                        <a:rPr lang="en-US" sz="2400" i="1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𝑟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i="1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𝑛</m:t>
                      </m:r>
                      <m:r>
                        <m:rPr>
                          <m:aln/>
                        </m:rPr>
                        <a:rPr lang="en-US" sz="2400" i="1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𝑑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←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016276"/>
                <a:ext cx="2997487" cy="23083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1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D6F66A9097E45985829161D9D613F" ma:contentTypeVersion="0" ma:contentTypeDescription="Create a new document." ma:contentTypeScope="" ma:versionID="e1c295f9493e145ca6724ddca64ea24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D9BBD7-6FD9-45D6-8671-3DF6115DC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7395B73-43DA-44AD-9686-38AE2B24C7D8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65BD8E8-E404-4D56-86A7-7E93C94D49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1364</Words>
  <Application>Microsoft Office PowerPoint</Application>
  <PresentationFormat>On-screen Show (4:3)</PresentationFormat>
  <Paragraphs>258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Blank Presentation</vt:lpstr>
      <vt:lpstr>ECE 484 - Advanced Digital Systems Design Lecture 11 – Register Transfer Methodology</vt:lpstr>
      <vt:lpstr>Lesson Outline</vt:lpstr>
      <vt:lpstr>Introduction</vt:lpstr>
      <vt:lpstr>Introduction</vt:lpstr>
      <vt:lpstr>Dataflow Implementation</vt:lpstr>
      <vt:lpstr>Dataflow Example</vt:lpstr>
      <vt:lpstr>Register Transfer Methodology</vt:lpstr>
      <vt:lpstr>Overview of FSMD</vt:lpstr>
      <vt:lpstr>Overview of FSMD</vt:lpstr>
      <vt:lpstr>Implementation Example Single RT Operation</vt:lpstr>
      <vt:lpstr>Implementation Example Multiple RT Operations</vt:lpstr>
      <vt:lpstr>FSM as a Control Path</vt:lpstr>
      <vt:lpstr>Basic Block Diagram of FSMD</vt:lpstr>
      <vt:lpstr>FSMD Design of a Repetitive-Addition Multiplier</vt:lpstr>
      <vt:lpstr>FSMD Design Repetitive-Addition Multiplier</vt:lpstr>
      <vt:lpstr>FSMD Design Repetitive-Addition Multiplier</vt:lpstr>
      <vt:lpstr>FSMD Design Repetitive-Addition Multiplier</vt:lpstr>
      <vt:lpstr>FSMD Design Repetitive-Addition Multiplier</vt:lpstr>
      <vt:lpstr>FSMD Design Repetitive-Addition Multiplier</vt:lpstr>
      <vt:lpstr>Timing and Performance Analysis of FSMD</vt:lpstr>
      <vt:lpstr>Timing and Performance Analysis of FSMD</vt:lpstr>
      <vt:lpstr>Timing and Performance Analysis of FSMD</vt:lpstr>
      <vt:lpstr>Timing and Performance Analysis of FSMD</vt:lpstr>
      <vt:lpstr>Synthesis Guidelines</vt:lpstr>
      <vt:lpstr>Synthesis Guidelines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Tanner, Michael A Capt USAF USAFA USAFA/DFEC</dc:creator>
  <cp:lastModifiedBy>Capt Michael Tanner</cp:lastModifiedBy>
  <cp:revision>959</cp:revision>
  <cp:lastPrinted>2011-08-04T19:34:27Z</cp:lastPrinted>
  <dcterms:created xsi:type="dcterms:W3CDTF">2007-08-09T13:45:40Z</dcterms:created>
  <dcterms:modified xsi:type="dcterms:W3CDTF">2013-02-14T20:54:56Z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0x010100289D6F66A9097E45985829161D9D613F</vt:lpwstr>
  </property>
</Properties>
</file>