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2"/>
  </p:notesMasterIdLst>
  <p:handoutMasterIdLst>
    <p:handoutMasterId r:id="rId53"/>
  </p:handoutMasterIdLst>
  <p:sldIdLst>
    <p:sldId id="283" r:id="rId6"/>
    <p:sldId id="380" r:id="rId7"/>
    <p:sldId id="326" r:id="rId8"/>
    <p:sldId id="348" r:id="rId9"/>
    <p:sldId id="343" r:id="rId10"/>
    <p:sldId id="344" r:id="rId11"/>
    <p:sldId id="345" r:id="rId12"/>
    <p:sldId id="346" r:id="rId13"/>
    <p:sldId id="347" r:id="rId14"/>
    <p:sldId id="327" r:id="rId15"/>
    <p:sldId id="339" r:id="rId16"/>
    <p:sldId id="349" r:id="rId17"/>
    <p:sldId id="350" r:id="rId18"/>
    <p:sldId id="351" r:id="rId19"/>
    <p:sldId id="352" r:id="rId20"/>
    <p:sldId id="353" r:id="rId21"/>
    <p:sldId id="328" r:id="rId22"/>
    <p:sldId id="332" r:id="rId23"/>
    <p:sldId id="354" r:id="rId24"/>
    <p:sldId id="355" r:id="rId25"/>
    <p:sldId id="356" r:id="rId26"/>
    <p:sldId id="357" r:id="rId27"/>
    <p:sldId id="358" r:id="rId28"/>
    <p:sldId id="340" r:id="rId29"/>
    <p:sldId id="359" r:id="rId30"/>
    <p:sldId id="360" r:id="rId31"/>
    <p:sldId id="361" r:id="rId32"/>
    <p:sldId id="362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81" r:id="rId46"/>
    <p:sldId id="376" r:id="rId47"/>
    <p:sldId id="377" r:id="rId48"/>
    <p:sldId id="378" r:id="rId49"/>
    <p:sldId id="379" r:id="rId50"/>
    <p:sldId id="342" r:id="rId5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9901" autoAdjust="0"/>
  </p:normalViewPr>
  <p:slideViewPr>
    <p:cSldViewPr snapToObjects="1">
      <p:cViewPr varScale="1">
        <p:scale>
          <a:sx n="71" d="100"/>
          <a:sy n="71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24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ECE 484 - Advanced Digital Systems Design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/>
              <a:t>Lecture 3 </a:t>
            </a:r>
            <a:r>
              <a:rPr lang="en-US" sz="4000" dirty="0" smtClean="0"/>
              <a:t>– Basic Language Constructs of VHDL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Elements and Program Format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syntactical units in a VHDL program</a:t>
            </a:r>
          </a:p>
          <a:p>
            <a:r>
              <a:rPr lang="en-US" dirty="0" smtClean="0">
                <a:cs typeface="Courier New" pitchFamily="49" charset="0"/>
              </a:rPr>
              <a:t>Types of elements:</a:t>
            </a:r>
          </a:p>
          <a:p>
            <a:pPr lvl="1"/>
            <a:r>
              <a:rPr lang="en-US" sz="2200" dirty="0" smtClean="0">
                <a:cs typeface="Courier New" pitchFamily="49" charset="0"/>
              </a:rPr>
              <a:t>Comments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Identifiers</a:t>
            </a:r>
          </a:p>
          <a:p>
            <a:pPr lvl="1"/>
            <a:r>
              <a:rPr lang="en-US" sz="2200" dirty="0" smtClean="0">
                <a:cs typeface="Courier New" pitchFamily="49" charset="0"/>
              </a:rPr>
              <a:t>Reserved words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Numbers</a:t>
            </a:r>
          </a:p>
          <a:p>
            <a:pPr lvl="1"/>
            <a:r>
              <a:rPr lang="en-US" sz="2200" dirty="0" smtClean="0">
                <a:cs typeface="Courier New" pitchFamily="49" charset="0"/>
              </a:rPr>
              <a:t>Characters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Strings</a:t>
            </a:r>
            <a:endParaRPr lang="en-US" sz="22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9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36700"/>
            <a:ext cx="8458200" cy="1739900"/>
          </a:xfrm>
        </p:spPr>
        <p:txBody>
          <a:bodyPr/>
          <a:lstStyle/>
          <a:p>
            <a:r>
              <a:rPr lang="en-US" sz="2200" dirty="0" smtClean="0"/>
              <a:t>Starts with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--</a:t>
            </a:r>
          </a:p>
          <a:p>
            <a:r>
              <a:rPr lang="en-US" sz="2200" dirty="0" smtClean="0">
                <a:cs typeface="Courier New" pitchFamily="49" charset="0"/>
              </a:rPr>
              <a:t>Comments for the remainder of the line</a:t>
            </a:r>
          </a:p>
          <a:p>
            <a:r>
              <a:rPr lang="en-US" sz="2200" dirty="0" smtClean="0">
                <a:cs typeface="Courier New" pitchFamily="49" charset="0"/>
              </a:rPr>
              <a:t>Added for program clarity and documentation</a:t>
            </a:r>
          </a:p>
          <a:p>
            <a:r>
              <a:rPr lang="en-US" sz="2200" dirty="0" smtClean="0">
                <a:cs typeface="Courier New" pitchFamily="49" charset="0"/>
              </a:rPr>
              <a:t>VHDL 2008 supports C-style block commenting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/* ... */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800" y="3506906"/>
            <a:ext cx="6502400" cy="28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--*******************************************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-- Example to show the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caveot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 of the out mode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--*******************************************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correct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400" b="1" dirty="0">
              <a:solidFill>
                <a:srgbClr val="80404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signal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--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Internal signal</a:t>
            </a:r>
            <a:endParaRPr lang="en-US" sz="1400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and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x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--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Connect the internal signal to the output</a:t>
            </a:r>
            <a:endParaRPr lang="en-US" sz="1400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y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correct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7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36700"/>
            <a:ext cx="8458200" cy="4864100"/>
          </a:xfrm>
        </p:spPr>
        <p:txBody>
          <a:bodyPr/>
          <a:lstStyle/>
          <a:p>
            <a:r>
              <a:rPr lang="en-US" sz="2400" dirty="0" smtClean="0"/>
              <a:t>Identifier is the name of an object</a:t>
            </a:r>
          </a:p>
          <a:p>
            <a:r>
              <a:rPr lang="en-US" dirty="0" smtClean="0">
                <a:cs typeface="Courier New" pitchFamily="49" charset="0"/>
              </a:rPr>
              <a:t>Basic rules:</a:t>
            </a:r>
          </a:p>
          <a:p>
            <a:pPr lvl="1"/>
            <a:r>
              <a:rPr lang="en-US" sz="2000" dirty="0"/>
              <a:t>Can only contain alphabetic letters, decimal digits and underscore</a:t>
            </a:r>
          </a:p>
          <a:p>
            <a:pPr lvl="1"/>
            <a:r>
              <a:rPr lang="en-US" sz="2000" dirty="0"/>
              <a:t>The first character must be a letter</a:t>
            </a:r>
          </a:p>
          <a:p>
            <a:pPr lvl="1"/>
            <a:r>
              <a:rPr lang="en-US" sz="2000" dirty="0"/>
              <a:t>The last character cannot be an underscore</a:t>
            </a:r>
          </a:p>
          <a:p>
            <a:pPr lvl="1"/>
            <a:r>
              <a:rPr lang="en-US" sz="2000" dirty="0"/>
              <a:t>Two successive underscores are not </a:t>
            </a:r>
            <a:r>
              <a:rPr lang="en-US" sz="2000" dirty="0" smtClean="0"/>
              <a:t>allowed</a:t>
            </a:r>
          </a:p>
          <a:p>
            <a:r>
              <a:rPr lang="en-US" dirty="0" smtClean="0"/>
              <a:t>Valid: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A10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US" dirty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Invalid: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sig#3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_X10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7segment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X10_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hi_ _there</a:t>
            </a:r>
          </a:p>
          <a:p>
            <a:r>
              <a:rPr lang="en-US" dirty="0"/>
              <a:t>VHDL is case </a:t>
            </a:r>
            <a:r>
              <a:rPr lang="en-US" i="1" dirty="0" smtClean="0"/>
              <a:t>insensitive</a:t>
            </a:r>
            <a:r>
              <a:rPr lang="en-US" dirty="0" smtClean="0"/>
              <a:t>: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dirty="0"/>
              <a:t>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dirty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dirty="0"/>
              <a:t>}</a:t>
            </a:r>
            <a:r>
              <a:rPr lang="en-US" dirty="0" smtClean="0"/>
              <a:t> are all the same</a:t>
            </a:r>
            <a:endParaRPr lang="en-US" dirty="0"/>
          </a:p>
          <a:p>
            <a:endParaRPr lang="en-US" dirty="0"/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3" y="2122321"/>
            <a:ext cx="8131175" cy="315310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676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Numbers, Characters, and Strings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36700"/>
            <a:ext cx="84582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Number: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Integer: 0, 1234, 98E7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Real: 0.0, 1.23456 or 9.87E6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 2: 2#101101#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Character: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‘A’,  ‘Z’, ‘1’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Strings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“Hello”, “101101”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Note: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0 and ‘0’ are different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2#101101# and “101101” are </a:t>
            </a:r>
            <a:r>
              <a:rPr lang="en-US" sz="2400" dirty="0" smtClean="0"/>
              <a:t>different</a:t>
            </a:r>
            <a:endParaRPr lang="en-US" dirty="0"/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4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Format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36700"/>
            <a:ext cx="8458200" cy="4864100"/>
          </a:xfrm>
        </p:spPr>
        <p:txBody>
          <a:bodyPr/>
          <a:lstStyle/>
          <a:p>
            <a:r>
              <a:rPr lang="en-US" sz="2800" dirty="0"/>
              <a:t>VHDL is “free-format”: blank space, tab, </a:t>
            </a:r>
            <a:r>
              <a:rPr lang="en-US" sz="2800" dirty="0" smtClean="0"/>
              <a:t>new-line (i.e., “white space”) </a:t>
            </a:r>
            <a:r>
              <a:rPr lang="en-US" sz="2800" dirty="0"/>
              <a:t>can be freely inserted</a:t>
            </a:r>
          </a:p>
          <a:p>
            <a:r>
              <a:rPr lang="en-US" sz="2800" dirty="0" smtClean="0"/>
              <a:t>The following </a:t>
            </a:r>
            <a:r>
              <a:rPr lang="en-US" sz="2800" dirty="0"/>
              <a:t>are the </a:t>
            </a:r>
            <a:r>
              <a:rPr lang="en-US" sz="2800" dirty="0" smtClean="0"/>
              <a:t>same:</a:t>
            </a:r>
            <a:endParaRPr lang="en-US" sz="2800" dirty="0"/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4267200" cy="1826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correct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signal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x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y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x_i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correct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5168716"/>
            <a:ext cx="4267200" cy="10833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correct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 signal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correct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6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VHDL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named item that hold a value of specific data type</a:t>
            </a:r>
          </a:p>
          <a:p>
            <a:pPr>
              <a:lnSpc>
                <a:spcPct val="90000"/>
              </a:lnSpc>
            </a:pPr>
            <a:r>
              <a:rPr lang="en-US" dirty="0"/>
              <a:t>Four kinds of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Constant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(cannot be synthesized)</a:t>
            </a:r>
          </a:p>
          <a:p>
            <a:pPr>
              <a:lnSpc>
                <a:spcPct val="90000"/>
              </a:lnSpc>
            </a:pPr>
            <a:r>
              <a:rPr lang="en-US" dirty="0"/>
              <a:t>Related construct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Declared in the architecture body's declaration section</a:t>
            </a:r>
          </a:p>
          <a:p>
            <a:r>
              <a:rPr lang="en-US" dirty="0"/>
              <a:t>Signal declaration:</a:t>
            </a:r>
            <a:br>
              <a:rPr lang="en-US" dirty="0"/>
            </a:br>
            <a:r>
              <a:rPr lang="en-US" kern="12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sig1, sig2,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... : </a:t>
            </a:r>
            <a:r>
              <a:rPr lang="en-US" kern="1200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r>
              <a:rPr lang="en-US" kern="1200" dirty="0" smtClean="0">
                <a:latin typeface="Courier New"/>
                <a:ea typeface="Times New Roman"/>
                <a:cs typeface="Times New Roman"/>
              </a:rPr>
              <a:t>;</a:t>
            </a:r>
            <a:endParaRPr lang="en-US" kern="1200" dirty="0">
              <a:latin typeface="Courier New"/>
              <a:ea typeface="Times New Roman"/>
              <a:cs typeface="Times New Roman"/>
            </a:endParaRPr>
          </a:p>
          <a:p>
            <a:r>
              <a:rPr lang="en-US" dirty="0"/>
              <a:t>Signal assignment: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signal_name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projected_waveform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Ports in entity declaration are considered as signals</a:t>
            </a:r>
          </a:p>
          <a:p>
            <a:r>
              <a:rPr lang="en-US" dirty="0"/>
              <a:t>Can be interpreted as wires or “wires with memory” </a:t>
            </a:r>
            <a:r>
              <a:rPr lang="en-US" dirty="0" smtClean="0"/>
              <a:t>(e.g., </a:t>
            </a:r>
            <a:r>
              <a:rPr lang="en-US" dirty="0"/>
              <a:t>FFs, latches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Basic VHDL Program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Lexical Elements and Program Format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Objects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Data Types and Operators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Declared and used inside a process</a:t>
            </a:r>
          </a:p>
          <a:p>
            <a:r>
              <a:rPr lang="en-US" dirty="0"/>
              <a:t>Variable declaration:</a:t>
            </a:r>
            <a:br>
              <a:rPr lang="en-US" dirty="0"/>
            </a:br>
            <a:r>
              <a:rPr lang="en-US" kern="12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var1, var2,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... : </a:t>
            </a:r>
            <a:r>
              <a:rPr lang="en-US" kern="1200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r>
              <a:rPr lang="en-US" kern="1200" dirty="0" smtClean="0">
                <a:latin typeface="Courier New"/>
                <a:ea typeface="Times New Roman"/>
                <a:cs typeface="Times New Roman"/>
              </a:rPr>
              <a:t>;</a:t>
            </a:r>
            <a:endParaRPr lang="en-US" kern="1200" dirty="0">
              <a:latin typeface="Courier New"/>
              <a:ea typeface="Times New Roman"/>
              <a:cs typeface="Times New Roman"/>
            </a:endParaRPr>
          </a:p>
          <a:p>
            <a:r>
              <a:rPr lang="en-US" dirty="0"/>
              <a:t>Variable assignment: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value_expression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Contains no “timing info” (immediate assignment)</a:t>
            </a:r>
          </a:p>
          <a:p>
            <a:r>
              <a:rPr lang="en-US" dirty="0"/>
              <a:t>Used as in traditional PL: a “symbolic memory location” where a value can be stored and modified</a:t>
            </a:r>
          </a:p>
          <a:p>
            <a:r>
              <a:rPr lang="en-US" dirty="0"/>
              <a:t>No direct hardware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0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Value cannot be changed</a:t>
            </a:r>
          </a:p>
          <a:p>
            <a:r>
              <a:rPr lang="en-US" dirty="0"/>
              <a:t>Constant declaration:</a:t>
            </a:r>
            <a:br>
              <a:rPr lang="en-US" dirty="0"/>
            </a:br>
            <a:r>
              <a:rPr lang="en-US" kern="12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constant</a:t>
            </a:r>
            <a:r>
              <a:rPr lang="en-US" dirty="0"/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... : </a:t>
            </a:r>
            <a:r>
              <a:rPr lang="en-US" kern="1200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value_expression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Used to enhance </a:t>
            </a:r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5390" y="4308461"/>
            <a:ext cx="7313220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constant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BUS_WIDTH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32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constant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BUS_BYTDL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BUS_WIDTH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Example:</a:t>
            </a:r>
            <a:br>
              <a:rPr lang="en-US" dirty="0" smtClean="0"/>
            </a:br>
            <a:r>
              <a:rPr lang="en-US" sz="2800" dirty="0" smtClean="0"/>
              <a:t>Avoid Hard Literals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4242" y="1524000"/>
            <a:ext cx="4695516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architecture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beh1_arch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even_detector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odd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'0'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tmp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xor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loop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3935" y="4001631"/>
            <a:ext cx="46702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beh1_arch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even_detector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odd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BUS_WIDTH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BUS_WIDTH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5168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Versus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9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 smtClean="0"/>
              <a:t>Not an object</a:t>
            </a:r>
          </a:p>
          <a:p>
            <a:r>
              <a:rPr lang="en-US" dirty="0" smtClean="0"/>
              <a:t>Alternative name for an object</a:t>
            </a:r>
          </a:p>
          <a:p>
            <a:r>
              <a:rPr lang="en-US" dirty="0" smtClean="0"/>
              <a:t>Used to enhance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4063" y="3705761"/>
            <a:ext cx="7875874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alias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15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alias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alias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alias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reg3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Data Types and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Standard VHDL</a:t>
            </a:r>
          </a:p>
          <a:p>
            <a:r>
              <a:rPr lang="en-US" dirty="0"/>
              <a:t>IEEE1164_std_logic package</a:t>
            </a:r>
          </a:p>
          <a:p>
            <a:r>
              <a:rPr lang="en-US" dirty="0"/>
              <a:t>IEEE </a:t>
            </a:r>
            <a:r>
              <a:rPr lang="en-US" dirty="0" err="1"/>
              <a:t>numeric_std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/>
              <a:t>Definition of data type</a:t>
            </a:r>
          </a:p>
          <a:p>
            <a:pPr lvl="1"/>
            <a:r>
              <a:rPr lang="en-US" dirty="0"/>
              <a:t>A set of values that an object can assume.</a:t>
            </a:r>
          </a:p>
          <a:p>
            <a:pPr lvl="1"/>
            <a:r>
              <a:rPr lang="en-US" dirty="0"/>
              <a:t>A set of operations that can be performed on objects of this data type.</a:t>
            </a:r>
          </a:p>
          <a:p>
            <a:r>
              <a:rPr lang="en-US" dirty="0"/>
              <a:t>VHDL is a </a:t>
            </a:r>
            <a:r>
              <a:rPr lang="en-US" i="1" dirty="0"/>
              <a:t>strongly-typed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an object can only be assigned with a value of its type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1800" dirty="0"/>
              <a:t>Error: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int_var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char_var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Correct: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int_var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to_integer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char_var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lvl="1"/>
            <a:r>
              <a:rPr lang="en-US" dirty="0"/>
              <a:t>only the operations defined with the data type can be performed on the </a:t>
            </a:r>
            <a:r>
              <a:rPr lang="en-US" dirty="0" smtClean="0"/>
              <a:t>object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Standard VHDL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3243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Minimal range: -(2^31-1) to 2^31-1</a:t>
            </a:r>
          </a:p>
          <a:p>
            <a:pPr lvl="1"/>
            <a:r>
              <a:rPr lang="en-US" dirty="0"/>
              <a:t>Two subtypes: natural, positive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/>
              <a:t>: (false, 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/>
              <a:t>: ('0', '1')</a:t>
            </a:r>
          </a:p>
          <a:p>
            <a:pPr lvl="1"/>
            <a:r>
              <a:rPr lang="en-US" dirty="0"/>
              <a:t>Not capable enough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bit_vector</a:t>
            </a:r>
            <a:r>
              <a:rPr lang="en-US" dirty="0"/>
              <a:t>: a one-dimensional array of bit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Standard VHDL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2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Standard VHDL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447800"/>
            <a:ext cx="8839200" cy="4862513"/>
          </a:xfrm>
        </p:spPr>
      </p:pic>
    </p:spTree>
    <p:extLst>
      <p:ext uri="{BB962C8B-B14F-4D97-AF65-F5344CB8AC3E}">
        <p14:creationId xmlns:p14="http://schemas.microsoft.com/office/powerpoint/2010/main" val="23097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VHDL Program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sz="3200" dirty="0" smtClean="0"/>
              <a:t> package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32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What’s wrong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New data type: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std_logic_vector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/>
              <a:t>: </a:t>
            </a:r>
            <a:r>
              <a:rPr lang="en-US" dirty="0" smtClean="0"/>
              <a:t> 9 </a:t>
            </a:r>
            <a:r>
              <a:rPr lang="en-US" dirty="0"/>
              <a:t>values: (</a:t>
            </a:r>
            <a:r>
              <a:rPr lang="it-IT" dirty="0"/>
              <a:t>'U', 'X', '0', '1', 'Z', 'W', 'L', 'H', '-')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'0', '1': forcing logic 0' and forcing logic 1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'Z': high-impedance, as in a tri-state buffer.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'L' , 'H': weak logic 0 and weak logic 1, as in </a:t>
            </a:r>
            <a:r>
              <a:rPr lang="en-US" i="1" dirty="0" smtClean="0"/>
              <a:t>wired logic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/>
              <a:t>'X', 'W': “unknown” and “weak unknown”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'U': for uninitialized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'-': don't-care.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sz="3200" dirty="0" smtClean="0"/>
              <a:t> package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32435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std_logic_vector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an array of elements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/>
              <a:t> data type</a:t>
            </a:r>
          </a:p>
          <a:p>
            <a:pPr lvl="1"/>
            <a:r>
              <a:rPr lang="en-US" dirty="0" smtClean="0"/>
              <a:t>Implies </a:t>
            </a:r>
            <a:r>
              <a:rPr lang="en-US" dirty="0"/>
              <a:t>a bus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Example declaration</a:t>
            </a:r>
            <a:br>
              <a:rPr lang="en-US" dirty="0" smtClean="0"/>
            </a:br>
            <a:r>
              <a:rPr lang="en-US" sz="18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800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8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7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8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05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/>
              <a:t>Another </a:t>
            </a:r>
            <a:r>
              <a:rPr lang="en-US" dirty="0"/>
              <a:t>form (less desired)</a:t>
            </a:r>
            <a:br>
              <a:rPr lang="en-US" dirty="0"/>
            </a:br>
            <a:r>
              <a:rPr lang="en-US" sz="18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800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8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 </a:t>
            </a:r>
            <a:r>
              <a:rPr lang="en-US" sz="1800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7</a:t>
            </a:r>
            <a:r>
              <a:rPr lang="en-US" sz="18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r>
              <a:rPr lang="en-US" dirty="0" smtClean="0"/>
              <a:t>Need </a:t>
            </a:r>
            <a:r>
              <a:rPr lang="en-US" dirty="0"/>
              <a:t>to invoke package to use the data type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5214170"/>
            <a:ext cx="4572000" cy="72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ieee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17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sz="3200" dirty="0" smtClean="0"/>
              <a:t> package:</a:t>
            </a:r>
            <a:br>
              <a:rPr lang="en-US" sz="3200" dirty="0" smtClean="0"/>
            </a:br>
            <a:r>
              <a:rPr lang="en-US" sz="3200" dirty="0" smtClean="0"/>
              <a:t>Overloaded Operators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1892300"/>
          </a:xfrm>
        </p:spPr>
        <p:txBody>
          <a:bodyPr/>
          <a:lstStyle/>
          <a:p>
            <a:r>
              <a:rPr lang="en-US" dirty="0"/>
              <a:t>Which standard VHDL operators can be applied to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dirty="0"/>
              <a:t>?</a:t>
            </a:r>
          </a:p>
          <a:p>
            <a:r>
              <a:rPr lang="en-US" i="1" dirty="0"/>
              <a:t>Overloading</a:t>
            </a:r>
            <a:r>
              <a:rPr lang="en-US" dirty="0"/>
              <a:t>: same operator of different data types </a:t>
            </a:r>
          </a:p>
          <a:p>
            <a:r>
              <a:rPr lang="en-US" dirty="0"/>
              <a:t>Overloaded operators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429000"/>
            <a:ext cx="6400800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sz="3200" dirty="0" smtClean="0"/>
              <a:t> package:</a:t>
            </a:r>
            <a:br>
              <a:rPr lang="en-US" sz="3200" dirty="0" smtClean="0"/>
            </a:br>
            <a:r>
              <a:rPr lang="en-US" sz="3200" dirty="0" smtClean="0"/>
              <a:t>Conversion Functions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1892300"/>
          </a:xfrm>
        </p:spPr>
        <p:txBody>
          <a:bodyPr/>
          <a:lstStyle/>
          <a:p>
            <a:r>
              <a:rPr lang="en-US" dirty="0" smtClean="0"/>
              <a:t>Provides functions to convert between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2140" y="4431270"/>
            <a:ext cx="693972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signal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bit_vector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cs typeface="Courier New" pitchFamily="49" charset="0"/>
              </a:rPr>
              <a:t>downto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to_stdlogicvector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to_bitvector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to_stdlogicvector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&lt;=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to_stdlogicvector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to_bitvector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57400"/>
            <a:ext cx="70485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Array Data Type Operators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864100"/>
          </a:xfrm>
        </p:spPr>
        <p:txBody>
          <a:bodyPr/>
          <a:lstStyle/>
          <a:p>
            <a:r>
              <a:rPr lang="en-US" dirty="0"/>
              <a:t>Relational operators for array</a:t>
            </a:r>
          </a:p>
          <a:p>
            <a:pPr lvl="1"/>
            <a:r>
              <a:rPr lang="en-US" dirty="0"/>
              <a:t>operands must have the same element type but their lengths may differ</a:t>
            </a:r>
          </a:p>
          <a:p>
            <a:pPr lvl="1"/>
            <a:r>
              <a:rPr lang="en-US" dirty="0"/>
              <a:t>Two arrays are compared element by element, form the left most element</a:t>
            </a:r>
          </a:p>
          <a:p>
            <a:pPr lvl="1"/>
            <a:r>
              <a:rPr lang="en-US" dirty="0"/>
              <a:t>All following returns true</a:t>
            </a:r>
          </a:p>
          <a:p>
            <a:pPr lvl="2"/>
            <a:r>
              <a:rPr lang="en-US" dirty="0"/>
              <a:t>"011"="011",   "011"&gt;"010",   "011"&gt;"00010", "0110"&gt;"</a:t>
            </a:r>
            <a:r>
              <a:rPr lang="en-US" dirty="0" smtClean="0"/>
              <a:t>011“</a:t>
            </a:r>
          </a:p>
          <a:p>
            <a:r>
              <a:rPr lang="en-US" dirty="0"/>
              <a:t>Concatenation operator </a:t>
            </a:r>
            <a:r>
              <a:rPr lang="en-US" dirty="0" smtClean="0"/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 </a:t>
            </a:r>
            <a:endParaRPr lang="en-US" dirty="0"/>
          </a:p>
          <a:p>
            <a:pPr lvl="1">
              <a:buFontTx/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y &lt;= "00" &amp; a(7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2);</a:t>
            </a:r>
          </a:p>
          <a:p>
            <a:pPr lvl="1">
              <a:buFontTx/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y &lt;= a(7) &amp; a(7) &amp; a(7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2);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y &lt;= a(1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0) &amp; a(7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8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Array Aggregate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864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Aggregate is a VHDL construct to assign a value to an array-typed object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 "10100000";</a:t>
            </a:r>
          </a:p>
          <a:p>
            <a:pPr marL="400050" lvl="1" indent="6350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a &lt;= (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7 =&gt; '1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6 =&gt; '0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0 =&gt; '0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1 =&gt; '0',</a:t>
            </a:r>
          </a:p>
          <a:p>
            <a:pPr marL="400050" lvl="1" indent="6350">
              <a:lnSpc>
                <a:spcPct val="80000"/>
              </a:lnSpc>
              <a:buFontTx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5 =&gt; '1', 4 =&gt; '0', 3 =&gt; '0', 2 =&gt;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'1');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a &lt;= (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7|5 =&gt; '1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6|4|3|2|1|0 =&gt; '0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 &lt;=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7|5 =&gt; '1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others =&gt; '0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 "00000000"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 &lt;=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others =&gt; '0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3200" dirty="0" smtClean="0"/>
              <a:t> package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324350"/>
          </a:xfrm>
        </p:spPr>
        <p:txBody>
          <a:bodyPr/>
          <a:lstStyle/>
          <a:p>
            <a:r>
              <a:rPr lang="en-US" dirty="0"/>
              <a:t>How to infer arithmetic operators?</a:t>
            </a:r>
          </a:p>
          <a:p>
            <a:r>
              <a:rPr lang="en-US" dirty="0"/>
              <a:t>In standard VHDL: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signal a, b, sum: integer;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lvl="1">
              <a:buFontTx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sum &lt;= a + b;</a:t>
            </a:r>
          </a:p>
          <a:p>
            <a:r>
              <a:rPr lang="en-US" dirty="0"/>
              <a:t>What’s wrong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dirty="0"/>
              <a:t> data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6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3200" dirty="0" smtClean="0"/>
              <a:t> package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318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IEEE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2800" dirty="0"/>
              <a:t> package: define integer as a an array of elements of </a:t>
            </a:r>
            <a:r>
              <a:rPr lang="en-US" sz="2800" dirty="0" err="1"/>
              <a:t>std_logic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Two new data types: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signed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array interpreted as an unsigned or signed binary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x, y: signed(15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invoke package to use the data </a:t>
            </a:r>
            <a:r>
              <a:rPr lang="en-US" sz="2800" dirty="0" smtClean="0"/>
              <a:t>type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876800"/>
            <a:ext cx="4572000" cy="1047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ieee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numeric_std</a:t>
            </a:r>
            <a:r>
              <a:rPr lang="en-US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b="1" dirty="0" err="1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dirty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9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3200" dirty="0" smtClean="0"/>
              <a:t> package:</a:t>
            </a:r>
            <a:br>
              <a:rPr lang="en-US" sz="3200" dirty="0" smtClean="0"/>
            </a:br>
            <a:r>
              <a:rPr lang="en-US" sz="3200" dirty="0" smtClean="0"/>
              <a:t>Overloaded Operators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8382000" cy="4610100"/>
          </a:xfrm>
        </p:spPr>
      </p:pic>
    </p:spTree>
    <p:extLst>
      <p:ext uri="{BB962C8B-B14F-4D97-AF65-F5344CB8AC3E}">
        <p14:creationId xmlns:p14="http://schemas.microsoft.com/office/powerpoint/2010/main" val="40953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3200" dirty="0" smtClean="0"/>
              <a:t> package:</a:t>
            </a:r>
            <a:br>
              <a:rPr lang="en-US" sz="3200" dirty="0" smtClean="0"/>
            </a:br>
            <a:r>
              <a:rPr lang="en-US" sz="3200" dirty="0" smtClean="0"/>
              <a:t>New Functions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91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Building blocks in a VHDL program</a:t>
            </a:r>
          </a:p>
          <a:p>
            <a:pPr>
              <a:lnSpc>
                <a:spcPct val="90000"/>
              </a:lnSpc>
            </a:pPr>
            <a:r>
              <a:rPr lang="en-US" dirty="0"/>
              <a:t>Each design unit is analyzed and stored independently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design unit: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entity declaration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architecture body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package declaration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package body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configuration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IEEE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3200" dirty="0" smtClean="0"/>
              <a:t> package:</a:t>
            </a:r>
            <a:br>
              <a:rPr lang="en-US" sz="3200" dirty="0" smtClean="0"/>
            </a:br>
            <a:r>
              <a:rPr lang="en-US" sz="3200" dirty="0" smtClean="0"/>
              <a:t>Type Conversion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2578100"/>
          </a:xfrm>
        </p:spPr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dirty="0"/>
              <a:t> are defined as an array of element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std_logic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They considered as three different data types in VHDL </a:t>
            </a:r>
          </a:p>
          <a:p>
            <a:r>
              <a:rPr lang="en-US" dirty="0"/>
              <a:t>Type conversion between data types:</a:t>
            </a:r>
          </a:p>
          <a:p>
            <a:pPr lvl="1"/>
            <a:r>
              <a:rPr lang="en-US" dirty="0"/>
              <a:t>type conversion function</a:t>
            </a:r>
          </a:p>
          <a:p>
            <a:pPr lvl="1"/>
            <a:r>
              <a:rPr lang="en-US" dirty="0"/>
              <a:t>Type casting (for “closely related” data types)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7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Casting vs. </a:t>
            </a:r>
            <a:r>
              <a:rPr lang="en-US" sz="3200" dirty="0" smtClean="0"/>
              <a:t>Conversion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u="sng" dirty="0" smtClean="0">
                <a:cs typeface="Courier New" pitchFamily="49" charset="0"/>
              </a:rPr>
              <a:t>Type casting</a:t>
            </a:r>
            <a:r>
              <a:rPr lang="en-US" sz="2000" dirty="0" smtClean="0">
                <a:cs typeface="Courier New" pitchFamily="49" charset="0"/>
              </a:rPr>
              <a:t> (language primitive) is available between </a:t>
            </a:r>
            <a:r>
              <a:rPr lang="en-US" sz="2000" i="1" dirty="0" smtClean="0">
                <a:cs typeface="Courier New" pitchFamily="49" charset="0"/>
              </a:rPr>
              <a:t>related </a:t>
            </a:r>
            <a:r>
              <a:rPr lang="en-US" sz="2000" dirty="0" smtClean="0">
                <a:cs typeface="Courier New" pitchFamily="49" charset="0"/>
              </a:rPr>
              <a:t>types</a:t>
            </a:r>
          </a:p>
          <a:p>
            <a:pPr lvl="1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bit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std_logic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bit_vector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std_logic_vector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signed</a:t>
            </a:r>
          </a:p>
          <a:p>
            <a:pPr lvl="1"/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natural</a:t>
            </a:r>
            <a:r>
              <a:rPr lang="en-US" sz="1800" dirty="0">
                <a:cs typeface="Courier New" pitchFamily="49" charset="0"/>
              </a:rPr>
              <a:t>,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positive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u="sng" dirty="0">
                <a:cs typeface="Courier New" pitchFamily="49" charset="0"/>
              </a:rPr>
              <a:t>C</a:t>
            </a:r>
            <a:r>
              <a:rPr lang="en-US" sz="2000" u="sng" dirty="0" smtClean="0">
                <a:cs typeface="Courier New" pitchFamily="49" charset="0"/>
              </a:rPr>
              <a:t>onversion </a:t>
            </a:r>
            <a:r>
              <a:rPr lang="en-US" sz="2000" u="sng" dirty="0">
                <a:cs typeface="Courier New" pitchFamily="49" charset="0"/>
              </a:rPr>
              <a:t>functions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(library add-ons) must </a:t>
            </a:r>
            <a:r>
              <a:rPr lang="en-US" sz="2000" dirty="0">
                <a:cs typeface="Courier New" pitchFamily="49" charset="0"/>
              </a:rPr>
              <a:t>be used when type casting is not available.</a:t>
            </a:r>
          </a:p>
          <a:p>
            <a:r>
              <a:rPr lang="en-US" sz="2000" dirty="0" smtClean="0">
                <a:cs typeface="Courier New" pitchFamily="49" charset="0"/>
              </a:rPr>
              <a:t>Best Reference: C</a:t>
            </a:r>
            <a:r>
              <a:rPr lang="en-US" sz="2000" dirty="0">
                <a:cs typeface="Courier New" pitchFamily="49" charset="0"/>
              </a:rPr>
              <a:t>:\</a:t>
            </a:r>
            <a:r>
              <a:rPr lang="en-US" sz="2000" dirty="0" smtClean="0">
                <a:cs typeface="Courier New" pitchFamily="49" charset="0"/>
              </a:rPr>
              <a:t>Xilinx\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xx</a:t>
            </a:r>
            <a:r>
              <a:rPr lang="en-US" sz="2000" dirty="0" smtClean="0">
                <a:cs typeface="Courier New" pitchFamily="49" charset="0"/>
              </a:rPr>
              <a:t>.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x</a:t>
            </a:r>
            <a:r>
              <a:rPr lang="en-US" sz="2000" dirty="0" smtClean="0">
                <a:cs typeface="Courier New" pitchFamily="49" charset="0"/>
              </a:rPr>
              <a:t>\ISE_DS\ISE\vhdl\src.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Non-IEEE Package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Packages by Synopsys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std_logic_arith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Similar to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numeric_std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data types: unsigned, signed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Details are different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std_logic_unsigned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std_logic_signed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Treat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std_logic_vector</a:t>
            </a:r>
            <a:r>
              <a:rPr lang="en-US" sz="2000" dirty="0"/>
              <a:t> as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unsigned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signed</a:t>
            </a:r>
            <a:r>
              <a:rPr lang="en-US" sz="2000" dirty="0"/>
              <a:t> numbers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Overload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std_logic_vector</a:t>
            </a:r>
            <a:r>
              <a:rPr lang="en-US" sz="2000" dirty="0"/>
              <a:t> with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arith</a:t>
            </a:r>
            <a:r>
              <a:rPr lang="en-US" sz="2000" dirty="0"/>
              <a:t> </a:t>
            </a:r>
            <a:r>
              <a:rPr lang="en-US" sz="2000" dirty="0" smtClean="0"/>
              <a:t>operations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Vendors typically store these packages in the IEEE library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Only one type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unsigned/signed</a:t>
            </a:r>
            <a:r>
              <a:rPr lang="en-US" sz="2000" dirty="0" smtClean="0"/>
              <a:t>) can be used per VHDL file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unsigned/signed </a:t>
            </a:r>
            <a:r>
              <a:rPr lang="en-US" sz="2000" dirty="0" smtClean="0"/>
              <a:t>defeat the motivation behind strong typing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Inconsistent implementation between vendors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2000" dirty="0" smtClean="0">
                <a:solidFill>
                  <a:srgbClr val="C00000"/>
                </a:solidFill>
              </a:rPr>
              <a:t> is preferred</a:t>
            </a:r>
            <a:r>
              <a:rPr lang="en-US" sz="2000" dirty="0" smtClean="0"/>
              <a:t> (required in this class)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8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Guidelines for General VHDL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Use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2000" dirty="0" smtClean="0">
                <a:cs typeface="Courier New" pitchFamily="49" charset="0"/>
              </a:rPr>
              <a:t> instead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bit_vector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sz="2000" dirty="0" smtClean="0">
                <a:cs typeface="Courier New" pitchFamily="49" charset="0"/>
              </a:rPr>
              <a:t> data types</a:t>
            </a:r>
          </a:p>
          <a:p>
            <a:r>
              <a:rPr lang="en-US" sz="2000" dirty="0" smtClean="0">
                <a:cs typeface="Courier New" pitchFamily="49" charset="0"/>
              </a:rPr>
              <a:t>Use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numeric_std</a:t>
            </a:r>
            <a:r>
              <a:rPr lang="en-US" sz="2000" dirty="0" smtClean="0">
                <a:cs typeface="Courier New" pitchFamily="49" charset="0"/>
              </a:rPr>
              <a:t> package and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sz="2000" dirty="0" smtClean="0">
                <a:cs typeface="Courier New" pitchFamily="49" charset="0"/>
              </a:rPr>
              <a:t> data types for </a:t>
            </a:r>
            <a:r>
              <a:rPr lang="en-US" sz="2000" dirty="0" err="1" smtClean="0">
                <a:cs typeface="Courier New" pitchFamily="49" charset="0"/>
              </a:rPr>
              <a:t>synthensizing</a:t>
            </a:r>
            <a:r>
              <a:rPr lang="en-US" sz="2000" dirty="0" smtClean="0">
                <a:cs typeface="Courier New" pitchFamily="49" charset="0"/>
              </a:rPr>
              <a:t> arithmetic operations</a:t>
            </a:r>
          </a:p>
          <a:p>
            <a:r>
              <a:rPr lang="en-US" sz="2000" dirty="0" smtClean="0">
                <a:cs typeface="Courier New" pitchFamily="49" charset="0"/>
              </a:rPr>
              <a:t>Only use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2000" dirty="0" smtClean="0">
                <a:cs typeface="Courier New" pitchFamily="49" charset="0"/>
              </a:rPr>
              <a:t> in array specification (e.g.,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2000" dirty="0" smtClean="0">
                <a:cs typeface="Courier New" pitchFamily="49" charset="0"/>
              </a:rPr>
              <a:t>)</a:t>
            </a:r>
          </a:p>
          <a:p>
            <a:r>
              <a:rPr lang="en-US" sz="2000" dirty="0" smtClean="0">
                <a:cs typeface="Courier New" pitchFamily="49" charset="0"/>
              </a:rPr>
              <a:t>Use </a:t>
            </a:r>
            <a:r>
              <a:rPr lang="en-US" sz="2000" dirty="0">
                <a:cs typeface="Courier New" pitchFamily="49" charset="0"/>
              </a:rPr>
              <a:t>parentheses</a:t>
            </a:r>
            <a:r>
              <a:rPr lang="en-US" sz="2000" dirty="0" smtClean="0">
                <a:cs typeface="Courier New" pitchFamily="49" charset="0"/>
              </a:rPr>
              <a:t> to clarify the intended order of operations</a:t>
            </a:r>
          </a:p>
          <a:p>
            <a:r>
              <a:rPr lang="en-US" sz="2000" dirty="0" smtClean="0">
                <a:cs typeface="Courier New" pitchFamily="49" charset="0"/>
              </a:rPr>
              <a:t>Don’t use user-defined types unless there is a compelling reason</a:t>
            </a:r>
          </a:p>
          <a:p>
            <a:r>
              <a:rPr lang="en-US" sz="2000" dirty="0" smtClean="0">
                <a:cs typeface="Courier New" pitchFamily="49" charset="0"/>
              </a:rPr>
              <a:t>Don’t use immediate assignment (i.e.,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sz="2000" dirty="0" smtClean="0">
                <a:cs typeface="Courier New" pitchFamily="49" charset="0"/>
              </a:rPr>
              <a:t>) to assign an initial value to a signal</a:t>
            </a:r>
          </a:p>
          <a:p>
            <a:r>
              <a:rPr lang="en-US" sz="2000" dirty="0" smtClean="0">
                <a:cs typeface="Courier New" pitchFamily="49" charset="0"/>
              </a:rPr>
              <a:t>Use operands with identical lengths for the relational 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7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Guidelines for VHDL Formatting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8458201" cy="4787900"/>
          </a:xfrm>
        </p:spPr>
        <p:txBody>
          <a:bodyPr/>
          <a:lstStyle/>
          <a:p>
            <a:r>
              <a:rPr lang="en-US" sz="2000" dirty="0" smtClean="0">
                <a:cs typeface="Courier New" pitchFamily="49" charset="0"/>
              </a:rPr>
              <a:t>Include an information header for each file</a:t>
            </a:r>
          </a:p>
          <a:p>
            <a:r>
              <a:rPr lang="en-US" sz="2000" dirty="0" smtClean="0">
                <a:cs typeface="Courier New" pitchFamily="49" charset="0"/>
              </a:rPr>
              <a:t>Be consistent with the use of case</a:t>
            </a:r>
          </a:p>
          <a:p>
            <a:r>
              <a:rPr lang="en-US" sz="2000" dirty="0" smtClean="0">
                <a:cs typeface="Courier New" pitchFamily="49" charset="0"/>
              </a:rPr>
              <a:t>Use proper spaces, blank lines, and indentations to make the code clear</a:t>
            </a:r>
          </a:p>
          <a:p>
            <a:r>
              <a:rPr lang="en-US" sz="2000" dirty="0" smtClean="0">
                <a:cs typeface="Courier New" pitchFamily="49" charset="0"/>
              </a:rPr>
              <a:t>Add necessary comments</a:t>
            </a:r>
          </a:p>
          <a:p>
            <a:r>
              <a:rPr lang="en-US" sz="2000" dirty="0" smtClean="0">
                <a:cs typeface="Courier New" pitchFamily="49" charset="0"/>
              </a:rPr>
              <a:t>Use symbolic constant names to replace hard literals in VHDL code</a:t>
            </a:r>
          </a:p>
          <a:p>
            <a:r>
              <a:rPr lang="en-US" sz="2000" dirty="0" smtClean="0">
                <a:cs typeface="Courier New" pitchFamily="49" charset="0"/>
              </a:rPr>
              <a:t>Use meaningful names for the identifiers</a:t>
            </a:r>
          </a:p>
          <a:p>
            <a:r>
              <a:rPr lang="en-US" sz="2000" dirty="0" smtClean="0">
                <a:cs typeface="Courier New" pitchFamily="49" charset="0"/>
              </a:rPr>
              <a:t>Use a suffix to indicate a signal’s special property: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_n </a:t>
            </a:r>
            <a:r>
              <a:rPr lang="en-US" sz="1800" dirty="0" smtClean="0">
                <a:cs typeface="Courier New" pitchFamily="49" charset="0"/>
              </a:rPr>
              <a:t>for active low signals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_i </a:t>
            </a:r>
            <a:r>
              <a:rPr lang="en-US" sz="1800" dirty="0" smtClean="0">
                <a:cs typeface="Courier New" pitchFamily="49" charset="0"/>
              </a:rPr>
              <a:t>for internal signals (tied to an output signal to make it readable)</a:t>
            </a:r>
          </a:p>
          <a:p>
            <a:r>
              <a:rPr lang="en-US" sz="2000" dirty="0" smtClean="0">
                <a:cs typeface="Courier New" pitchFamily="49" charset="0"/>
              </a:rPr>
              <a:t>Keep the line width within 72 characters so code can be displayed and printed properly by various editors and printers without wrapping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Basic VHDL Program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Lexical Elements and Program Format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VHDL Objects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Data Types and Operators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524000"/>
            <a:ext cx="8131175" cy="227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Simplified syntax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Mode: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: flow into the circuit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/>
              <a:t>: flow out of the circuit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US" dirty="0" smtClean="0"/>
              <a:t>: bi-directional flow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8350" y="1528632"/>
            <a:ext cx="4419600" cy="2357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entity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port_names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mode </a:t>
            </a:r>
            <a:r>
              <a:rPr lang="en-US" sz="16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port_names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mode </a:t>
            </a:r>
            <a:r>
              <a:rPr lang="en-US" sz="16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     ...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port_names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mode </a:t>
            </a:r>
            <a:r>
              <a:rPr lang="en-US" sz="1600" b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data_type</a:t>
            </a:r>
            <a:endParaRPr lang="en-US" sz="1600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8175" y="4304740"/>
            <a:ext cx="5327650" cy="17912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entity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 </a:t>
            </a:r>
            <a:r>
              <a:rPr lang="en-US" sz="16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std_logic_vector</a:t>
            </a:r>
            <a:r>
              <a:rPr lang="en-US" sz="1600" b="1" dirty="0" smtClean="0">
                <a:latin typeface="Courier New"/>
                <a:ea typeface="Times New Roman"/>
                <a:cs typeface="Times New Roman"/>
              </a:rPr>
              <a:t>(2 </a:t>
            </a:r>
            <a:r>
              <a:rPr lang="en-US" sz="1600" b="1" dirty="0" err="1" smtClean="0">
                <a:latin typeface="Courier New"/>
                <a:ea typeface="Times New Roman"/>
                <a:cs typeface="Times New Roman"/>
              </a:rPr>
              <a:t>downto</a:t>
            </a:r>
            <a:r>
              <a:rPr lang="en-US" sz="1600" b="1" dirty="0" smtClean="0">
                <a:latin typeface="Courier New"/>
                <a:ea typeface="Times New Roman"/>
                <a:cs typeface="Times New Roman"/>
              </a:rPr>
              <a:t> 0)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even </a:t>
            </a:r>
            <a:r>
              <a:rPr lang="en-US" sz="16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out </a:t>
            </a:r>
            <a:r>
              <a:rPr lang="en-US" sz="16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6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1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 with Mode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50" y="3200400"/>
            <a:ext cx="4419600" cy="3171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entity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mode_demo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port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a, b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 </a:t>
            </a:r>
            <a:r>
              <a:rPr lang="en-US" sz="14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x, y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out </a:t>
            </a:r>
            <a:r>
              <a:rPr lang="en-US" sz="14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  );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mode_demo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6A5ACD"/>
              </a:solidFill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wrong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mode_demo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y </a:t>
            </a:r>
            <a:r>
              <a:rPr lang="en-US" sz="1400" b="1" dirty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wrong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393825"/>
            <a:ext cx="5257800" cy="1882775"/>
          </a:xfrm>
          <a:prstGeom prst="rect">
            <a:avLst/>
          </a:prstGeom>
          <a:noFill/>
          <a:ln/>
        </p:spPr>
      </p:pic>
      <p:sp>
        <p:nvSpPr>
          <p:cNvPr id="9" name="Rectangle 8"/>
          <p:cNvSpPr/>
          <p:nvPr/>
        </p:nvSpPr>
        <p:spPr>
          <a:xfrm>
            <a:off x="4730750" y="3200399"/>
            <a:ext cx="4313238" cy="2322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...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 smtClean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correct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400" b="1" dirty="0">
              <a:solidFill>
                <a:srgbClr val="80404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signal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and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400" dirty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x </a:t>
            </a: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y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&lt;=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2E8B57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not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x_i</a:t>
            </a:r>
            <a:r>
              <a:rPr lang="en-US" sz="1400" dirty="0" smtClean="0">
                <a:solidFill>
                  <a:srgbClr val="6A5ACD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;</a:t>
            </a:r>
            <a:endParaRPr lang="en-US" sz="1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correct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9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Body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524000"/>
            <a:ext cx="8131175" cy="227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Simplified syntax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dirty="0" smtClean="0"/>
              <a:t> declaration can be associated with 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dirty="0" smtClean="0"/>
              <a:t> bodies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688" y="2734693"/>
            <a:ext cx="4548188" cy="20744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arch_name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entity_name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400" b="1" dirty="0">
              <a:solidFill>
                <a:srgbClr val="80404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   declarations;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   concurrent statement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   concurrent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statement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concurrent statement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   ...</a:t>
            </a:r>
            <a:endParaRPr lang="en-US" sz="1400" dirty="0">
              <a:solidFill>
                <a:srgbClr val="6A5ACD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arch_name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3930989"/>
            <a:ext cx="5534818" cy="232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architecture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sop_arch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even_detector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is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p3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p4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std_logic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begin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even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p1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p3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p4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p1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p2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p3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p4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sop_arch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00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029200" y="2514600"/>
            <a:ext cx="3908426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Units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523999"/>
            <a:ext cx="5181600" cy="4729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 smtClean="0"/>
              <a:t>Package declaration/body</a:t>
            </a:r>
            <a:r>
              <a:rPr lang="en-US" sz="2000" dirty="0" smtClean="0"/>
              <a:t> - collection of commonly used items: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Subprograms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Configuration</a:t>
            </a:r>
            <a:r>
              <a:rPr lang="en-US" sz="2000" dirty="0" smtClean="0"/>
              <a:t> – specify which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US" sz="2000" dirty="0" smtClean="0"/>
              <a:t> body is to be bound with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entity</a:t>
            </a:r>
            <a:r>
              <a:rPr lang="en-US" sz="2000" dirty="0" smtClean="0"/>
              <a:t> declaration</a:t>
            </a:r>
          </a:p>
          <a:p>
            <a:pPr>
              <a:lnSpc>
                <a:spcPct val="90000"/>
              </a:lnSpc>
            </a:pPr>
            <a:r>
              <a:rPr lang="en-US" sz="2000" i="1" dirty="0" smtClean="0"/>
              <a:t>VHDL Library</a:t>
            </a:r>
            <a:r>
              <a:rPr lang="en-US" sz="2000" dirty="0" smtClean="0"/>
              <a:t> – A place to store the analyzed design units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Normally mapped to a folder on host computer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Default library: “work”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Library “IEEE” is used for many IEEE packages</a:t>
            </a:r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5238" y="2667000"/>
            <a:ext cx="3862388" cy="6586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library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latin typeface="Courier New"/>
                <a:ea typeface="Times New Roman"/>
                <a:cs typeface="Times New Roman"/>
              </a:rPr>
              <a:t>2</a:t>
            </a:r>
            <a:r>
              <a:rPr lang="en-US" sz="1600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 use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ieee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std_logic_1164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6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all</a:t>
            </a:r>
            <a:r>
              <a:rPr lang="en-US" sz="16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029200" y="3468289"/>
            <a:ext cx="4008438" cy="13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/>
              <a:t>Invoke library named IEEE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/>
              <a:t>Make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std_logic_1164</a:t>
            </a:r>
            <a:r>
              <a:rPr lang="en-US" sz="1800" dirty="0" smtClean="0"/>
              <a:t> visible to all design units in current file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029200" y="3325642"/>
            <a:ext cx="3908426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423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VHDL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650" y="1523999"/>
            <a:ext cx="8464550" cy="48768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Performed on “design unit” basis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Check the syntax and translate the unit into an intermediate form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Store </a:t>
            </a:r>
            <a:r>
              <a:rPr lang="en-US" sz="2400" dirty="0" smtClean="0"/>
              <a:t>design unit in </a:t>
            </a:r>
            <a:r>
              <a:rPr lang="en-US" sz="2400" dirty="0"/>
              <a:t>a library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Elaboration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Bind architecture body with entity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Substitute the instantiated  components with architecture description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“flattened”' description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Execution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Simulation or synthesis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2191</Words>
  <Application>Microsoft Office PowerPoint</Application>
  <PresentationFormat>On-screen Show (4:3)</PresentationFormat>
  <Paragraphs>475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Blank Presentation</vt:lpstr>
      <vt:lpstr>ECE 484 - Advanced Digital Systems Design Lecture 3 – Basic Language Constructs of VHDL</vt:lpstr>
      <vt:lpstr>Lesson Outline</vt:lpstr>
      <vt:lpstr>Basic VHDL Program</vt:lpstr>
      <vt:lpstr>Design Unit</vt:lpstr>
      <vt:lpstr>Entity Declaration</vt:lpstr>
      <vt:lpstr>Common Mistake with Mode</vt:lpstr>
      <vt:lpstr>Architecture Body</vt:lpstr>
      <vt:lpstr>Other Design Units</vt:lpstr>
      <vt:lpstr>Processing of VHDL Code</vt:lpstr>
      <vt:lpstr>Lexical Elements and Program Format</vt:lpstr>
      <vt:lpstr>Lexical Elements</vt:lpstr>
      <vt:lpstr>Comments</vt:lpstr>
      <vt:lpstr>Identifier</vt:lpstr>
      <vt:lpstr>Reserved Words</vt:lpstr>
      <vt:lpstr>Numbers, Characters, and Strings</vt:lpstr>
      <vt:lpstr>Program Format</vt:lpstr>
      <vt:lpstr>VHDL Objects</vt:lpstr>
      <vt:lpstr>Objects</vt:lpstr>
      <vt:lpstr>Signal</vt:lpstr>
      <vt:lpstr>Variable</vt:lpstr>
      <vt:lpstr>Constant</vt:lpstr>
      <vt:lpstr>Constant Example: Avoid Hard Literals</vt:lpstr>
      <vt:lpstr>Alias</vt:lpstr>
      <vt:lpstr>Data Types and Operators</vt:lpstr>
      <vt:lpstr>Data Types and Operators</vt:lpstr>
      <vt:lpstr>Data Type</vt:lpstr>
      <vt:lpstr>Data Types in Standard VHDL</vt:lpstr>
      <vt:lpstr>Operators in Standard VHDL</vt:lpstr>
      <vt:lpstr>Operators in Standard VHDL</vt:lpstr>
      <vt:lpstr>IEEE std_logic_1164 package</vt:lpstr>
      <vt:lpstr>IEEE std_logic_1164 package</vt:lpstr>
      <vt:lpstr>IEEE std_logic_1164 package: Overloaded Operators</vt:lpstr>
      <vt:lpstr>IEEE std_logic_1164 package: Conversion Functions</vt:lpstr>
      <vt:lpstr>Array Data Type Operators</vt:lpstr>
      <vt:lpstr>Array Aggregate</vt:lpstr>
      <vt:lpstr>IEEE numeric_std package</vt:lpstr>
      <vt:lpstr>IEEE numeric_std package</vt:lpstr>
      <vt:lpstr>IEEE numeric_std package: Overloaded Operators</vt:lpstr>
      <vt:lpstr>IEEE numeric_std package: New Functions</vt:lpstr>
      <vt:lpstr>IEEE numeric_std package: Type Conversion</vt:lpstr>
      <vt:lpstr>Casting vs. Conversion</vt:lpstr>
      <vt:lpstr>Non-IEEE Package</vt:lpstr>
      <vt:lpstr>Synthesis Guidelines</vt:lpstr>
      <vt:lpstr>Guidelines for General VHDL</vt:lpstr>
      <vt:lpstr>Guidelines for VHDL Formatting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554</cp:revision>
  <cp:lastPrinted>2011-08-04T19:34:27Z</cp:lastPrinted>
  <dcterms:created xsi:type="dcterms:W3CDTF">2007-08-09T13:45:40Z</dcterms:created>
  <dcterms:modified xsi:type="dcterms:W3CDTF">2012-12-24T16:53:35Z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