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283" r:id="rId6"/>
    <p:sldId id="466" r:id="rId7"/>
    <p:sldId id="479" r:id="rId8"/>
    <p:sldId id="480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6" r:id="rId21"/>
    <p:sldId id="500" r:id="rId22"/>
    <p:sldId id="501" r:id="rId23"/>
    <p:sldId id="502" r:id="rId24"/>
    <p:sldId id="503" r:id="rId25"/>
    <p:sldId id="504" r:id="rId26"/>
    <p:sldId id="50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00" d="100"/>
          <a:sy n="100" d="100"/>
        </p:scale>
        <p:origin x="-906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11 </a:t>
            </a:r>
            <a:r>
              <a:rPr lang="en-US" sz="3200" dirty="0" smtClean="0"/>
              <a:t>– Timing Analysis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Static Hazard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" y="1447800"/>
            <a:ext cx="6025031" cy="493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00799" y="426720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c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Dynamic Hazard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6487"/>
            <a:ext cx="6248400" cy="4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49010" y="4876800"/>
            <a:ext cx="2667000" cy="32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= c = d 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br>
              <a:rPr lang="en-US" dirty="0" smtClean="0"/>
            </a:br>
            <a:r>
              <a:rPr lang="en-US" sz="2800" dirty="0" smtClean="0"/>
              <a:t>Dealing With Hazards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Some hazards can be eliminated in theory (e.g., use redundant K-map terms)</a:t>
            </a:r>
          </a:p>
          <a:p>
            <a:pPr lvl="1"/>
            <a:r>
              <a:rPr lang="en-US" sz="1800" dirty="0"/>
              <a:t>Eliminating glitches is very difficult in reality, and almost impossible for synthesis</a:t>
            </a:r>
          </a:p>
          <a:p>
            <a:pPr lvl="1"/>
            <a:r>
              <a:rPr lang="en-US" sz="1800" dirty="0"/>
              <a:t>Multiple inputs can change simultaneously (e.g., </a:t>
            </a:r>
            <a:r>
              <a:rPr lang="en-US" sz="1800" dirty="0" smtClean="0"/>
              <a:t>1111 → 0000 </a:t>
            </a:r>
            <a:r>
              <a:rPr lang="en-US" sz="1800" dirty="0"/>
              <a:t>in a counter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During </a:t>
            </a:r>
            <a:r>
              <a:rPr lang="en-US" sz="1800" dirty="0"/>
              <a:t>logic synthesis, the logic expressions will be rearranged and optimized.</a:t>
            </a:r>
          </a:p>
          <a:p>
            <a:pPr lvl="1"/>
            <a:r>
              <a:rPr lang="en-US" sz="1800" dirty="0"/>
              <a:t>During technology mapping, generic gates will be re-mapped</a:t>
            </a:r>
          </a:p>
          <a:p>
            <a:pPr lvl="1"/>
            <a:r>
              <a:rPr lang="en-US" sz="1800" dirty="0"/>
              <a:t>During placement &amp; routing, wire delays may change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to deal with </a:t>
            </a:r>
            <a:r>
              <a:rPr lang="en-US" sz="2000" dirty="0" smtClean="0"/>
              <a:t>it?</a:t>
            </a:r>
          </a:p>
          <a:p>
            <a:pPr lvl="1"/>
            <a:r>
              <a:rPr lang="en-US" sz="1800" dirty="0" smtClean="0"/>
              <a:t>Ignore </a:t>
            </a:r>
            <a:r>
              <a:rPr lang="en-US" sz="1800" dirty="0"/>
              <a:t>glitches in the transient period and retrieve the data after the signal is </a:t>
            </a:r>
            <a:r>
              <a:rPr lang="en-US" sz="1800" dirty="0" smtClean="0"/>
              <a:t>stabilized</a:t>
            </a:r>
          </a:p>
          <a:p>
            <a:pPr lvl="1"/>
            <a:r>
              <a:rPr lang="en-US" sz="1800" dirty="0" smtClean="0"/>
              <a:t>Synchronous Design! – but now we have to deal with setup and hold time constraints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56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Sequential Timing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4864100"/>
          </a:xfrm>
        </p:spPr>
        <p:txBody>
          <a:bodyPr/>
          <a:lstStyle/>
          <a:p>
            <a:r>
              <a:rPr lang="en-US" sz="2000" dirty="0" smtClean="0"/>
              <a:t>Combinational Circuit – characterized by propagation delay</a:t>
            </a:r>
          </a:p>
          <a:p>
            <a:r>
              <a:rPr lang="en-US" sz="2000" dirty="0" smtClean="0"/>
              <a:t>Sequential Circuit</a:t>
            </a:r>
          </a:p>
          <a:p>
            <a:pPr lvl="1"/>
            <a:r>
              <a:rPr lang="en-US" sz="1800" dirty="0" smtClean="0"/>
              <a:t>Has to satisfy setup/hold time constraints</a:t>
            </a:r>
          </a:p>
          <a:p>
            <a:pPr lvl="1"/>
            <a:r>
              <a:rPr lang="en-US" sz="1800" dirty="0" smtClean="0"/>
              <a:t>Characterized by maximal clock rate (e.g., 200 MHz Counter, 3.4 GHz Intel Core i7)</a:t>
            </a:r>
          </a:p>
          <a:p>
            <a:pPr lvl="1"/>
            <a:r>
              <a:rPr lang="en-US" sz="1800" dirty="0" smtClean="0"/>
              <a:t>Embedded in clock rate</a:t>
            </a:r>
          </a:p>
          <a:p>
            <a:pPr lvl="2"/>
            <a:r>
              <a:rPr lang="en-US" sz="1600" dirty="0" smtClean="0"/>
              <a:t>Setup time</a:t>
            </a:r>
          </a:p>
          <a:p>
            <a:pPr lvl="2"/>
            <a:r>
              <a:rPr lang="en-US" sz="1600" dirty="0" smtClean="0"/>
              <a:t>clock-to-Q delay of a register</a:t>
            </a:r>
          </a:p>
          <a:p>
            <a:pPr lvl="2"/>
            <a:r>
              <a:rPr lang="en-US" sz="1600" dirty="0" smtClean="0"/>
              <a:t>Propagation delay of next-state logic</a:t>
            </a: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6477"/>
            <a:ext cx="6172200" cy="213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5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Setup Time Violation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943600" cy="405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99346" y="2810622"/>
                <a:ext cx="2844642" cy="1380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346" y="2810622"/>
                <a:ext cx="2844642" cy="13803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2840" y="5486400"/>
                <a:ext cx="5053012" cy="892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𝒎𝒊𝒏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40" y="5486400"/>
                <a:ext cx="5053012" cy="892680"/>
              </a:xfrm>
              <a:prstGeom prst="rect">
                <a:avLst/>
              </a:prstGeom>
              <a:blipFill rotWithShape="1">
                <a:blip r:embed="rId4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>
            <a:off x="2057400" y="6172200"/>
            <a:ext cx="304800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133600" y="5867400"/>
            <a:ext cx="2887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Setup Time Violation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84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Setup Time Violation - Consequences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9" y="2286000"/>
            <a:ext cx="8335962" cy="318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5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Shift Register 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45494" y="4419599"/>
                <a:ext cx="5053012" cy="159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.0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666.7 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94" y="4419599"/>
                <a:ext cx="5053012" cy="1593065"/>
              </a:xfrm>
              <a:prstGeom prst="rect">
                <a:avLst/>
              </a:prstGeom>
              <a:blipFill rotWithShape="1">
                <a:blip r:embed="rId2"/>
                <a:stretch>
                  <a:fillRect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3" y="1447800"/>
            <a:ext cx="698483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2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Hold Time Violation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9358" y="2810622"/>
                <a:ext cx="2844642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h𝑜𝑙𝑑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𝑛𝑒𝑥𝑡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58" y="2810622"/>
                <a:ext cx="2844642" cy="16265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rot="13550004">
            <a:off x="6303131" y="4963541"/>
            <a:ext cx="3048000" cy="338554"/>
            <a:chOff x="2057400" y="6159756"/>
            <a:chExt cx="3048000" cy="338554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2057400" y="6172200"/>
              <a:ext cx="3048000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 rot="10749996">
              <a:off x="2084380" y="6159756"/>
              <a:ext cx="2771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To Avoid Hold Time Violation</a:t>
              </a:r>
              <a:endParaRPr lang="en-US" sz="1600" dirty="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030042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5715000"/>
                <a:ext cx="7620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∴</m:t>
                    </m:r>
                  </m:oMath>
                </a14:m>
                <a:r>
                  <a:rPr lang="en-US" dirty="0" smtClean="0"/>
                  <a:t> We do not need to worry about hold time requirement unless the clock edge does not arrive at all Flip Flops at the same time.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15000"/>
                <a:ext cx="7620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4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Sequential Timing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Output Delay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5600" y="4853766"/>
                <a:ext cx="3352800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𝑐𝑜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853766"/>
                <a:ext cx="3352800" cy="5564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8229600" cy="28463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93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Timing Considerations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Timing Analysis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Strictly follow the synchronous design methodology (i.e., all registers in a system should be synchronized by a common clock signal).</a:t>
            </a:r>
          </a:p>
          <a:p>
            <a:r>
              <a:rPr lang="en-US" sz="2000" dirty="0" smtClean="0">
                <a:cs typeface="Courier New" pitchFamily="49" charset="0"/>
              </a:rPr>
              <a:t>Isolate the memory components from the VHDL description and code them in a separate segment.  One-segment coding style is not advisable.</a:t>
            </a:r>
          </a:p>
          <a:p>
            <a:r>
              <a:rPr lang="en-US" sz="2000" dirty="0" smtClean="0">
                <a:cs typeface="Courier New" pitchFamily="49" charset="0"/>
              </a:rPr>
              <a:t>The memory components should be coded clearly so that a predesigned cell can be inferred from the device library.</a:t>
            </a:r>
          </a:p>
          <a:p>
            <a:r>
              <a:rPr lang="en-US" sz="2000" dirty="0" smtClean="0">
                <a:cs typeface="Courier New" pitchFamily="49" charset="0"/>
              </a:rPr>
              <a:t>Avoid synthesizing a memory component from scratch.</a:t>
            </a:r>
          </a:p>
          <a:p>
            <a:r>
              <a:rPr lang="en-US" sz="2000" dirty="0" smtClean="0">
                <a:cs typeface="Courier New" pitchFamily="49" charset="0"/>
              </a:rPr>
              <a:t>Asynchronous reset, if used, should be only for system initialization.  It should not be used to clear the registers during regular operation.</a:t>
            </a:r>
          </a:p>
          <a:p>
            <a:r>
              <a:rPr lang="en-US" sz="2000" dirty="0" smtClean="0">
                <a:cs typeface="Courier New" pitchFamily="49" charset="0"/>
              </a:rPr>
              <a:t>Unless there is a compelling reason, a variable should not be used to infer a memory component.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Timing Considerations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Sequential Timing Analysis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Combinational Timing Considerations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Combinational Timing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1968500"/>
          </a:xfrm>
        </p:spPr>
        <p:txBody>
          <a:bodyPr/>
          <a:lstStyle/>
          <a:p>
            <a:r>
              <a:rPr lang="en-US" sz="2000" dirty="0"/>
              <a:t>Propagation delay</a:t>
            </a:r>
          </a:p>
          <a:p>
            <a:r>
              <a:rPr lang="en-US" sz="2000" dirty="0"/>
              <a:t>Synthesis with timing constraint</a:t>
            </a:r>
          </a:p>
          <a:p>
            <a:r>
              <a:rPr lang="en-US" sz="2000" dirty="0"/>
              <a:t>Hazards</a:t>
            </a:r>
          </a:p>
          <a:p>
            <a:r>
              <a:rPr lang="en-US" sz="2000" dirty="0"/>
              <a:t>Delay-sensitive design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Propagation Delay</a:t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1968500"/>
          </a:xfrm>
        </p:spPr>
        <p:txBody>
          <a:bodyPr/>
          <a:lstStyle/>
          <a:p>
            <a:r>
              <a:rPr lang="en-US" sz="2000" i="1" dirty="0" smtClean="0"/>
              <a:t>Delay</a:t>
            </a:r>
            <a:r>
              <a:rPr lang="en-US" sz="2000" dirty="0" smtClean="0"/>
              <a:t> – </a:t>
            </a:r>
            <a:r>
              <a:rPr lang="en-US" sz="2000" dirty="0"/>
              <a:t>time required to propagate a signal from an input port to a output port</a:t>
            </a:r>
          </a:p>
          <a:p>
            <a:r>
              <a:rPr lang="en-US" sz="2000" dirty="0"/>
              <a:t>Cell level </a:t>
            </a:r>
            <a:r>
              <a:rPr lang="en-US" sz="2000" dirty="0" smtClean="0"/>
              <a:t>delay – most </a:t>
            </a:r>
            <a:r>
              <a:rPr lang="en-US" sz="2000" dirty="0"/>
              <a:t>accurate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impact of wire becomes more dominant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08298" y="3200400"/>
                <a:ext cx="40261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𝑒𝑙𝑎𝑦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𝑖𝑛𝑡𝑟𝑖𝑛𝑠𝑖𝑐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98" y="3200400"/>
                <a:ext cx="402610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6" y="2968096"/>
            <a:ext cx="4479524" cy="320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959"/>
                  </p:ext>
                </p:extLst>
              </p:nvPr>
            </p:nvGraphicFramePr>
            <p:xfrm>
              <a:off x="4494848" y="3681770"/>
              <a:ext cx="4572000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7250"/>
                    <a:gridCol w="371475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𝑖𝑛𝑡𝑟𝑖𝑛𝑠𝑖𝑐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Time required for transistors to change state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Represents</a:t>
                          </a:r>
                          <a:r>
                            <a:rPr lang="en-US" sz="1200" baseline="0" dirty="0" smtClean="0"/>
                            <a:t> the driving capability of the cell.  Can be loosely considered the output impedance of the cell.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𝑙𝑜𝑎𝑑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The summation of all the parasitic capacitances of the wires </a:t>
                          </a:r>
                          <a:r>
                            <a:rPr lang="en-US" sz="1200" baseline="0" dirty="0" smtClean="0"/>
                            <a:t>and input capacitances for the load cells.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959"/>
                  </p:ext>
                </p:extLst>
              </p:nvPr>
            </p:nvGraphicFramePr>
            <p:xfrm>
              <a:off x="4494848" y="3681770"/>
              <a:ext cx="4572000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7250"/>
                    <a:gridCol w="37147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39" r="-432624" b="-2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Time required for transistors to change state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2667" r="-432624" b="-1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Represents</a:t>
                          </a:r>
                          <a:r>
                            <a:rPr lang="en-US" sz="1200" baseline="0" dirty="0" smtClean="0"/>
                            <a:t> the driving capability of the cell.  Can be loosely considered the output impedance of the cell.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82667" r="-432624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The summation of all the parasitic capacitances of the wires </a:t>
                          </a:r>
                          <a:r>
                            <a:rPr lang="en-US" sz="1200" baseline="0" dirty="0" smtClean="0"/>
                            <a:t>and input capacitances for the load cells.</a:t>
                          </a:r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Propagation Delay</a:t>
            </a:r>
            <a:br>
              <a:rPr lang="en-US" dirty="0" smtClean="0"/>
            </a:br>
            <a:r>
              <a:rPr lang="en-US" sz="2800" dirty="0" smtClean="0"/>
              <a:t>System Delay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1968500"/>
          </a:xfrm>
        </p:spPr>
        <p:txBody>
          <a:bodyPr/>
          <a:lstStyle/>
          <a:p>
            <a:r>
              <a:rPr lang="en-US" sz="1800" i="1" dirty="0" smtClean="0"/>
              <a:t>System Delay</a:t>
            </a:r>
            <a:r>
              <a:rPr lang="en-US" sz="1800" dirty="0" smtClean="0"/>
              <a:t> – the longest path </a:t>
            </a:r>
            <a:r>
              <a:rPr lang="en-US" sz="1800" dirty="0"/>
              <a:t>(input to output) </a:t>
            </a:r>
            <a:r>
              <a:rPr lang="en-US" sz="1800" dirty="0" smtClean="0"/>
              <a:t>in the system</a:t>
            </a:r>
          </a:p>
          <a:p>
            <a:r>
              <a:rPr lang="en-US" sz="1800" i="1" dirty="0" smtClean="0"/>
              <a:t>False path</a:t>
            </a:r>
            <a:r>
              <a:rPr lang="en-US" sz="1800" dirty="0" smtClean="0"/>
              <a:t> – a path along which a signal cannot actually propagate</a:t>
            </a:r>
          </a:p>
          <a:p>
            <a:r>
              <a:rPr lang="en-US" sz="1800" dirty="0"/>
              <a:t>Difficult if the design is mainly “random” logic</a:t>
            </a:r>
          </a:p>
          <a:p>
            <a:r>
              <a:rPr lang="en-US" sz="1800" dirty="0"/>
              <a:t>Critical path can be identified if many complex operators (such as adders or multipliers) are used in the design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51852"/>
            <a:ext cx="5029200" cy="3072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56701"/>
            <a:ext cx="4114800" cy="2144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3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 smtClean="0"/>
              <a:t>Synthesis with Timing Constraint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7962899" cy="3416300"/>
          </a:xfrm>
        </p:spPr>
        <p:txBody>
          <a:bodyPr/>
          <a:lstStyle/>
          <a:p>
            <a:pPr marL="609600" indent="-609600"/>
            <a:r>
              <a:rPr lang="en-US" sz="1800" dirty="0"/>
              <a:t>Multi-level synthesis is flexible</a:t>
            </a:r>
          </a:p>
          <a:p>
            <a:pPr marL="609600" indent="-609600"/>
            <a:r>
              <a:rPr lang="en-US" sz="1800" dirty="0"/>
              <a:t>It is possible to reduce by delay by adding extra logic</a:t>
            </a:r>
          </a:p>
          <a:p>
            <a:pPr marL="609600" indent="-609600"/>
            <a:r>
              <a:rPr lang="en-US" sz="1800" dirty="0"/>
              <a:t>Synthesis with timing </a:t>
            </a:r>
            <a:r>
              <a:rPr lang="en-US" sz="1800" dirty="0" smtClean="0"/>
              <a:t>constraint:</a:t>
            </a:r>
            <a:endParaRPr lang="en-US" sz="1800" dirty="0"/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Obtain the minimal-area implementation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Identify the critical path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Reduce the delay by adding extra logic</a:t>
            </a:r>
          </a:p>
          <a:p>
            <a:pPr marL="990600" lvl="1" indent="-533400">
              <a:buFontTx/>
              <a:buAutoNum type="arabicPeriod"/>
            </a:pPr>
            <a:r>
              <a:rPr lang="en-US" sz="1800" dirty="0"/>
              <a:t>Repeat 2 &amp; 3 until meeting the constraint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78937"/>
            <a:ext cx="7543800" cy="229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sz="3200" dirty="0"/>
              <a:t>Synthesis with Timing </a:t>
            </a:r>
            <a:r>
              <a:rPr lang="en-US" sz="3200" dirty="0" smtClean="0"/>
              <a:t>Constraint</a:t>
            </a:r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9382"/>
            <a:ext cx="421995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36" y="2590800"/>
            <a:ext cx="4191000" cy="327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2147650"/>
            <a:ext cx="305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Area-Delay Trade-Off Curve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2147650"/>
            <a:ext cx="2604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Writing better RTL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Timing Hazards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1" y="1536700"/>
            <a:ext cx="8496299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/>
              <a:t>Propagation </a:t>
            </a:r>
            <a:r>
              <a:rPr lang="en-US" sz="2000" i="1" dirty="0" smtClean="0"/>
              <a:t>delay</a:t>
            </a:r>
            <a:r>
              <a:rPr lang="en-US" sz="2000" dirty="0" smtClean="0"/>
              <a:t> – </a:t>
            </a:r>
            <a:r>
              <a:rPr lang="en-US" sz="2000" dirty="0"/>
              <a:t>time to obtain a stable output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Hazards</a:t>
            </a:r>
            <a:r>
              <a:rPr lang="en-US" sz="2000" dirty="0" smtClean="0"/>
              <a:t> – the </a:t>
            </a:r>
            <a:r>
              <a:rPr lang="en-US" sz="2000" dirty="0"/>
              <a:t>fluctuation occurring during the transient period 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Static </a:t>
            </a:r>
            <a:r>
              <a:rPr lang="en-US" sz="2000" i="1" dirty="0" smtClean="0"/>
              <a:t>hazard</a:t>
            </a:r>
            <a:r>
              <a:rPr lang="en-US" sz="2000" dirty="0" smtClean="0"/>
              <a:t> – </a:t>
            </a:r>
            <a:r>
              <a:rPr lang="en-US" sz="2000" dirty="0"/>
              <a:t>glitch when the signal should be stable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Dynamic </a:t>
            </a:r>
            <a:r>
              <a:rPr lang="en-US" sz="2000" i="1" dirty="0" smtClean="0"/>
              <a:t>hazard</a:t>
            </a:r>
            <a:r>
              <a:rPr lang="en-US" sz="2000" dirty="0" smtClean="0"/>
              <a:t> – </a:t>
            </a:r>
            <a:r>
              <a:rPr lang="en-US" sz="2000" dirty="0"/>
              <a:t>a glitch in transition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Due to the multiple converging paths of an output port 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825</Words>
  <Application>Microsoft Office PowerPoint</Application>
  <PresentationFormat>On-screen Show (4:3)</PresentationFormat>
  <Paragraphs>150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Blank Presentation</vt:lpstr>
      <vt:lpstr>ECE 484 - Advanced Digital Systems Design Lecture 11 – Timing Analysis</vt:lpstr>
      <vt:lpstr>Lesson Outline</vt:lpstr>
      <vt:lpstr>Combinational Timing Considerations</vt:lpstr>
      <vt:lpstr>Combinational Timing Considerations</vt:lpstr>
      <vt:lpstr>Propagation Delay Overview</vt:lpstr>
      <vt:lpstr>Propagation Delay System Delay</vt:lpstr>
      <vt:lpstr>Synthesis with Timing Constraint</vt:lpstr>
      <vt:lpstr>Synthesis with Timing Constraint</vt:lpstr>
      <vt:lpstr>Timing Hazards</vt:lpstr>
      <vt:lpstr>Timing Hazards Static Hazard</vt:lpstr>
      <vt:lpstr>Timing Hazards Dynamic Hazard</vt:lpstr>
      <vt:lpstr>Timing Hazards Dealing With Hazards</vt:lpstr>
      <vt:lpstr>Sequential Timing Analysis</vt:lpstr>
      <vt:lpstr>Sequential Timing Analysis</vt:lpstr>
      <vt:lpstr>Sequential Timing Analysis Setup Time Violation</vt:lpstr>
      <vt:lpstr>Sequential Timing Analysis Setup Time Violation - Consequences</vt:lpstr>
      <vt:lpstr>Sequential Timing Analysis Shift Register Example</vt:lpstr>
      <vt:lpstr>Sequential Timing Analysis Hold Time Violation</vt:lpstr>
      <vt:lpstr>Sequential Timing Analysis Output Delay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1405</cp:revision>
  <cp:lastPrinted>2011-08-04T19:34:27Z</cp:lastPrinted>
  <dcterms:created xsi:type="dcterms:W3CDTF">2007-08-09T13:45:40Z</dcterms:created>
  <dcterms:modified xsi:type="dcterms:W3CDTF">2012-12-19T23:06:52Z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