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7"/>
  </p:notesMasterIdLst>
  <p:handoutMasterIdLst>
    <p:handoutMasterId r:id="rId38"/>
  </p:handoutMasterIdLst>
  <p:sldIdLst>
    <p:sldId id="283" r:id="rId6"/>
    <p:sldId id="466" r:id="rId7"/>
    <p:sldId id="509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530" r:id="rId29"/>
    <p:sldId id="531" r:id="rId30"/>
    <p:sldId id="503" r:id="rId31"/>
    <p:sldId id="504" r:id="rId32"/>
    <p:sldId id="506" r:id="rId33"/>
    <p:sldId id="507" r:id="rId34"/>
    <p:sldId id="508" r:id="rId35"/>
    <p:sldId id="532" r:id="rId3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9" autoAdjust="0"/>
    <p:restoredTop sz="99901" autoAdjust="0"/>
  </p:normalViewPr>
  <p:slideViewPr>
    <p:cSldViewPr snapToObjects="1">
      <p:cViewPr>
        <p:scale>
          <a:sx n="100" d="100"/>
          <a:sy n="100" d="100"/>
        </p:scale>
        <p:origin x="-906" y="-8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0FC61C8-FCEC-42C7-B8D3-A2EFF6896C3E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4DA10A2-3F7D-4248-B346-176702F4A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3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C1FDA36-CDEE-43EF-9099-906D5658A59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33866E5-B94A-483C-A5BE-4F8375C5F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D957A480-45FD-4E4A-ABAC-1E7EB071E91C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2E6BC4E5-C517-43F2-870E-64EFEEF1198A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04E23353-4FEE-4528-8A35-E06682B0B952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3C7A53D6-9E1F-476B-811C-8B0D7D6C129D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E8D331FD-6F1F-4D9B-AF9A-483E3CAF7677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7620B285-4050-43FA-AADB-0920DF539A7F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7FF413A6-C1B6-4F62-8CFB-187CFCE2157E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0EA175A4-5690-4F6B-983E-B173AF56C5D4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4B30F739-B175-493E-BCB7-A2F184EDE3CD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6FB5E55D-52CC-4139-85F7-657F2B75D194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AA4FB6B9-BF17-439A-AF11-BF4CD9B977CD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085EA206-6CCF-4F3A-B44D-6D7AD10113F2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549A2477-CE7E-45C6-B43D-4B971EC74F58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F98E6776-D5C5-46E4-88B5-BCF57C743C82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C567F1F5-194A-4EF4-8702-89EFF55C2EA8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144E03DF-8FF9-4CC1-81A9-7D65C03EA82B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51B54694-5A4F-4DDE-A246-90E7B842FB9E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60DCB877-6D3E-4BCA-8EC7-D4670F81984A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C4A63687-7E6C-4DE0-9BEB-8789448141D7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E43D8F38-5EEC-4D31-B27F-2563D8A07911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  <a:defRPr/>
            </a:pPr>
            <a:r>
              <a:rPr lang="en-US" sz="1600" b="1" i="1" kern="1200" dirty="0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I n t e g r i t y  -  S e r v i c e  -  E x c e l </a:t>
            </a:r>
            <a:r>
              <a:rPr lang="en-US" sz="1600" b="1" i="1" kern="1200" dirty="0" err="1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l</a:t>
            </a:r>
            <a:r>
              <a:rPr lang="en-US" sz="1600" b="1" i="1" kern="1200" dirty="0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rtl="0">
              <a:defRPr/>
            </a:pPr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  <a:p>
            <a:pPr rtl="0">
              <a:defRPr/>
            </a:pPr>
            <a:fld id="{F49C0791-D0EA-4F3B-9503-D0DBAFE8CE0E}" type="slidenum">
              <a:rPr lang="en-US" kern="1200">
                <a:solidFill>
                  <a:srgbClr val="000000"/>
                </a:solidFill>
                <a:ea typeface="+mn-ea"/>
                <a:cs typeface="+mn-cs"/>
              </a:rPr>
              <a:pPr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0"/>
            <a:ext cx="9144000" cy="1905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ECE 484 - Advanced Digital Systems Design</a:t>
            </a:r>
            <a:br>
              <a:rPr lang="en-US" sz="4000" dirty="0" smtClean="0"/>
            </a:br>
            <a:r>
              <a:rPr lang="en-US" sz="3200"/>
              <a:t>Lecture </a:t>
            </a:r>
            <a:r>
              <a:rPr lang="en-US" sz="3200" smtClean="0"/>
              <a:t>12 </a:t>
            </a:r>
            <a:r>
              <a:rPr lang="en-US" sz="3200" dirty="0" smtClean="0"/>
              <a:t>– Clock and Synchronization</a:t>
            </a:r>
            <a:endParaRPr lang="en-US" sz="40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Michael Tanner</a:t>
            </a:r>
            <a:br>
              <a:rPr lang="en-US" dirty="0" smtClean="0"/>
            </a:br>
            <a:r>
              <a:rPr lang="en-US" smtClean="0"/>
              <a:t>Room </a:t>
            </a:r>
            <a:r>
              <a:rPr lang="en-US"/>
              <a:t>2F46A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333-6766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457325" y="500063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i="1"/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28725" y="141605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>
                <a:latin typeface="Century Schoolbook" pitchFamily="18" charset="0"/>
              </a:rPr>
              <a:t>I n t e g r i t y  -  S e r v i c e  -  E x c e l l e n c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Why Multiple Clocks?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10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4787900"/>
          </a:xfrm>
        </p:spPr>
        <p:txBody>
          <a:bodyPr/>
          <a:lstStyle/>
          <a:p>
            <a:r>
              <a:rPr lang="en-US" sz="2000" dirty="0" smtClean="0">
                <a:cs typeface="Courier New" pitchFamily="49" charset="0"/>
              </a:rPr>
              <a:t>Inherent multiple clock sources (e.g., external communication link)</a:t>
            </a:r>
          </a:p>
          <a:p>
            <a:r>
              <a:rPr lang="en-US" sz="2000" dirty="0" smtClean="0">
                <a:cs typeface="Courier New" pitchFamily="49" charset="0"/>
              </a:rPr>
              <a:t>Circuit size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Clock skew increases with the number of FFs in a system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Current technology can support up to 10,000 FFs</a:t>
            </a:r>
          </a:p>
          <a:p>
            <a:r>
              <a:rPr lang="en-US" sz="2000" dirty="0" smtClean="0">
                <a:cs typeface="Courier New" pitchFamily="49" charset="0"/>
              </a:rPr>
              <a:t>Design complexity</a:t>
            </a:r>
            <a:r>
              <a:rPr lang="en-US" sz="2000" dirty="0"/>
              <a:t> </a:t>
            </a:r>
            <a:r>
              <a:rPr lang="en-US" sz="2000" dirty="0" smtClean="0"/>
              <a:t>– e.g., a system w/16-bit 20MHz processor, 1-bit 100MHz serial interface, 1 MHz I/O controller</a:t>
            </a:r>
          </a:p>
          <a:p>
            <a:r>
              <a:rPr lang="en-US" sz="2000" dirty="0" smtClean="0">
                <a:cs typeface="Courier New" pitchFamily="49" charset="0"/>
              </a:rPr>
              <a:t>Power consideration – dynamic power is proportional to switching frequency</a:t>
            </a:r>
          </a:p>
        </p:txBody>
      </p:sp>
    </p:spTree>
    <p:extLst>
      <p:ext uri="{BB962C8B-B14F-4D97-AF65-F5344CB8AC3E}">
        <p14:creationId xmlns:p14="http://schemas.microsoft.com/office/powerpoint/2010/main" val="172185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Derived vs. Independent Clocks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11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4787900"/>
          </a:xfrm>
        </p:spPr>
        <p:txBody>
          <a:bodyPr/>
          <a:lstStyle/>
          <a:p>
            <a:r>
              <a:rPr lang="en-US" sz="2000" i="1" dirty="0" smtClean="0">
                <a:cs typeface="Courier New" pitchFamily="49" charset="0"/>
              </a:rPr>
              <a:t>Independent clocks</a:t>
            </a:r>
            <a:r>
              <a:rPr lang="en-US" sz="2000" dirty="0">
                <a:cs typeface="Courier New" pitchFamily="49" charset="0"/>
              </a:rPr>
              <a:t> </a:t>
            </a:r>
            <a:r>
              <a:rPr lang="en-US" sz="2000" dirty="0" smtClean="0">
                <a:cs typeface="Courier New" pitchFamily="49" charset="0"/>
              </a:rPr>
              <a:t>– relationship between the clocks is unknown</a:t>
            </a:r>
          </a:p>
          <a:p>
            <a:r>
              <a:rPr lang="en-US" sz="2000" dirty="0" smtClean="0">
                <a:cs typeface="Courier New" pitchFamily="49" charset="0"/>
              </a:rPr>
              <a:t>Derived clocks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A clock is derived from another clock (e.g., different clock rate or phase)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Relationship is known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Logic for the derived clock should be separated from regular logic and manually synthesized (e.g., special delay line or PLL)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A system with derived clock can still be treated and analyzed as a synchronous system</a:t>
            </a:r>
          </a:p>
          <a:p>
            <a:r>
              <a:rPr lang="en-US" sz="2000" dirty="0" smtClean="0">
                <a:cs typeface="Courier New" pitchFamily="49" charset="0"/>
              </a:rPr>
              <a:t>Globally Asynchronous Locally Synchronous System (GALS)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Partition a system into multiple clock domains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Design and verify subsystem in same clock domain as a synchronous system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Design special interface between clock domains</a:t>
            </a:r>
          </a:p>
        </p:txBody>
      </p:sp>
    </p:spTree>
    <p:extLst>
      <p:ext uri="{BB962C8B-B14F-4D97-AF65-F5344CB8AC3E}">
        <p14:creationId xmlns:p14="http://schemas.microsoft.com/office/powerpoint/2010/main" val="217882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Metastability </a:t>
            </a:r>
            <a:r>
              <a:rPr lang="en-US" dirty="0"/>
              <a:t>and Synchronization Failure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3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Timing Analysis of a Synchronous System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4787900"/>
          </a:xfrm>
        </p:spPr>
        <p:txBody>
          <a:bodyPr/>
          <a:lstStyle/>
          <a:p>
            <a:r>
              <a:rPr lang="en-US" sz="2000" dirty="0" smtClean="0">
                <a:cs typeface="Courier New" pitchFamily="49" charset="0"/>
              </a:rPr>
              <a:t>To satisfy setup time constraint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Signal from the state register</a:t>
            </a:r>
          </a:p>
          <a:p>
            <a:pPr lvl="2"/>
            <a:r>
              <a:rPr lang="en-US" sz="1600" dirty="0" smtClean="0">
                <a:cs typeface="Courier New" pitchFamily="49" charset="0"/>
              </a:rPr>
              <a:t>Controlled by the clock</a:t>
            </a:r>
          </a:p>
          <a:p>
            <a:pPr lvl="2"/>
            <a:r>
              <a:rPr lang="en-US" sz="1600" dirty="0" smtClean="0">
                <a:cs typeface="Courier New" pitchFamily="49" charset="0"/>
              </a:rPr>
              <a:t>Adjust clock period to </a:t>
            </a:r>
            <a:r>
              <a:rPr lang="en-US" sz="1600" i="1" dirty="0" smtClean="0">
                <a:cs typeface="Courier New" pitchFamily="49" charset="0"/>
              </a:rPr>
              <a:t>avoid</a:t>
            </a:r>
            <a:r>
              <a:rPr lang="en-US" sz="1600" dirty="0" smtClean="0">
                <a:cs typeface="Courier New" pitchFamily="49" charset="0"/>
              </a:rPr>
              <a:t> setup time violation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Signal from external input</a:t>
            </a:r>
          </a:p>
          <a:p>
            <a:pPr lvl="2"/>
            <a:r>
              <a:rPr lang="en-US" sz="1600" dirty="0" smtClean="0">
                <a:cs typeface="Courier New" pitchFamily="49" charset="0"/>
              </a:rPr>
              <a:t>Same if the external input comes from another synchronous subsystem</a:t>
            </a:r>
          </a:p>
          <a:p>
            <a:pPr lvl="2"/>
            <a:r>
              <a:rPr lang="en-US" sz="1600" dirty="0" smtClean="0">
                <a:cs typeface="Courier New" pitchFamily="49" charset="0"/>
              </a:rPr>
              <a:t>Otherwise, have to </a:t>
            </a:r>
            <a:r>
              <a:rPr lang="en-US" sz="1600" i="1" dirty="0" smtClean="0">
                <a:cs typeface="Courier New" pitchFamily="49" charset="0"/>
              </a:rPr>
              <a:t>deal with the occurrence</a:t>
            </a:r>
            <a:r>
              <a:rPr lang="en-US" sz="1600" dirty="0" smtClean="0">
                <a:cs typeface="Courier New" pitchFamily="49" charset="0"/>
              </a:rPr>
              <a:t> of setup time violation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81173"/>
            <a:ext cx="6858001" cy="237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84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Metastability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14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381001" y="1536700"/>
                <a:ext cx="4343400" cy="4850368"/>
              </a:xfrm>
            </p:spPr>
            <p:txBody>
              <a:bodyPr/>
              <a:lstStyle/>
              <a:p>
                <a:r>
                  <a:rPr lang="en-US" sz="2000" dirty="0" smtClean="0">
                    <a:cs typeface="Courier New" pitchFamily="49" charset="0"/>
                  </a:rPr>
                  <a:t>What happens after timing violation?</a:t>
                </a:r>
              </a:p>
              <a:p>
                <a:pPr lvl="1"/>
                <a:r>
                  <a:rPr lang="en-US" sz="1800" dirty="0" smtClean="0">
                    <a:cs typeface="Courier New" pitchFamily="49" charset="0"/>
                  </a:rPr>
                  <a:t>Output of FF become 1 (sampled old input value)</a:t>
                </a:r>
              </a:p>
              <a:p>
                <a:pPr lvl="1"/>
                <a:r>
                  <a:rPr lang="en-US" sz="1800" dirty="0" smtClean="0">
                    <a:cs typeface="Courier New" pitchFamily="49" charset="0"/>
                  </a:rPr>
                  <a:t>Output becomes 0 (sampled new input value)</a:t>
                </a:r>
              </a:p>
              <a:p>
                <a:pPr lvl="1"/>
                <a:r>
                  <a:rPr lang="en-US" sz="1800" dirty="0" smtClean="0">
                    <a:cs typeface="Courier New" pitchFamily="49" charset="0"/>
                  </a:rPr>
                  <a:t>FF enters metastable state, the output exhibits an “in-between” value</a:t>
                </a:r>
              </a:p>
              <a:p>
                <a:pPr lvl="2"/>
                <a:r>
                  <a:rPr lang="en-US" sz="1600" dirty="0" smtClean="0">
                    <a:cs typeface="Courier New" pitchFamily="49" charset="0"/>
                  </a:rPr>
                  <a:t>FF eventually “resolves” to one of the stable states</a:t>
                </a:r>
              </a:p>
              <a:p>
                <a:pPr lvl="2"/>
                <a:r>
                  <a:rPr lang="en-US" sz="1600" dirty="0" smtClean="0">
                    <a:cs typeface="Courier New" pitchFamily="49" charset="0"/>
                  </a:rPr>
                  <a:t>The resolution time is a random variable with distribution function 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  <a:cs typeface="Courier New" pitchFamily="49" charset="0"/>
                      </a:rPr>
                      <m:t>𝝉</m:t>
                    </m:r>
                  </m:oMath>
                </a14:m>
                <a:r>
                  <a:rPr lang="en-US" sz="1600" dirty="0" smtClean="0">
                    <a:cs typeface="Courier New" pitchFamily="49" charset="0"/>
                  </a:rPr>
                  <a:t> is a decay constant)</a:t>
                </a:r>
              </a:p>
              <a:p>
                <a:pPr lvl="2"/>
                <a:r>
                  <a:rPr lang="en-US" sz="1600" dirty="0" smtClean="0">
                    <a:cs typeface="Courier New" pitchFamily="49" charset="0"/>
                  </a:rPr>
                  <a:t>The probability that metastability persists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/>
                            <a:cs typeface="Courier New" pitchFamily="49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latin typeface="Cambria Math"/>
                            <a:cs typeface="Courier New" pitchFamily="49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1600" dirty="0" smtClean="0">
                    <a:cs typeface="Courier New" pitchFamily="49" charset="0"/>
                  </a:rPr>
                  <a:t> is MTBF</a:t>
                </a:r>
              </a:p>
            </p:txBody>
          </p:sp>
        </mc:Choice>
        <mc:Fallback xmlns="">
          <p:sp>
            <p:nvSpPr>
              <p:cNvPr id="5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1" y="1536700"/>
                <a:ext cx="4343400" cy="4850368"/>
              </a:xfrm>
              <a:blipFill rotWithShape="1">
                <a:blip r:embed="rId2"/>
                <a:stretch>
                  <a:fillRect l="-562" t="-503" r="-2247" b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65" y="1565275"/>
            <a:ext cx="3870245" cy="277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725832" y="4876799"/>
                <a:ext cx="2369110" cy="728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𝒓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1" i="1" smtClean="0">
                                  <a:latin typeface="Cambria Math"/>
                                </a:rPr>
                                <m:t>𝝉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832" y="4876799"/>
                <a:ext cx="2369110" cy="72853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 bwMode="auto">
          <a:xfrm flipV="1">
            <a:off x="4572000" y="5410200"/>
            <a:ext cx="1153832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1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Mean Time Between synchronization Failures (MTBF)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15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36700"/>
                <a:ext cx="8381999" cy="2197100"/>
              </a:xfrm>
            </p:spPr>
            <p:txBody>
              <a:bodyPr/>
              <a:lstStyle/>
              <a:p>
                <a:r>
                  <a:rPr lang="en-US" sz="2000" dirty="0" smtClean="0">
                    <a:cs typeface="Courier New" pitchFamily="49" charset="0"/>
                  </a:rPr>
                  <a:t>Synchronization Failure – a FF cannot resolve the metastable condition within the given time</a:t>
                </a:r>
              </a:p>
              <a:p>
                <a:r>
                  <a:rPr lang="en-US" sz="2000" dirty="0" smtClean="0">
                    <a:cs typeface="Courier New" pitchFamily="49" charset="0"/>
                  </a:rPr>
                  <a:t>MTBF</a:t>
                </a:r>
              </a:p>
              <a:p>
                <a:pPr lvl="1"/>
                <a:r>
                  <a:rPr lang="en-US" sz="1800" dirty="0" smtClean="0">
                    <a:cs typeface="Courier New" pitchFamily="49" charset="0"/>
                  </a:rPr>
                  <a:t>Mean Time Between synchronization Failures</a:t>
                </a:r>
              </a:p>
              <a:p>
                <a:pPr lvl="1"/>
                <a:r>
                  <a:rPr lang="en-US" sz="1800" dirty="0" smtClean="0">
                    <a:cs typeface="Courier New" pitchFamily="49" charset="0"/>
                  </a:rPr>
                  <a:t>Basic criterion for metastability analysis</a:t>
                </a:r>
              </a:p>
              <a:p>
                <a:pPr lvl="1"/>
                <a:r>
                  <a:rPr lang="en-US" sz="1800" dirty="0" smtClean="0">
                    <a:cs typeface="Courier New" pitchFamily="49" charset="0"/>
                  </a:rPr>
                  <a:t>Frequently expressed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  <a:cs typeface="Courier New" pitchFamily="49" charset="0"/>
                          </a:rPr>
                          <m:t>𝑻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  <a:cs typeface="Courier New" pitchFamily="49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1800" dirty="0" smtClean="0">
                    <a:cs typeface="Courier New" pitchFamily="49" charset="0"/>
                  </a:rPr>
                  <a:t> (resolution time provided)</a:t>
                </a:r>
              </a:p>
            </p:txBody>
          </p:sp>
        </mc:Choice>
        <mc:Fallback xmlns="">
          <p:sp>
            <p:nvSpPr>
              <p:cNvPr id="5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36700"/>
                <a:ext cx="8381999" cy="2197100"/>
              </a:xfrm>
              <a:blipFill rotWithShape="1">
                <a:blip r:embed="rId2"/>
                <a:stretch>
                  <a:fillRect l="-291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928478"/>
                  </p:ext>
                </p:extLst>
              </p:nvPr>
            </p:nvGraphicFramePr>
            <p:xfrm>
              <a:off x="228600" y="3657600"/>
              <a:ext cx="4381501" cy="2199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6301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𝑚𝑒𝑡𝑎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Average rate at which an FF enters the metastable state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Probability that a FF cannot resolve the metastable condition within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Susceptible time window (constant parameter associated</a:t>
                          </a:r>
                          <a:r>
                            <a:rPr lang="en-US" sz="1200" baseline="0" dirty="0" smtClean="0"/>
                            <a:t> with the FF)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Rate of change of the input data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Decay time constant (constant parameter associated with the FF)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928478"/>
                  </p:ext>
                </p:extLst>
              </p:nvPr>
            </p:nvGraphicFramePr>
            <p:xfrm>
              <a:off x="228600" y="3657600"/>
              <a:ext cx="4381501" cy="2199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6301"/>
                    <a:gridCol w="35052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94" t="-1333" r="-399306" b="-3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Average rate at which an FF enters the metastable state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94" t="-101333" r="-399306" b="-2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261" t="-101333" r="-174" b="-29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94" t="-201333" r="-399306" b="-1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Susceptible time window (constant parameter associated</a:t>
                          </a:r>
                          <a:r>
                            <a:rPr lang="en-US" sz="1200" baseline="0" dirty="0" smtClean="0"/>
                            <a:t> with the FF)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94" t="-370492" r="-399306" b="-1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Rate of change of the input data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94" t="-382667" r="-399306" b="-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Decay time constant (constant parameter associated with the FF)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81400" y="4267200"/>
                <a:ext cx="5404300" cy="2118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𝑚𝑒𝑡𝑎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𝜔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𝑐𝑙𝑘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sz="2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𝐴𝐹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𝑚𝑒𝑡𝑎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0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𝜔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𝑐𝑙𝑘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𝑴𝑻𝑩𝑭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sz="20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/>
                            </a:rPr>
                            <m:t>𝑨𝑭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𝒓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𝝉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sz="2000" b="1" i="1" smtClean="0">
                              <a:latin typeface="Cambria Math"/>
                            </a:rPr>
                            <m:t>𝝎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𝒄𝒍𝒌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267200"/>
                <a:ext cx="5404300" cy="21180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64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MTBF Example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16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3724" y="1719500"/>
                <a:ext cx="175516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0.1 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0.5 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𝑐𝑙𝑘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50 </m:t>
                      </m:r>
                      <m:r>
                        <a:rPr lang="en-US" b="0" i="1" smtClean="0">
                          <a:latin typeface="Cambria Math"/>
                        </a:rPr>
                        <m:t>𝑀𝐻𝑧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𝑐𝑙𝑘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24" y="1719500"/>
                <a:ext cx="1755160" cy="1200329"/>
              </a:xfrm>
              <a:prstGeom prst="rect">
                <a:avLst/>
              </a:prstGeom>
              <a:blipFill rotWithShape="1">
                <a:blip r:embed="rId2"/>
                <a:stretch>
                  <a:fillRect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4608" y="3276600"/>
                <a:ext cx="2793392" cy="829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𝑴𝑻𝑩𝑭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𝒓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1" i="1">
                                      <a:latin typeface="Cambria Math"/>
                                    </a:rPr>
                                    <m:t>𝝉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b="1" i="1">
                              <a:latin typeface="Cambria Math"/>
                            </a:rPr>
                            <m:t>𝒘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𝒄𝒍𝒌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08" y="3276600"/>
                <a:ext cx="2793392" cy="8293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481909"/>
            <a:ext cx="4736036" cy="4842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7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MTBF Observations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17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36700"/>
                <a:ext cx="8458201" cy="4787900"/>
              </a:xfrm>
            </p:spPr>
            <p:txBody>
              <a:bodyPr/>
              <a:lstStyle/>
              <a:p>
                <a:r>
                  <a:rPr lang="en-US" sz="2000" dirty="0" smtClean="0">
                    <a:cs typeface="Courier New" pitchFamily="49" charset="0"/>
                  </a:rPr>
                  <a:t>MTBF is a statistical average</a:t>
                </a:r>
              </a:p>
              <a:p>
                <a:r>
                  <a:rPr lang="en-US" sz="2000" dirty="0" smtClean="0">
                    <a:cs typeface="Courier New" pitchFamily="49" charset="0"/>
                  </a:rPr>
                  <a:t>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  <a:cs typeface="Courier New" pitchFamily="49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  <a:cs typeface="Courier New" pitchFamily="49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2000" dirty="0" smtClean="0">
                    <a:cs typeface="Courier New" pitchFamily="49" charset="0"/>
                  </a:rPr>
                  <a:t> can be adjusted in a practical design</a:t>
                </a:r>
              </a:p>
              <a:p>
                <a:r>
                  <a:rPr lang="en-US" sz="2000" dirty="0" smtClean="0">
                    <a:cs typeface="Courier New" pitchFamily="49" charset="0"/>
                  </a:rPr>
                  <a:t>MTBF is extremely sensitive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  <a:cs typeface="Courier New" pitchFamily="49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  <a:cs typeface="Courier New" pitchFamily="49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sz="2000" dirty="0" smtClean="0">
                  <a:cs typeface="Courier New" pitchFamily="49" charset="0"/>
                </a:endParaRPr>
              </a:p>
              <a:p>
                <a:pPr lvl="1"/>
                <a:r>
                  <a:rPr lang="en-US" sz="1800" dirty="0" smtClean="0">
                    <a:cs typeface="Courier New" pitchFamily="49" charset="0"/>
                  </a:rPr>
                  <a:t>Good – synchronization failure can easily be avoided by providing additional resolution time</a:t>
                </a:r>
              </a:p>
              <a:p>
                <a:pPr lvl="1"/>
                <a:r>
                  <a:rPr lang="en-US" sz="1800" dirty="0" smtClean="0">
                    <a:cs typeface="Courier New" pitchFamily="49" charset="0"/>
                  </a:rPr>
                  <a:t>Bad – minor modification can introduce synchronization failure</a:t>
                </a:r>
              </a:p>
            </p:txBody>
          </p:sp>
        </mc:Choice>
        <mc:Fallback xmlns="">
          <p:sp>
            <p:nvSpPr>
              <p:cNvPr id="5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36700"/>
                <a:ext cx="8458201" cy="4787900"/>
              </a:xfrm>
              <a:blipFill rotWithShape="1">
                <a:blip r:embed="rId2"/>
                <a:stretch>
                  <a:fillRect l="-288" t="-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81173"/>
            <a:ext cx="6858001" cy="237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9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Synchronizer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18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3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Synchronization Circuit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19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1" y="1536700"/>
            <a:ext cx="4191000" cy="4787900"/>
          </a:xfrm>
        </p:spPr>
        <p:txBody>
          <a:bodyPr/>
          <a:lstStyle/>
          <a:p>
            <a:r>
              <a:rPr lang="en-US" sz="2000" dirty="0" smtClean="0">
                <a:cs typeface="Courier New" pitchFamily="49" charset="0"/>
              </a:rPr>
              <a:t>Synchronize an asynchronous input with system clock</a:t>
            </a:r>
          </a:p>
          <a:p>
            <a:r>
              <a:rPr lang="en-US" sz="2000" dirty="0" smtClean="0">
                <a:cs typeface="Courier New" pitchFamily="49" charset="0"/>
              </a:rPr>
              <a:t>No physical circuit can prevent metastability</a:t>
            </a:r>
          </a:p>
          <a:p>
            <a:r>
              <a:rPr lang="en-US" sz="2000" dirty="0" smtClean="0">
                <a:cs typeface="Courier New" pitchFamily="49" charset="0"/>
              </a:rPr>
              <a:t>Synchronizer just provides enough time for the metastable condition to be “resolved”</a:t>
            </a:r>
          </a:p>
          <a:p>
            <a:r>
              <a:rPr lang="en-US" sz="2000" dirty="0" smtClean="0">
                <a:cs typeface="Courier New" pitchFamily="49" charset="0"/>
              </a:rPr>
              <a:t>Example:</a:t>
            </a:r>
          </a:p>
          <a:p>
            <a:endParaRPr lang="en-US" sz="20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57324"/>
            <a:ext cx="4197350" cy="499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43000" y="4648200"/>
                <a:ext cx="1953292" cy="1498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0.1 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0.5 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𝑐𝑙𝑘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50 </m:t>
                      </m:r>
                      <m:r>
                        <a:rPr lang="en-US" b="0" i="1" smtClean="0">
                          <a:latin typeface="Cambria Math"/>
                        </a:rPr>
                        <m:t>𝑀𝐻𝑧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𝑐𝑙𝑘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2.5 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648200"/>
                <a:ext cx="1953292" cy="1498744"/>
              </a:xfrm>
              <a:prstGeom prst="rect">
                <a:avLst/>
              </a:prstGeom>
              <a:blipFill rotWithShape="1">
                <a:blip r:embed="rId3"/>
                <a:stretch>
                  <a:fillRect b="-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29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Clock Distribution Network and </a:t>
            </a:r>
            <a:r>
              <a:rPr lang="en-US" sz="2800" dirty="0" smtClean="0"/>
              <a:t>Skew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Multiple Clock System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Metastability and Synchronization Failure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Synchronizer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Synthesis Guidelines</a:t>
            </a:r>
            <a:endParaRPr lang="en-US" sz="2600" dirty="0" smtClean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4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Synchronization Circuit</a:t>
            </a:r>
            <a:br>
              <a:rPr lang="en-US" sz="3200" dirty="0" smtClean="0"/>
            </a:br>
            <a:r>
              <a:rPr lang="en-US" sz="2400" dirty="0" smtClean="0"/>
              <a:t>No Synchronizer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20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17"/>
          <a:stretch/>
        </p:blipFill>
        <p:spPr bwMode="auto">
          <a:xfrm>
            <a:off x="819827" y="4076700"/>
            <a:ext cx="7504347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1524000"/>
                <a:ext cx="1953292" cy="1498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0.1 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0.5 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𝑐𝑙𝑘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50 </m:t>
                      </m:r>
                      <m:r>
                        <a:rPr lang="en-US" b="0" i="1" smtClean="0">
                          <a:latin typeface="Cambria Math"/>
                        </a:rPr>
                        <m:t>𝑀𝐻𝑧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𝑐𝑙𝑘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2.5 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24000"/>
                <a:ext cx="1953292" cy="1498744"/>
              </a:xfrm>
              <a:prstGeom prst="rect">
                <a:avLst/>
              </a:prstGeom>
              <a:blipFill rotWithShape="1">
                <a:blip r:embed="rId3"/>
                <a:stretch>
                  <a:fillRect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38600" y="1919429"/>
                <a:ext cx="25256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0 </m:t>
                      </m:r>
                      <m:r>
                        <a:rPr lang="en-US" sz="2000" b="0" i="1" smtClean="0">
                          <a:latin typeface="Cambria Math"/>
                        </a:rPr>
                        <m:t>𝑠</m:t>
                      </m:r>
                    </m:oMath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𝑴𝑻𝑩𝑭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m:rPr>
                          <m:aln/>
                        </m:rPr>
                        <a:rPr lang="en-US" sz="2000" b="1" i="1" smtClean="0"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</a:rPr>
                        <m:t>𝟎</m:t>
                      </m:r>
                      <m:r>
                        <a:rPr lang="en-US" sz="2000" b="1" i="1" smtClean="0">
                          <a:latin typeface="Cambria Math"/>
                        </a:rPr>
                        <m:t>.</m:t>
                      </m:r>
                      <m:r>
                        <a:rPr lang="en-US" sz="2000" b="1" i="1" smtClean="0">
                          <a:latin typeface="Cambria Math"/>
                        </a:rPr>
                        <m:t>𝟒</m:t>
                      </m:r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𝒎𝒔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919429"/>
                <a:ext cx="2525628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Synchronization Circuit</a:t>
            </a:r>
            <a:br>
              <a:rPr lang="en-US" sz="3200" dirty="0" smtClean="0"/>
            </a:br>
            <a:r>
              <a:rPr lang="en-US" sz="2400" dirty="0" smtClean="0"/>
              <a:t>One-FF Synchronizer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21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" t="25617" r="-3427" b="49200"/>
          <a:stretch/>
        </p:blipFill>
        <p:spPr bwMode="auto">
          <a:xfrm>
            <a:off x="819827" y="4076700"/>
            <a:ext cx="7504347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1524000"/>
                <a:ext cx="3206326" cy="1775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0.1 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0.5 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𝑐𝑙𝑘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50 </m:t>
                      </m:r>
                      <m:r>
                        <a:rPr lang="en-US" b="0" i="1" smtClean="0">
                          <a:latin typeface="Cambria Math"/>
                        </a:rPr>
                        <m:t>𝑀𝐻𝑧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𝑐𝑙𝑘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2.5 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𝑐𝑜𝑚𝑏𝑖𝑛𝑎𝑡𝑖𝑜𝑛𝑎𝑙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1 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  <m:r>
                        <a:rPr lang="en-US" b="0" i="1" smtClean="0">
                          <a:latin typeface="Cambria Math"/>
                        </a:rPr>
                        <m:t>;12.5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24000"/>
                <a:ext cx="3206326" cy="17757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29000" y="1919429"/>
                <a:ext cx="5621924" cy="1061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𝑐𝑜𝑚𝑏𝑖𝑛𝑎𝑡𝑖𝑜𝑛𝑎𝑙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𝑠𝑒𝑡𝑢𝑝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=16.5 </m:t>
                      </m:r>
                      <m:r>
                        <a:rPr lang="en-US" sz="2000" b="0" i="1" smtClean="0">
                          <a:latin typeface="Cambria Math"/>
                        </a:rPr>
                        <m:t>𝑛𝑠</m:t>
                      </m:r>
                      <m:r>
                        <a:rPr lang="en-US" sz="2000" b="0" i="1" smtClean="0">
                          <a:latin typeface="Cambria Math"/>
                        </a:rPr>
                        <m:t>; 5 </m:t>
                      </m:r>
                      <m:r>
                        <a:rPr lang="en-US" sz="2000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𝑴𝑻𝑩𝑭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𝟏𝟔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;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𝟓</m:t>
                          </m:r>
                        </m:e>
                      </m:d>
                      <m:r>
                        <m:rPr>
                          <m:aln/>
                        </m:rPr>
                        <a:rPr lang="en-US" sz="2000" b="1" i="1" smtClean="0"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</a:rPr>
                        <m:t>𝟐𝟕𝟐</m:t>
                      </m:r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𝒚𝒓</m:t>
                      </m:r>
                      <m:r>
                        <a:rPr lang="en-US" sz="2000" b="1" i="1" smtClean="0">
                          <a:latin typeface="Cambria Math"/>
                        </a:rPr>
                        <m:t>;</m:t>
                      </m:r>
                      <m:r>
                        <a:rPr lang="en-US" sz="2000" b="1" i="1" smtClean="0">
                          <a:latin typeface="Cambria Math"/>
                        </a:rPr>
                        <m:t>𝟎</m:t>
                      </m:r>
                      <m:r>
                        <a:rPr lang="en-US" sz="2000" b="1" i="1" smtClean="0">
                          <a:latin typeface="Cambria Math"/>
                        </a:rPr>
                        <m:t>.</m:t>
                      </m:r>
                      <m:r>
                        <a:rPr lang="en-US" sz="2000" b="1" i="1" smtClean="0">
                          <a:latin typeface="Cambria Math"/>
                        </a:rPr>
                        <m:t>𝟖𝟖</m:t>
                      </m:r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919429"/>
                <a:ext cx="5621924" cy="1061444"/>
              </a:xfrm>
              <a:prstGeom prst="rect">
                <a:avLst/>
              </a:prstGeom>
              <a:blipFill rotWithShape="1"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019115" y="3288268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cs typeface="Courier New" pitchFamily="49" charset="0"/>
              </a:rPr>
              <a:t>Not a reliable design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184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Synchronization Circuit</a:t>
            </a:r>
            <a:br>
              <a:rPr lang="en-US" sz="3200" dirty="0" smtClean="0"/>
            </a:br>
            <a:r>
              <a:rPr lang="en-US" sz="2400" dirty="0" smtClean="0"/>
              <a:t>Two-FF Synchronizer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" t="50794" r="-3173" b="24023"/>
          <a:stretch/>
        </p:blipFill>
        <p:spPr bwMode="auto">
          <a:xfrm>
            <a:off x="819827" y="4076700"/>
            <a:ext cx="7504347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1524000"/>
                <a:ext cx="1953292" cy="1498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0.1 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0.5 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𝑐𝑙𝑘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50 </m:t>
                      </m:r>
                      <m:r>
                        <a:rPr lang="en-US" b="0" i="1" smtClean="0">
                          <a:latin typeface="Cambria Math"/>
                        </a:rPr>
                        <m:t>𝑀𝐻𝑧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𝑐𝑙𝑘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2.5 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24000"/>
                <a:ext cx="1953292" cy="1498744"/>
              </a:xfrm>
              <a:prstGeom prst="rect">
                <a:avLst/>
              </a:prstGeom>
              <a:blipFill rotWithShape="1">
                <a:blip r:embed="rId3"/>
                <a:stretch>
                  <a:fillRect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81400" y="1919429"/>
                <a:ext cx="3320011" cy="1039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=17.5 </m:t>
                      </m:r>
                      <m:r>
                        <a:rPr lang="en-US" sz="2000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𝑴𝑻𝑩𝑭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𝟏𝟕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𝟓</m:t>
                          </m:r>
                        </m:e>
                      </m:d>
                      <m:r>
                        <m:rPr>
                          <m:aln/>
                        </m:rPr>
                        <a:rPr lang="en-US" sz="2000" b="1" i="1" smtClean="0"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</a:rPr>
                        <m:t>𝟑𝟎𝟎𝟎</m:t>
                      </m:r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𝒚𝒓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919429"/>
                <a:ext cx="3320011" cy="1039323"/>
              </a:xfrm>
              <a:prstGeom prst="rect">
                <a:avLst/>
              </a:prstGeom>
              <a:blipFill rotWithShape="1">
                <a:blip r:embed="rId4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219056" y="3288268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cs typeface="Courier New" pitchFamily="49" charset="0"/>
              </a:rPr>
              <a:t>Most commonly used synchronizer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13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Synchronization Circuit</a:t>
            </a:r>
            <a:br>
              <a:rPr lang="en-US" sz="3200" dirty="0" smtClean="0"/>
            </a:br>
            <a:r>
              <a:rPr lang="en-US" sz="2400" dirty="0" smtClean="0"/>
              <a:t>Three-FF Synchronizer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t="74817" r="-2284"/>
          <a:stretch/>
        </p:blipFill>
        <p:spPr bwMode="auto">
          <a:xfrm>
            <a:off x="819827" y="4076700"/>
            <a:ext cx="7504347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1524000"/>
                <a:ext cx="1953292" cy="1498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0.1 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0.5 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𝑐𝑙𝑘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50 </m:t>
                      </m:r>
                      <m:r>
                        <a:rPr lang="en-US" b="0" i="1" smtClean="0">
                          <a:latin typeface="Cambria Math"/>
                        </a:rPr>
                        <m:t>𝑀𝐻𝑧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𝑐𝑙𝑘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2.5 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24000"/>
                <a:ext cx="1953292" cy="1498744"/>
              </a:xfrm>
              <a:prstGeom prst="rect">
                <a:avLst/>
              </a:prstGeom>
              <a:blipFill rotWithShape="1">
                <a:blip r:embed="rId3"/>
                <a:stretch>
                  <a:fillRect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81400" y="1919429"/>
                <a:ext cx="3674276" cy="1039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2(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=30 </m:t>
                      </m:r>
                      <m:r>
                        <a:rPr lang="en-US" sz="2000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𝑴𝑻𝑩𝑭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𝟏𝟔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𝟓</m:t>
                          </m:r>
                        </m:e>
                      </m:d>
                      <m:r>
                        <m:rPr>
                          <m:aln/>
                        </m:rPr>
                        <a:rPr lang="en-US" sz="2000" b="1" i="1" smtClean="0"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</a:rPr>
                        <m:t>𝟔</m:t>
                      </m:r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𝒃𝒊𝒍𝒍𝒊𝒐𝒏</m:t>
                      </m:r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𝒚𝒓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919429"/>
                <a:ext cx="3674276" cy="1039323"/>
              </a:xfrm>
              <a:prstGeom prst="rect">
                <a:avLst/>
              </a:prstGeom>
              <a:blipFill rotWithShape="1">
                <a:blip r:embed="rId4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531115" y="3288268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cs typeface="Courier New" pitchFamily="49" charset="0"/>
              </a:rPr>
              <a:t>Hardly needed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13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Why is Synchronization a “Tricky” Issue?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24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4787900"/>
          </a:xfrm>
        </p:spPr>
        <p:txBody>
          <a:bodyPr/>
          <a:lstStyle/>
          <a:p>
            <a:r>
              <a:rPr lang="en-US" sz="2000" dirty="0" smtClean="0">
                <a:cs typeface="Courier New" pitchFamily="49" charset="0"/>
              </a:rPr>
              <a:t>Metastability is basically an “analog” phenomena</a:t>
            </a:r>
          </a:p>
          <a:p>
            <a:r>
              <a:rPr lang="en-US" sz="2000" dirty="0" smtClean="0">
                <a:cs typeface="Courier New" pitchFamily="49" charset="0"/>
              </a:rPr>
              <a:t>Metastability behavior is described by a random variable</a:t>
            </a:r>
          </a:p>
          <a:p>
            <a:r>
              <a:rPr lang="en-US" sz="2000" dirty="0" smtClean="0">
                <a:cs typeface="Courier New" pitchFamily="49" charset="0"/>
              </a:rPr>
              <a:t>Metastability cannot be easily modeled or simulated in gate level (only ‘X’)</a:t>
            </a:r>
          </a:p>
          <a:p>
            <a:r>
              <a:rPr lang="en-US" sz="2000" dirty="0" smtClean="0">
                <a:cs typeface="Courier New" pitchFamily="49" charset="0"/>
              </a:rPr>
              <a:t>Metastability cannot be easily observed or measured in a physical circuit (e.g., MTBF = 3 months)</a:t>
            </a:r>
          </a:p>
          <a:p>
            <a:r>
              <a:rPr lang="en-US" sz="2000" dirty="0" smtClean="0">
                <a:cs typeface="Courier New" pitchFamily="49" charset="0"/>
              </a:rPr>
              <a:t>MTBF is very sensitive to circuit revision (combinational and routing delays)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586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Synchronization Methods</a:t>
            </a:r>
            <a:br>
              <a:rPr lang="en-US" sz="3200" dirty="0" smtClean="0"/>
            </a:br>
            <a:r>
              <a:rPr lang="en-US" sz="2400" dirty="0" smtClean="0"/>
              <a:t>Sharing Data Across Clock Domains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25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4787900"/>
          </a:xfrm>
        </p:spPr>
        <p:txBody>
          <a:bodyPr/>
          <a:lstStyle/>
          <a:p>
            <a:r>
              <a:rPr lang="en-US" sz="2000" i="1" dirty="0" smtClean="0">
                <a:cs typeface="Courier New" pitchFamily="49" charset="0"/>
              </a:rPr>
              <a:t>FIFO</a:t>
            </a:r>
            <a:r>
              <a:rPr lang="en-US" sz="2000" dirty="0" smtClean="0">
                <a:cs typeface="Courier New" pitchFamily="49" charset="0"/>
              </a:rPr>
              <a:t> – synchronization is needed for empty and full status signals</a:t>
            </a:r>
          </a:p>
          <a:p>
            <a:r>
              <a:rPr lang="en-US" sz="2000" i="1" dirty="0" smtClean="0">
                <a:cs typeface="Courier New" pitchFamily="49" charset="0"/>
              </a:rPr>
              <a:t>Shared Memory</a:t>
            </a:r>
            <a:r>
              <a:rPr lang="en-US" sz="2000" dirty="0" smtClean="0">
                <a:cs typeface="Courier New" pitchFamily="49" charset="0"/>
              </a:rPr>
              <a:t> – synchronization needed for arbitration circuit</a:t>
            </a:r>
          </a:p>
          <a:p>
            <a:r>
              <a:rPr lang="en-US" sz="2000" i="1" dirty="0" smtClean="0">
                <a:cs typeface="Courier New" pitchFamily="49" charset="0"/>
              </a:rPr>
              <a:t>Dual-Port Memory</a:t>
            </a:r>
            <a:r>
              <a:rPr lang="en-US" sz="2000" dirty="0" smtClean="0">
                <a:cs typeface="Courier New" pitchFamily="49" charset="0"/>
              </a:rPr>
              <a:t> – meta-stable condition may occur in the internal arbitration circuit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84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Synthesis Guidelines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26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4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Synthesis Guidelines</a:t>
            </a:r>
            <a:br>
              <a:rPr lang="en-US" sz="3200" dirty="0" smtClean="0"/>
            </a:br>
            <a:r>
              <a:rPr lang="en-US" sz="2400" dirty="0" smtClean="0"/>
              <a:t>Section 9.5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27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4787900"/>
          </a:xfrm>
        </p:spPr>
        <p:txBody>
          <a:bodyPr/>
          <a:lstStyle/>
          <a:p>
            <a:r>
              <a:rPr lang="en-US" sz="2000" dirty="0" smtClean="0">
                <a:cs typeface="Courier New" pitchFamily="49" charset="0"/>
              </a:rPr>
              <a:t>Asynchronous reset, if used, should be only for system initialization.  It should not be used to clear the registers during regular system operation.</a:t>
            </a:r>
          </a:p>
          <a:p>
            <a:r>
              <a:rPr lang="en-US" sz="2000" dirty="0" smtClean="0">
                <a:cs typeface="Courier New" pitchFamily="49" charset="0"/>
              </a:rPr>
              <a:t>Do not manipulate or gate the clock signal.  Most desired operations can be achieved by using a register with an enable signal.</a:t>
            </a:r>
          </a:p>
          <a:p>
            <a:r>
              <a:rPr lang="en-US" sz="2000" dirty="0" smtClean="0">
                <a:cs typeface="Courier New" pitchFamily="49" charset="0"/>
              </a:rPr>
              <a:t>LFSR is an effective way to construct a counter.  It can be used when the counting patterns are not important.</a:t>
            </a:r>
          </a:p>
          <a:p>
            <a:r>
              <a:rPr lang="en-US" sz="2000" dirty="0" smtClean="0">
                <a:cs typeface="Courier New" pitchFamily="49" charset="0"/>
              </a:rPr>
              <a:t>Throughput and delay are two performance criteria.  Adding a pipeline to a combinational circuit can increase the throughput but not reduce the delay.</a:t>
            </a:r>
          </a:p>
          <a:p>
            <a:r>
              <a:rPr lang="en-US" sz="2000" dirty="0" smtClean="0">
                <a:cs typeface="Courier New" pitchFamily="49" charset="0"/>
              </a:rPr>
              <a:t>The main task of adding a pipeline to a </a:t>
            </a:r>
            <a:r>
              <a:rPr lang="en-US" sz="2000" dirty="0" err="1" smtClean="0">
                <a:cs typeface="Courier New" pitchFamily="49" charset="0"/>
              </a:rPr>
              <a:t>combinatioral</a:t>
            </a:r>
            <a:r>
              <a:rPr lang="en-US" sz="2000" dirty="0" smtClean="0">
                <a:cs typeface="Courier New" pitchFamily="49" charset="0"/>
              </a:rPr>
              <a:t> circuit is to divide the circuit into balanced stages.  Software with retiming capability can aid in this task.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638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Synthesis Guidelines</a:t>
            </a:r>
            <a:br>
              <a:rPr lang="en-US" sz="3200" dirty="0" smtClean="0"/>
            </a:br>
            <a:r>
              <a:rPr lang="en-US" sz="2400" dirty="0" smtClean="0"/>
              <a:t>Section 16.11 – Use of a Clock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28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4787900"/>
          </a:xfrm>
        </p:spPr>
        <p:txBody>
          <a:bodyPr/>
          <a:lstStyle/>
          <a:p>
            <a:r>
              <a:rPr lang="en-US" sz="2000" dirty="0" smtClean="0">
                <a:cs typeface="Courier New" pitchFamily="49" charset="0"/>
              </a:rPr>
              <a:t>Do Not manipulate the clock signal in regular RTL design and synthesis.</a:t>
            </a:r>
          </a:p>
          <a:p>
            <a:r>
              <a:rPr lang="en-US" sz="2000" dirty="0" smtClean="0">
                <a:cs typeface="Courier New" pitchFamily="49" charset="0"/>
              </a:rPr>
              <a:t>Minimize the number of clock signals in a system.</a:t>
            </a:r>
          </a:p>
          <a:p>
            <a:r>
              <a:rPr lang="en-US" sz="2000" dirty="0" smtClean="0">
                <a:cs typeface="Courier New" pitchFamily="49" charset="0"/>
              </a:rPr>
              <a:t>Minimize the number of clock domains (i.e., the number of independent clock signals).  Use a derived clock signal when possible.</a:t>
            </a:r>
          </a:p>
          <a:p>
            <a:r>
              <a:rPr lang="en-US" sz="2000" dirty="0" smtClean="0">
                <a:cs typeface="Courier New" pitchFamily="49" charset="0"/>
              </a:rPr>
              <a:t>If a derived clock signal is needed, manually derive and instantiate the circuit and separate it from the regular synthesis.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839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Synthesis Guidelines</a:t>
            </a:r>
            <a:br>
              <a:rPr lang="en-US" sz="3200" dirty="0" smtClean="0"/>
            </a:br>
            <a:r>
              <a:rPr lang="en-US" sz="2400" dirty="0" smtClean="0"/>
              <a:t>Section 16.11 – Synchronizer Guidelines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29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4787900"/>
          </a:xfrm>
        </p:spPr>
        <p:txBody>
          <a:bodyPr/>
          <a:lstStyle/>
          <a:p>
            <a:r>
              <a:rPr lang="en-US" sz="2000" dirty="0" smtClean="0">
                <a:cs typeface="Courier New" pitchFamily="49" charset="0"/>
              </a:rPr>
              <a:t>Synchronize a signal in a single place.</a:t>
            </a:r>
          </a:p>
          <a:p>
            <a:r>
              <a:rPr lang="en-US" sz="2000" dirty="0" smtClean="0">
                <a:cs typeface="Courier New" pitchFamily="49" charset="0"/>
              </a:rPr>
              <a:t>Avoid synchronizing related signals.</a:t>
            </a:r>
          </a:p>
          <a:p>
            <a:r>
              <a:rPr lang="en-US" sz="2000" dirty="0" smtClean="0">
                <a:cs typeface="Courier New" pitchFamily="49" charset="0"/>
              </a:rPr>
              <a:t>Use a glitch-free signal for synchronization.</a:t>
            </a:r>
          </a:p>
          <a:p>
            <a:r>
              <a:rPr lang="en-US" sz="2000" dirty="0" smtClean="0">
                <a:cs typeface="Courier New" pitchFamily="49" charset="0"/>
              </a:rPr>
              <a:t>Reanalyze and examine the synchronizer and MTBF when the device is changed or the clock rate is revised.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588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Clock Distribution Network and Skew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8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47800" y="76200"/>
            <a:ext cx="7245350" cy="1143000"/>
          </a:xfrm>
        </p:spPr>
        <p:txBody>
          <a:bodyPr/>
          <a:lstStyle/>
          <a:p>
            <a:r>
              <a:rPr lang="en-US" sz="3200" dirty="0" smtClean="0"/>
              <a:t>Synthesis Guidelines</a:t>
            </a:r>
            <a:br>
              <a:rPr lang="en-US" sz="3200" dirty="0" smtClean="0"/>
            </a:br>
            <a:r>
              <a:rPr lang="en-US" sz="2400" dirty="0" smtClean="0"/>
              <a:t>Section 16.11 – Interface Between Clock Domains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30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4787900"/>
          </a:xfrm>
        </p:spPr>
        <p:txBody>
          <a:bodyPr/>
          <a:lstStyle/>
          <a:p>
            <a:r>
              <a:rPr lang="en-US" sz="2000" dirty="0" smtClean="0">
                <a:cs typeface="Courier New" pitchFamily="49" charset="0"/>
              </a:rPr>
              <a:t>Clearly identify the boundary of the clock domain and the signals that cross the domain.</a:t>
            </a:r>
          </a:p>
          <a:p>
            <a:r>
              <a:rPr lang="en-US" sz="2000" dirty="0" smtClean="0">
                <a:cs typeface="Courier New" pitchFamily="49" charset="0"/>
              </a:rPr>
              <a:t>Separate the synchronization circuits and asynchronous interface from the synchronous subsystems, and instantiate them as individual modules.</a:t>
            </a:r>
          </a:p>
          <a:p>
            <a:r>
              <a:rPr lang="en-US" sz="2000" dirty="0" smtClean="0">
                <a:cs typeface="Courier New" pitchFamily="49" charset="0"/>
              </a:rPr>
              <a:t>Use a reliable synchronizer design to provide sufficient metastability resolution time.</a:t>
            </a:r>
          </a:p>
          <a:p>
            <a:r>
              <a:rPr lang="en-US" sz="2000" dirty="0" smtClean="0">
                <a:cs typeface="Courier New" pitchFamily="49" charset="0"/>
              </a:rPr>
              <a:t>Analyze the data transfer protocol over a wide range of scenarios, including faster and slower clock frequencies and different data rates.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136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Clock Distribution Network and </a:t>
            </a:r>
            <a:r>
              <a:rPr lang="en-US" sz="2800" dirty="0" smtClean="0"/>
              <a:t>Skew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Multiple Clock System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Metastability and Synchronization Failure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Synchronizer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Synthesis Guidelines</a:t>
            </a:r>
            <a:endParaRPr lang="en-US" sz="2600" dirty="0" smtClean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31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24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Clock Distribution </a:t>
            </a:r>
            <a:r>
              <a:rPr lang="en-US" sz="3200" dirty="0" smtClean="0"/>
              <a:t>Network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4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1" y="1536700"/>
            <a:ext cx="4267200" cy="4797426"/>
          </a:xfrm>
        </p:spPr>
        <p:txBody>
          <a:bodyPr/>
          <a:lstStyle/>
          <a:p>
            <a:r>
              <a:rPr lang="en-US" sz="2000" i="1" dirty="0" smtClean="0">
                <a:cs typeface="Courier New" pitchFamily="49" charset="0"/>
              </a:rPr>
              <a:t>Ideal clock</a:t>
            </a:r>
            <a:r>
              <a:rPr lang="en-US" sz="2000" dirty="0" smtClean="0">
                <a:cs typeface="Courier New" pitchFamily="49" charset="0"/>
              </a:rPr>
              <a:t> – clock’s rising edges arrive at FFs at the same time</a:t>
            </a:r>
          </a:p>
          <a:p>
            <a:r>
              <a:rPr lang="en-US" sz="2000" dirty="0" smtClean="0">
                <a:cs typeface="Courier New" pitchFamily="49" charset="0"/>
              </a:rPr>
              <a:t>Real implementation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Driving capability of each cell is limited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Need a network of buffers to drive all FFs b/c of fan out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In ASIC: done by clock synthesis (a step in physical synthesis)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In FPGA: pre-fabricated clock distribution network</a:t>
            </a:r>
            <a:endParaRPr lang="en-US" sz="1800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035" y="1990725"/>
            <a:ext cx="2062565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497591"/>
            <a:ext cx="1945047" cy="23792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34200" y="4876800"/>
            <a:ext cx="194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Ideal H-Routing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43035" y="5789057"/>
            <a:ext cx="206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Block Diagram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721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Clock Skew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5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381999" cy="901700"/>
          </a:xfrm>
        </p:spPr>
        <p:txBody>
          <a:bodyPr/>
          <a:lstStyle/>
          <a:p>
            <a:r>
              <a:rPr lang="en-US" sz="2000" i="1" dirty="0" smtClean="0">
                <a:cs typeface="Courier New" pitchFamily="49" charset="0"/>
              </a:rPr>
              <a:t>Skew</a:t>
            </a:r>
            <a:r>
              <a:rPr lang="en-US" sz="2000" dirty="0" smtClean="0">
                <a:cs typeface="Courier New" pitchFamily="49" charset="0"/>
              </a:rPr>
              <a:t> – time difference between two arriving clock edges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8486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13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Timing Analysis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6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0" y="6108700"/>
            <a:ext cx="8381999" cy="4445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>
                <a:cs typeface="Courier New" pitchFamily="49" charset="0"/>
              </a:rPr>
              <a:t>Clock skew actually helps increasing clock rate in this </a:t>
            </a:r>
            <a:r>
              <a:rPr lang="en-US" sz="1800" i="1" dirty="0" smtClean="0">
                <a:cs typeface="Courier New" pitchFamily="49" charset="0"/>
              </a:rPr>
              <a:t>particular</a:t>
            </a:r>
            <a:r>
              <a:rPr lang="en-US" sz="1800" dirty="0" smtClean="0">
                <a:cs typeface="Courier New" pitchFamily="49" charset="0"/>
              </a:rPr>
              <a:t> case</a:t>
            </a:r>
            <a:endParaRPr lang="en-US" sz="2000" dirty="0" smtClean="0">
              <a:cs typeface="Courier New" pitchFamily="49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019800" cy="4464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57039" y="5791200"/>
                <a:ext cx="4629922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𝒎𝒊𝒏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𝒄𝒒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𝒏𝒆𝒙𝒕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𝒎𝒂𝒙</m:t>
                              </m:r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𝒔𝒆𝒕𝒖𝒑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𝒔𝒌𝒆𝒘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039" y="5791200"/>
                <a:ext cx="4629922" cy="396006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3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381000" y="1536700"/>
            <a:ext cx="8381999" cy="379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>
                <a:cs typeface="Courier New" pitchFamily="49" charset="0"/>
              </a:rPr>
              <a:t>If the clock signal travels from the opposite direction:</a:t>
            </a:r>
          </a:p>
          <a:p>
            <a:endParaRPr lang="en-US" sz="2000" dirty="0">
              <a:cs typeface="Courier New" pitchFamily="49" charset="0"/>
            </a:endParaRPr>
          </a:p>
          <a:p>
            <a:pPr lvl="1"/>
            <a:r>
              <a:rPr lang="en-US" sz="1800" dirty="0" smtClean="0">
                <a:cs typeface="Courier New" pitchFamily="49" charset="0"/>
              </a:rPr>
              <a:t>Now the clock skew </a:t>
            </a:r>
            <a:r>
              <a:rPr lang="en-US" sz="1800" i="1" dirty="0" smtClean="0">
                <a:cs typeface="Courier New" pitchFamily="49" charset="0"/>
              </a:rPr>
              <a:t>decreases</a:t>
            </a:r>
            <a:r>
              <a:rPr lang="en-US" sz="1800" dirty="0" smtClean="0">
                <a:cs typeface="Courier New" pitchFamily="49" charset="0"/>
              </a:rPr>
              <a:t> the maximum clock rate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Normally we have to consider the worst case since:</a:t>
            </a:r>
          </a:p>
          <a:p>
            <a:pPr lvl="2"/>
            <a:r>
              <a:rPr lang="en-US" sz="1600" dirty="0" smtClean="0">
                <a:cs typeface="Courier New" pitchFamily="49" charset="0"/>
              </a:rPr>
              <a:t>No control on clock routing during synthesis</a:t>
            </a:r>
          </a:p>
          <a:p>
            <a:pPr lvl="2"/>
            <a:r>
              <a:rPr lang="en-US" sz="1600" dirty="0" smtClean="0">
                <a:cs typeface="Courier New" pitchFamily="49" charset="0"/>
              </a:rPr>
              <a:t>Multiple feedback paths</a:t>
            </a:r>
            <a:endParaRPr lang="en-US" sz="1600" dirty="0">
              <a:cs typeface="Courier New" pitchFamily="49" charset="0"/>
            </a:endParaRPr>
          </a:p>
          <a:p>
            <a:r>
              <a:rPr lang="en-US" sz="2000" dirty="0" smtClean="0">
                <a:cs typeface="Courier New" pitchFamily="49" charset="0"/>
              </a:rPr>
              <a:t>Hold time constraint</a:t>
            </a:r>
          </a:p>
          <a:p>
            <a:pPr lvl="1"/>
            <a:endParaRPr lang="en-US" sz="1800" dirty="0" smtClean="0">
              <a:cs typeface="Courier New" pitchFamily="49" charset="0"/>
            </a:endParaRPr>
          </a:p>
          <a:p>
            <a:pPr lvl="1"/>
            <a:r>
              <a:rPr lang="en-US" sz="1800" dirty="0" smtClean="0">
                <a:cs typeface="Courier New" pitchFamily="49" charset="0"/>
              </a:rPr>
              <a:t>Skew may reduce hold time margin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Hold time violation cannot be corrected in RTL design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Timing Analysis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7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71600" y="1889994"/>
                <a:ext cx="4629922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𝒎𝒊𝒏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𝒄𝒒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𝒏𝒆𝒙𝒕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𝒎𝒂𝒙</m:t>
                              </m:r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𝒔𝒆𝒕𝒖𝒑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𝒔𝒌𝒆𝒘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89994"/>
                <a:ext cx="4629922" cy="396006"/>
              </a:xfrm>
              <a:prstGeom prst="rect">
                <a:avLst/>
              </a:prstGeom>
              <a:blipFill rotWithShape="1"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71600" y="3841430"/>
                <a:ext cx="2263568" cy="3943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𝒉𝒐𝒍𝒅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𝒄𝒒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𝒔𝒌𝒆𝒘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41430"/>
                <a:ext cx="2263568" cy="394339"/>
              </a:xfrm>
              <a:prstGeom prst="rect">
                <a:avLst/>
              </a:prstGeom>
              <a:blipFill rotWithShape="1"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09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381000" y="1536700"/>
            <a:ext cx="8381999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>
                <a:cs typeface="Courier New" pitchFamily="49" charset="0"/>
              </a:rPr>
              <a:t>Clock skew normally has negative impact on a synchronous sequential circuit</a:t>
            </a:r>
          </a:p>
          <a:p>
            <a:r>
              <a:rPr lang="en-US" sz="2000" dirty="0" smtClean="0">
                <a:cs typeface="Courier New" pitchFamily="49" charset="0"/>
              </a:rPr>
              <a:t>Effect on setup time constraint – required to increase clock period (i.e., reduce clock frequency)</a:t>
            </a:r>
          </a:p>
          <a:p>
            <a:r>
              <a:rPr lang="en-US" sz="2000" dirty="0" smtClean="0">
                <a:cs typeface="Courier New" pitchFamily="49" charset="0"/>
              </a:rPr>
              <a:t>Effect on hold time constraint – may introduce hold-time violation which can</a:t>
            </a:r>
            <a:r>
              <a:rPr lang="en-US" sz="1800" dirty="0" smtClean="0">
                <a:cs typeface="Courier New" pitchFamily="49" charset="0"/>
              </a:rPr>
              <a:t> only be fixed during physical synthesis: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re-route clock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re-place register and combinational logic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add artificial delay logic</a:t>
            </a:r>
          </a:p>
          <a:p>
            <a:r>
              <a:rPr lang="en-US" sz="2000" dirty="0" smtClean="0">
                <a:cs typeface="Courier New" pitchFamily="49" charset="0"/>
              </a:rPr>
              <a:t>Skew within 10% of clock period is usually tolerable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Clock Skew Summary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8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Multiple-Clock System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9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9D6F66A9097E45985829161D9D613F" ma:contentTypeVersion="0" ma:contentTypeDescription="Create a new document." ma:contentTypeScope="" ma:versionID="e1c295f9493e145ca6724ddca64ea24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D9BBD7-6FD9-45D6-8671-3DF6115DCC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7395B73-43DA-44AD-9686-38AE2B24C7D8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D65BD8E8-E404-4D56-86A7-7E93C94D49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4189</TotalTime>
  <Words>1513</Words>
  <Application>Microsoft Office PowerPoint</Application>
  <PresentationFormat>On-screen Show (4:3)</PresentationFormat>
  <Paragraphs>241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Blank Presentation</vt:lpstr>
      <vt:lpstr>ECE 484 - Advanced Digital Systems Design Lecture 12 – Clock and Synchronization</vt:lpstr>
      <vt:lpstr>Lesson Outline</vt:lpstr>
      <vt:lpstr>Clock Distribution Network and Skew</vt:lpstr>
      <vt:lpstr>Clock Distribution Network</vt:lpstr>
      <vt:lpstr>Clock Skew</vt:lpstr>
      <vt:lpstr>Timing Analysis</vt:lpstr>
      <vt:lpstr>Timing Analysis</vt:lpstr>
      <vt:lpstr>Clock Skew Summary</vt:lpstr>
      <vt:lpstr>Multiple-Clock System</vt:lpstr>
      <vt:lpstr>Why Multiple Clocks?</vt:lpstr>
      <vt:lpstr>Derived vs. Independent Clocks</vt:lpstr>
      <vt:lpstr>Metastability and Synchronization Failure</vt:lpstr>
      <vt:lpstr>Timing Analysis of a Synchronous System</vt:lpstr>
      <vt:lpstr>Metastability</vt:lpstr>
      <vt:lpstr>Mean Time Between synchronization Failures (MTBF)</vt:lpstr>
      <vt:lpstr>MTBF Example</vt:lpstr>
      <vt:lpstr>MTBF Observations</vt:lpstr>
      <vt:lpstr>Synchronizer</vt:lpstr>
      <vt:lpstr>Synchronization Circuit</vt:lpstr>
      <vt:lpstr>Synchronization Circuit No Synchronizer</vt:lpstr>
      <vt:lpstr>Synchronization Circuit One-FF Synchronizer</vt:lpstr>
      <vt:lpstr>Synchronization Circuit Two-FF Synchronizer</vt:lpstr>
      <vt:lpstr>Synchronization Circuit Three-FF Synchronizer</vt:lpstr>
      <vt:lpstr>Why is Synchronization a “Tricky” Issue?</vt:lpstr>
      <vt:lpstr>Synchronization Methods Sharing Data Across Clock Domains</vt:lpstr>
      <vt:lpstr>Synthesis Guidelines</vt:lpstr>
      <vt:lpstr>Synthesis Guidelines Section 9.5</vt:lpstr>
      <vt:lpstr>Synthesis Guidelines Section 16.11 – Use of a Clock</vt:lpstr>
      <vt:lpstr>Synthesis Guidelines Section 16.11 – Synchronizer Guidelines</vt:lpstr>
      <vt:lpstr>Synthesis Guidelines Section 16.11 – Interface Between Clock Domains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Tanner, Michael A Capt USAF USAFA USAFA/DFEC</dc:creator>
  <cp:lastModifiedBy>Capt Michael Tanner</cp:lastModifiedBy>
  <cp:revision>1502</cp:revision>
  <cp:lastPrinted>2011-08-04T19:34:27Z</cp:lastPrinted>
  <dcterms:created xsi:type="dcterms:W3CDTF">2007-08-09T13:45:40Z</dcterms:created>
  <dcterms:modified xsi:type="dcterms:W3CDTF">2012-12-19T23:07:10Z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0x010100289D6F66A9097E45985829161D9D613F</vt:lpwstr>
  </property>
</Properties>
</file>