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7"/>
  </p:notesMasterIdLst>
  <p:handoutMasterIdLst>
    <p:handoutMasterId r:id="rId38"/>
  </p:handoutMasterIdLst>
  <p:sldIdLst>
    <p:sldId id="283" r:id="rId6"/>
    <p:sldId id="380" r:id="rId7"/>
    <p:sldId id="326" r:id="rId8"/>
    <p:sldId id="348" r:id="rId9"/>
    <p:sldId id="327" r:id="rId10"/>
    <p:sldId id="339" r:id="rId11"/>
    <p:sldId id="384" r:id="rId12"/>
    <p:sldId id="385" r:id="rId13"/>
    <p:sldId id="328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40" r:id="rId22"/>
    <p:sldId id="359" r:id="rId23"/>
    <p:sldId id="393" r:id="rId24"/>
    <p:sldId id="394" r:id="rId25"/>
    <p:sldId id="395" r:id="rId26"/>
    <p:sldId id="396" r:id="rId27"/>
    <p:sldId id="397" r:id="rId28"/>
    <p:sldId id="377" r:id="rId29"/>
    <p:sldId id="382" r:id="rId30"/>
    <p:sldId id="398" r:id="rId31"/>
    <p:sldId id="399" r:id="rId32"/>
    <p:sldId id="400" r:id="rId33"/>
    <p:sldId id="381" r:id="rId34"/>
    <p:sldId id="378" r:id="rId35"/>
    <p:sldId id="383" r:id="rId3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9" autoAdjust="0"/>
    <p:restoredTop sz="99901" autoAdjust="0"/>
  </p:normalViewPr>
  <p:slideViewPr>
    <p:cSldViewPr snapToObjects="1">
      <p:cViewPr>
        <p:scale>
          <a:sx n="75" d="100"/>
          <a:sy n="75" d="100"/>
        </p:scale>
        <p:origin x="-1626" y="-1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0FC61C8-FCEC-42C7-B8D3-A2EFF6896C3E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4DA10A2-3F7D-4248-B346-176702F4A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13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C1FDA36-CDEE-43EF-9099-906D5658A59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33866E5-B94A-483C-A5BE-4F8375C5F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Write on board:</a:t>
            </a:r>
          </a:p>
          <a:p>
            <a:endParaRPr lang="en-US" dirty="0" smtClean="0"/>
          </a:p>
          <a:p>
            <a:r>
              <a:rPr lang="en-US" u="sng" dirty="0" smtClean="0"/>
              <a:t>ECE</a:t>
            </a:r>
            <a:r>
              <a:rPr lang="en-US" u="sng" baseline="0" dirty="0" smtClean="0"/>
              <a:t> 315</a:t>
            </a:r>
          </a:p>
          <a:p>
            <a:r>
              <a:rPr lang="en-US" baseline="0" dirty="0" smtClean="0"/>
              <a:t>Day 1 – Admin</a:t>
            </a:r>
          </a:p>
          <a:p>
            <a:r>
              <a:rPr lang="en-US" baseline="0" dirty="0" smtClean="0"/>
              <a:t>Section Marcher</a:t>
            </a:r>
          </a:p>
          <a:p>
            <a:r>
              <a:rPr lang="en-US" baseline="0" dirty="0" smtClean="0"/>
              <a:t>Introductions</a:t>
            </a:r>
          </a:p>
          <a:p>
            <a:r>
              <a:rPr lang="en-US" baseline="0" dirty="0" smtClean="0"/>
              <a:t>Syllabus</a:t>
            </a:r>
          </a:p>
          <a:p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BCBC-E066-4910-B192-91C4189936ED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D957A480-45FD-4E4A-ABAC-1E7EB071E91C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2E6BC4E5-C517-43F2-870E-64EFEEF1198A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04E23353-4FEE-4528-8A35-E06682B0B952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3C7A53D6-9E1F-476B-811C-8B0D7D6C129D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E8D331FD-6F1F-4D9B-AF9A-483E3CAF7677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7620B285-4050-43FA-AADB-0920DF539A7F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7FF413A6-C1B6-4F62-8CFB-187CFCE2157E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0EA175A4-5690-4F6B-983E-B173AF56C5D4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4B30F739-B175-493E-BCB7-A2F184EDE3CD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6FB5E55D-52CC-4139-85F7-657F2B75D194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AA4FB6B9-BF17-439A-AF11-BF4CD9B977CD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085EA206-6CCF-4F3A-B44D-6D7AD10113F2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549A2477-CE7E-45C6-B43D-4B971EC74F58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F98E6776-D5C5-46E4-88B5-BCF57C743C82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C567F1F5-194A-4EF4-8702-89EFF55C2EA8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144E03DF-8FF9-4CC1-81A9-7D65C03EA82B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51B54694-5A4F-4DDE-A246-90E7B842FB9E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60DCB877-6D3E-4BCA-8EC7-D4670F81984A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C4A63687-7E6C-4DE0-9BEB-8789448141D7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E43D8F38-5EEC-4D31-B27F-2563D8A07911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  <a:defRPr/>
            </a:pPr>
            <a:r>
              <a:rPr lang="en-US" sz="1600" b="1" i="1" kern="1200" dirty="0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I n t e g r i t y  -  S e r v i c e  -  E x c e l </a:t>
            </a:r>
            <a:r>
              <a:rPr lang="en-US" sz="1600" b="1" i="1" kern="1200" dirty="0" err="1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l</a:t>
            </a:r>
            <a:r>
              <a:rPr lang="en-US" sz="1600" b="1" i="1" kern="1200" dirty="0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rtl="0">
              <a:defRPr/>
            </a:pPr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  <a:p>
            <a:pPr rtl="0">
              <a:defRPr/>
            </a:pPr>
            <a:fld id="{F49C0791-D0EA-4F3B-9503-D0DBAFE8CE0E}" type="slidenum">
              <a:rPr lang="en-US" kern="1200">
                <a:solidFill>
                  <a:srgbClr val="000000"/>
                </a:solidFill>
                <a:ea typeface="+mn-ea"/>
                <a:cs typeface="+mn-cs"/>
              </a:rPr>
              <a:pPr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0"/>
            <a:ext cx="9144000" cy="1905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ECE 484 - Advanced Digital Systems Design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4000"/>
              <a:t>Lecture 4 </a:t>
            </a:r>
            <a:r>
              <a:rPr lang="en-US" sz="4000" dirty="0" smtClean="0"/>
              <a:t>– Combinational Circuits in VHDL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0" y="3754438"/>
            <a:ext cx="5048250" cy="2187575"/>
          </a:xfrm>
        </p:spPr>
        <p:txBody>
          <a:bodyPr>
            <a:normAutofit/>
          </a:bodyPr>
          <a:lstStyle/>
          <a:p>
            <a:r>
              <a:rPr lang="en-US" dirty="0" smtClean="0"/>
              <a:t>Capt Michael Tanner</a:t>
            </a:r>
            <a:br>
              <a:rPr lang="en-US" dirty="0" smtClean="0"/>
            </a:br>
            <a:r>
              <a:rPr lang="en-US" smtClean="0"/>
              <a:t>Room </a:t>
            </a:r>
            <a:r>
              <a:rPr lang="en-US"/>
              <a:t>2F46A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333-6766</a:t>
            </a:r>
          </a:p>
          <a:p>
            <a:endParaRPr lang="en-US" dirty="0" smtClean="0"/>
          </a:p>
        </p:txBody>
      </p:sp>
      <p:pic>
        <p:nvPicPr>
          <p:cNvPr id="4101" name="Picture 31" descr="usafase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457325" y="500063"/>
            <a:ext cx="617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i="1"/>
              <a:t>HQ U.S. Air Force Academy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28725" y="141605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>
                <a:latin typeface="Century Schoolbook" pitchFamily="18" charset="0"/>
              </a:rPr>
              <a:t>I n t e g r i t y  -  S e r v i c e  -  E x c e l l e n c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Signal Assignment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0100" y="1536700"/>
            <a:ext cx="8131175" cy="1816100"/>
          </a:xfrm>
        </p:spPr>
        <p:txBody>
          <a:bodyPr/>
          <a:lstStyle/>
          <a:p>
            <a:r>
              <a:rPr lang="en-US" dirty="0"/>
              <a:t>Syntax 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Conceptual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10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776008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signal_name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b="1" dirty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  &lt;=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value_expr_1 </a:t>
            </a:r>
            <a:r>
              <a:rPr lang="en-US" sz="20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boolean_expr_1 </a:t>
            </a:r>
            <a:r>
              <a:rPr lang="en-US" sz="20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value_expr_2 </a:t>
            </a:r>
            <a:r>
              <a:rPr lang="en-US" sz="20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boolean_expr_2 </a:t>
            </a:r>
            <a:r>
              <a:rPr lang="en-US" sz="2000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Tx/>
              <a:buNone/>
            </a:pPr>
            <a:r>
              <a:rPr lang="en-US" sz="20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value_expr_3 </a:t>
            </a:r>
            <a:r>
              <a:rPr lang="en-US" sz="20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boolean_expr_3 </a:t>
            </a:r>
            <a:r>
              <a:rPr lang="en-US" sz="2000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Tx/>
              <a:buNone/>
            </a:pPr>
            <a:r>
              <a:rPr lang="en-US" sz="20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1">
              <a:buFontTx/>
              <a:buNone/>
            </a:pPr>
            <a:r>
              <a:rPr lang="en-US" sz="20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value_expr_n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1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4-to-1 Multiplexer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11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10375" y="1524000"/>
            <a:ext cx="2181225" cy="2443844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1000" y="1371600"/>
            <a:ext cx="6664004" cy="56938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Arial" pitchFamily="34" charset="0"/>
              </a:rPr>
              <a:t>library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ieee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Arial" pitchFamily="34" charset="0"/>
              </a:rPr>
              <a:t>use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ieee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std_logic_1164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Arial" pitchFamily="34" charset="0"/>
              </a:rPr>
              <a:t>all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6A5ACD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Arial" pitchFamily="34" charset="0"/>
              </a:rPr>
              <a:t>entity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mux4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Arial" pitchFamily="34" charset="0"/>
              </a:rPr>
              <a:t>is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Arial" pitchFamily="34" charset="0"/>
              </a:rPr>
              <a:t>port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a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b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c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Arial" pitchFamily="34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Arial" pitchFamily="34" charset="0"/>
              </a:rPr>
              <a:t>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Arial" pitchFamily="34" charset="0"/>
              </a:rPr>
              <a:t>std_logic_vector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Arial" pitchFamily="34" charset="0"/>
              </a:rPr>
              <a:t>7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Arial" pitchFamily="34" charset="0"/>
              </a:rPr>
              <a:t>downto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Arial" pitchFamily="34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6A5ACD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6A5ACD"/>
                </a:solidFill>
                <a:latin typeface="Courier New" pitchFamily="49" charset="0"/>
                <a:cs typeface="Arial" pitchFamily="34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Arial" pitchFamily="34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Arial" pitchFamily="34" charset="0"/>
              </a:rPr>
              <a:t>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Arial" pitchFamily="34" charset="0"/>
              </a:rPr>
              <a:t>std_logic_vector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Arial" pitchFamily="34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Arial" pitchFamily="34" charset="0"/>
              </a:rPr>
              <a:t>downto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Arial" pitchFamily="34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6A5ACD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6A5ACD"/>
                </a:solidFill>
                <a:latin typeface="Courier New" pitchFamily="49" charset="0"/>
                <a:cs typeface="Arial" pitchFamily="34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Arial" pitchFamily="34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Arial" pitchFamily="34" charset="0"/>
              </a:rPr>
              <a:t>out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Arial" pitchFamily="34" charset="0"/>
              </a:rPr>
              <a:t>std_logic_vector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Arial" pitchFamily="34" charset="0"/>
              </a:rPr>
              <a:t>7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Arial" pitchFamily="34" charset="0"/>
              </a:rPr>
              <a:t>downto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Arial" pitchFamily="34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6A5ACD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6A5ACD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Arial" pitchFamily="34" charset="0"/>
              </a:rPr>
              <a:t>end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mux4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80404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Arial" pitchFamily="34" charset="0"/>
              </a:rPr>
              <a:t>architecture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cond_arch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Arial" pitchFamily="34" charset="0"/>
              </a:rPr>
              <a:t>of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mux4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Arial" pitchFamily="34" charset="0"/>
              </a:rPr>
              <a:t>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Arial" pitchFamily="34" charset="0"/>
              </a:rPr>
              <a:t>Begin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80404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80404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x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Arial" pitchFamily="34" charset="0"/>
              </a:rPr>
              <a:t>&lt;=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a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Arial" pitchFamily="34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Arial" pitchFamily="34" charset="0"/>
              </a:rPr>
              <a:t>"00"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Arial" pitchFamily="34" charset="0"/>
              </a:rPr>
              <a:t>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80404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804040"/>
                </a:solidFill>
                <a:latin typeface="Courier New" pitchFamily="49" charset="0"/>
                <a:cs typeface="Arial" pitchFamily="34" charset="0"/>
              </a:rPr>
              <a:t>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b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Arial" pitchFamily="34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Arial" pitchFamily="34" charset="0"/>
              </a:rPr>
              <a:t>"01"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Arial" pitchFamily="34" charset="0"/>
              </a:rPr>
              <a:t>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80404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804040"/>
                </a:solidFill>
                <a:latin typeface="Courier New" pitchFamily="49" charset="0"/>
                <a:cs typeface="Arial" pitchFamily="34" charset="0"/>
              </a:rPr>
              <a:t>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c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Arial" pitchFamily="34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Arial" pitchFamily="34" charset="0"/>
              </a:rPr>
              <a:t>"10"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Arial" pitchFamily="34" charset="0"/>
              </a:rPr>
              <a:t>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80404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804040"/>
                </a:solidFill>
                <a:latin typeface="Courier New" pitchFamily="49" charset="0"/>
                <a:cs typeface="Arial" pitchFamily="34" charset="0"/>
              </a:rPr>
              <a:t>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Arial" pitchFamily="34" charset="0"/>
              </a:rPr>
              <a:t>end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cond_arch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80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2-to-2</a:t>
            </a:r>
            <a:r>
              <a:rPr lang="en-US" baseline="30000" dirty="0" smtClean="0"/>
              <a:t>2</a:t>
            </a:r>
            <a:r>
              <a:rPr lang="en-US" dirty="0" smtClean="0"/>
              <a:t> Binary Decoder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5600" y="1600200"/>
            <a:ext cx="2035175" cy="2581524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3091" y="1540133"/>
            <a:ext cx="5836854" cy="48013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library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ieee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use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ieee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std_logic_1164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all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6A5ACD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entity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decoder4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port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downto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downto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end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decoder4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6A5ACD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architecture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cond_arch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of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decoder4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x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&lt;=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"0001"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"00"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"0010"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"01"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"0100"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"10"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"1000"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end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cond_arch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15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Implementation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Syntax:</a:t>
            </a:r>
          </a:p>
          <a:p>
            <a:pPr lvl="1">
              <a:buFontTx/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signal_name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dirty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   &lt;=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value_expr_1 </a:t>
            </a:r>
            <a:r>
              <a:rPr lang="en-US" sz="2000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boolean_expr_1 </a:t>
            </a:r>
            <a:r>
              <a:rPr lang="en-US" sz="2000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value_expr_2 </a:t>
            </a:r>
            <a:r>
              <a:rPr lang="en-US" sz="2000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boolean_expr_2 </a:t>
            </a:r>
            <a:r>
              <a:rPr lang="en-US" sz="2000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Tx/>
              <a:buNone/>
            </a:pPr>
            <a:r>
              <a:rPr lang="en-US" sz="2000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value_expr_3 </a:t>
            </a:r>
            <a:r>
              <a:rPr lang="en-US" sz="2000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boolean_expr_3 </a:t>
            </a:r>
            <a:r>
              <a:rPr lang="en-US" sz="2000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Tx/>
              <a:buNone/>
            </a:pPr>
            <a:r>
              <a:rPr lang="en-US" sz="2000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1">
              <a:buFontTx/>
              <a:buNone/>
            </a:pPr>
            <a:r>
              <a:rPr lang="en-US" sz="20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value_expr_n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/>
              <a:t>Evaluation </a:t>
            </a:r>
            <a:r>
              <a:rPr lang="en-US" sz="2800" dirty="0"/>
              <a:t>in ascending order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Achieved by “priority-routing network”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Top value expression has a “higher priority”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8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2-to-1 Mux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14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20650"/>
            <a:ext cx="6019800" cy="382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1424037"/>
            <a:ext cx="998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signal_name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value_expr_1 </a:t>
            </a:r>
            <a:r>
              <a:rPr lang="en-US" sz="20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boolean_expr_1 </a:t>
            </a:r>
            <a:r>
              <a:rPr lang="en-US" sz="20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value_expr_2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408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Cascaded Mux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15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45" y="2647605"/>
            <a:ext cx="7121910" cy="375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1456" y="1447800"/>
            <a:ext cx="8701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signal_name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value_expr_1 </a:t>
            </a:r>
            <a:r>
              <a:rPr lang="en-US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boolean_expr_1 </a:t>
            </a:r>
            <a:r>
              <a:rPr lang="en-US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value_expr_2 </a:t>
            </a:r>
            <a:r>
              <a:rPr lang="en-US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boolean_expr_2 </a:t>
            </a:r>
            <a:r>
              <a:rPr lang="en-US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Tx/>
              <a:buNone/>
            </a:pPr>
            <a:r>
              <a:rPr lang="en-US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value_expr_3 </a:t>
            </a:r>
            <a:r>
              <a:rPr lang="en-US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boolean_expr_3 </a:t>
            </a:r>
            <a:r>
              <a:rPr lang="en-US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value_expr_4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8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Cascaded Mux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16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1477926"/>
            <a:ext cx="4273550" cy="4770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27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Selected Signal Assignment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17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Signal Assignment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8025" y="1536700"/>
            <a:ext cx="8131175" cy="1892300"/>
          </a:xfrm>
        </p:spPr>
        <p:txBody>
          <a:bodyPr/>
          <a:lstStyle/>
          <a:p>
            <a:r>
              <a:rPr lang="en-US" dirty="0"/>
              <a:t>Syntax 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Conceptual implementation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18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685800" y="3657600"/>
            <a:ext cx="3352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select_expression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US" sz="1400" dirty="0"/>
              <a:t>Discrete type or 1-D array</a:t>
            </a:r>
          </a:p>
          <a:p>
            <a:pPr lvl="1"/>
            <a:r>
              <a:rPr lang="en-US" sz="1400" dirty="0"/>
              <a:t>With finite possible values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choice_i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dirty="0"/>
              <a:t>A value of the data type</a:t>
            </a:r>
          </a:p>
          <a:p>
            <a:r>
              <a:rPr lang="en-US" sz="1400" dirty="0"/>
              <a:t>Choices must be</a:t>
            </a:r>
          </a:p>
          <a:p>
            <a:pPr lvl="1"/>
            <a:r>
              <a:rPr lang="en-US" sz="1400" dirty="0"/>
              <a:t>mutually exclusive</a:t>
            </a:r>
          </a:p>
          <a:p>
            <a:pPr lvl="1"/>
            <a:r>
              <a:rPr lang="en-US" sz="1400" dirty="0"/>
              <a:t>all inclusive</a:t>
            </a:r>
          </a:p>
          <a:p>
            <a:pPr lvl="1"/>
            <a:r>
              <a:rPr lang="en-US" sz="1400" dirty="0"/>
              <a:t>others can be used as last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choice_i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304800" y="3429000"/>
            <a:ext cx="8388350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810000" y="3429000"/>
            <a:ext cx="0" cy="304800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0000" y="3980022"/>
            <a:ext cx="5147563" cy="17543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select_expression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sig_name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&lt;=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expr_1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choice_1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expr_2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choice_2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expr_3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choice_3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expr_n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choice_n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87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4-to-1 Multiplexer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19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10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85682" y="1600200"/>
            <a:ext cx="2074149" cy="25146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332585" y="5257800"/>
            <a:ext cx="8478831" cy="76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Question: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Can ‘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when “11”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’ be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used to replace the ‘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when others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’ statement?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7830" y="1627429"/>
            <a:ext cx="6083717" cy="3046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architecture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sel_arch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of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mux4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x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&lt;=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"00"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b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"01"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c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"10"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d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others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end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sel_arch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2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Combinational vs. Sequential Circuits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Simple Signal Assignment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Conditional Signal Assignment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Selected Signal Assignment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Conditional vs. Selected Signal Assignment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Synthesis Guidelines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9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2-to-2</a:t>
            </a:r>
            <a:r>
              <a:rPr lang="en-US" baseline="30000" dirty="0" smtClean="0"/>
              <a:t>2</a:t>
            </a:r>
            <a:r>
              <a:rPr lang="en-US" dirty="0" smtClean="0"/>
              <a:t> Decoder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20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86600" y="1524000"/>
            <a:ext cx="1835150" cy="2438400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1000" y="1600200"/>
            <a:ext cx="6083717" cy="3046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architecture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sel_arch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of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mux4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egin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   with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x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&lt;=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0001"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"00"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0010"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"01"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0100"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"10"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“1000"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others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end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sel_arch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0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Simple ALU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21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736" y="1447800"/>
            <a:ext cx="2330263" cy="228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1000" y="1388507"/>
            <a:ext cx="6356227" cy="455509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architecture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sel_arch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of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simple_alu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1600" b="1" dirty="0" smtClean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downto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diff</a:t>
            </a:r>
            <a:r>
              <a:rPr lang="en-US" sz="1600" b="1" dirty="0" smtClean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downto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80404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signal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inc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7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downto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egin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&lt;=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signed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src0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1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sum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&lt;=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signed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src0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+ signed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src1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diff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&lt;=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signed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src0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- signed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src1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ctrl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result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&lt;=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"000"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|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"001"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|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"010"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|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"011"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sum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"100"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diff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"101"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src0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and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src1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"110"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src0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src1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others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-- "111“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end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sel_arch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81000" y="5943600"/>
            <a:ext cx="831215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Question: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Can “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0--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” be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used to replace the first statement?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49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Implementation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8025" y="1536700"/>
            <a:ext cx="4092575" cy="3416300"/>
          </a:xfrm>
        </p:spPr>
        <p:txBody>
          <a:bodyPr/>
          <a:lstStyle/>
          <a:p>
            <a:r>
              <a:rPr lang="en-US" sz="2000" dirty="0"/>
              <a:t>Achieved by a multiplexing circuit</a:t>
            </a:r>
          </a:p>
          <a:p>
            <a:r>
              <a:rPr lang="en-US" sz="2000" dirty="0"/>
              <a:t>Abstract (k+1)-to-1 multiplexer</a:t>
            </a: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sel</a:t>
            </a:r>
            <a:r>
              <a:rPr lang="en-US" sz="2000" dirty="0"/>
              <a:t> is with a data type of (k+1) values:</a:t>
            </a:r>
            <a:br>
              <a:rPr lang="en-US" sz="2000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c0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c1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c2</a:t>
            </a:r>
            <a:r>
              <a:rPr lang="en-US" sz="2000" dirty="0"/>
              <a:t>, . . . 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ck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select_expression</a:t>
            </a:r>
            <a:r>
              <a:rPr lang="en-US" sz="2000" dirty="0"/>
              <a:t> is with a data type of 5 values: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c0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c1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c2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c3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c4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1855787"/>
            <a:ext cx="4343400" cy="4087813"/>
          </a:xfrm>
          <a:prstGeom prst="rect">
            <a:avLst/>
          </a:prstGeom>
          <a:noFill/>
          <a:ln/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08025" y="4895671"/>
            <a:ext cx="5410200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select_expression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select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sig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&lt;=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value_expr_0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c0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value_expr_1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c1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value_expr_n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others;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6A5ACD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74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676400"/>
            <a:ext cx="5943600" cy="44608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96131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Conditional vs. Selected Signal Assignment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24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vs. Selected Signal Assignment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8025" y="1536700"/>
            <a:ext cx="8131175" cy="4324350"/>
          </a:xfrm>
        </p:spPr>
        <p:txBody>
          <a:bodyPr/>
          <a:lstStyle/>
          <a:p>
            <a:r>
              <a:rPr lang="en-US" dirty="0"/>
              <a:t>Conversion between conditional vs. selected signal assignment</a:t>
            </a:r>
          </a:p>
          <a:p>
            <a:r>
              <a:rPr lang="en-US" dirty="0"/>
              <a:t>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25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61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Conversion: Selected → Conditional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26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1000" y="1981200"/>
            <a:ext cx="8494633" cy="36933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sig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&lt;=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value_expr_0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c0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alue_expr_1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c1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|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c3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|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c5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value_expr_2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c2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|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value_expr_n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others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sig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&lt;=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value_expr_0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value_expr_1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c5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value_expr_2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value_expr_n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>
            <a:stCxn id="2" idx="1"/>
            <a:endCxn id="2" idx="3"/>
          </p:cNvCxnSpPr>
          <p:nvPr/>
        </p:nvCxnSpPr>
        <p:spPr bwMode="auto">
          <a:xfrm>
            <a:off x="381000" y="3827860"/>
            <a:ext cx="8494633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7118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Conversion: </a:t>
            </a:r>
            <a:r>
              <a:rPr lang="en-US" sz="2800" dirty="0"/>
              <a:t>Conditional </a:t>
            </a:r>
            <a:r>
              <a:rPr lang="en-US" sz="2800" dirty="0" smtClean="0"/>
              <a:t>→ Selected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27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1476895"/>
            <a:ext cx="8305800" cy="48013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sig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&lt;=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value_expr_0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bool_expr_0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value_expr_1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bool_expr_1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value_expr_2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bool_expr_2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value_expr_n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6A5ACD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6A5ACD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6A5ACD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6A5ACD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&lt;=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'1'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bool_exp_0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'0'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&lt;=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'1'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bool_exp_1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'0'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&lt;=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'1'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bool_exp_2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'0'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6A5ACD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select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sig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&lt;=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value_expr_0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"100"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|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"101"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|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"110"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|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"111"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value_expr_1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"010"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|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"011"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value_expr_2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"001"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value_expr_n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others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457200" y="3124200"/>
            <a:ext cx="8235950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7305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Conditional vs. Selected Comparison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28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4787900"/>
          </a:xfrm>
        </p:spPr>
        <p:txBody>
          <a:bodyPr/>
          <a:lstStyle/>
          <a:p>
            <a:r>
              <a:rPr lang="en-US" sz="2000" dirty="0"/>
              <a:t>Selected signal assignment: </a:t>
            </a:r>
          </a:p>
          <a:p>
            <a:pPr lvl="1"/>
            <a:r>
              <a:rPr lang="en-US" sz="2000" dirty="0" smtClean="0"/>
              <a:t>Good </a:t>
            </a:r>
            <a:r>
              <a:rPr lang="en-US" sz="2000" dirty="0"/>
              <a:t>match for a circuit described by a functional table</a:t>
            </a:r>
          </a:p>
          <a:p>
            <a:pPr lvl="1"/>
            <a:r>
              <a:rPr lang="en-US" sz="2000" dirty="0" smtClean="0"/>
              <a:t>Example: binary </a:t>
            </a:r>
            <a:r>
              <a:rPr lang="en-US" sz="2000" dirty="0"/>
              <a:t>decoder, multiplexer</a:t>
            </a:r>
          </a:p>
          <a:p>
            <a:pPr lvl="1"/>
            <a:r>
              <a:rPr lang="en-US" sz="2000" dirty="0"/>
              <a:t>Less effective </a:t>
            </a:r>
            <a:r>
              <a:rPr lang="en-US" sz="2000" dirty="0" smtClean="0"/>
              <a:t>if input </a:t>
            </a:r>
            <a:r>
              <a:rPr lang="en-US" sz="2000" dirty="0"/>
              <a:t>pattern is given a preferential </a:t>
            </a:r>
            <a:r>
              <a:rPr lang="en-US" sz="2000" dirty="0" smtClean="0"/>
              <a:t>treatment</a:t>
            </a:r>
          </a:p>
          <a:p>
            <a:r>
              <a:rPr lang="en-US" sz="2000" dirty="0"/>
              <a:t>Conditional signal assignment: </a:t>
            </a:r>
          </a:p>
          <a:p>
            <a:pPr lvl="1"/>
            <a:r>
              <a:rPr lang="en-US" sz="2000" dirty="0"/>
              <a:t>good match for a circuit a circuit that needs to give preferential treatment for certain conditions or to prioritize the operations</a:t>
            </a:r>
          </a:p>
          <a:p>
            <a:pPr lvl="1"/>
            <a:r>
              <a:rPr lang="en-US" sz="2000" dirty="0" smtClean="0"/>
              <a:t>Example: priority encoder</a:t>
            </a:r>
          </a:p>
          <a:p>
            <a:pPr lvl="1"/>
            <a:r>
              <a:rPr lang="en-US" sz="2000" dirty="0"/>
              <a:t>May “over-specify” for a functional table </a:t>
            </a:r>
            <a:r>
              <a:rPr lang="en-US" sz="2000" dirty="0" smtClean="0"/>
              <a:t>based </a:t>
            </a:r>
            <a:r>
              <a:rPr lang="en-US" sz="2000" dirty="0"/>
              <a:t>circuit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/>
              <a:t>Can handle complicated conditions.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55602" y="5410200"/>
            <a:ext cx="6232796" cy="107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pc_next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&lt;=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pc_reg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offset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state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jump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and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pc_reg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state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skip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and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flag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'1'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...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8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Synthesis Guidelines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29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90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Combinational vs. Sequential Circuits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021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Synthesis Guidelines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30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4787900"/>
          </a:xfrm>
        </p:spPr>
        <p:txBody>
          <a:bodyPr/>
          <a:lstStyle/>
          <a:p>
            <a:r>
              <a:rPr lang="en-US" sz="2000" dirty="0" smtClean="0">
                <a:cs typeface="Courier New" pitchFamily="49" charset="0"/>
              </a:rPr>
              <a:t>Avoid a closed feedback loop in a concurrent signal assignment statement.</a:t>
            </a:r>
          </a:p>
          <a:p>
            <a:r>
              <a:rPr lang="en-US" sz="2000" dirty="0" smtClean="0">
                <a:cs typeface="Courier New" pitchFamily="49" charset="0"/>
              </a:rPr>
              <a:t>Think of the conditional signal assignment and selected signal assignment statements as routing structures rather than sequential control constructs.</a:t>
            </a:r>
          </a:p>
          <a:p>
            <a:r>
              <a:rPr lang="en-US" sz="2000" dirty="0" smtClean="0">
                <a:cs typeface="Courier New" pitchFamily="49" charset="0"/>
              </a:rPr>
              <a:t>The conditional signal assignment statement infers a priority routing structure, and a larger number of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sz="2000" dirty="0" smtClean="0">
                <a:cs typeface="Courier New" pitchFamily="49" charset="0"/>
              </a:rPr>
              <a:t> clauses leads to a long cascading chain.</a:t>
            </a:r>
          </a:p>
          <a:p>
            <a:r>
              <a:rPr lang="en-US" sz="2000" dirty="0" smtClean="0">
                <a:cs typeface="Courier New" pitchFamily="49" charset="0"/>
              </a:rPr>
              <a:t>The selected signal assignment statement infers a multiplexing structure, and a large number of choices leads to a wide multiplexer.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17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Combinational vs. Sequential Circuits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Simple Signal Assignment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Conditional Signal Assignment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Selected Signal Assignment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Conditional vs. Selected Signal Assignment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Synthesis Guidelines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31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9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Combinational vs. Sequential Circuits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Combinational circuit: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internal state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Output is a function of inputs only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latches/FFs or closed feedback loop</a:t>
            </a:r>
          </a:p>
          <a:p>
            <a:pPr>
              <a:lnSpc>
                <a:spcPct val="90000"/>
              </a:lnSpc>
            </a:pPr>
            <a:r>
              <a:rPr lang="en-US" dirty="0"/>
              <a:t>Sequential circuit: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With internal state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Output is a function of inputs and internal state</a:t>
            </a:r>
          </a:p>
          <a:p>
            <a:pPr>
              <a:lnSpc>
                <a:spcPct val="90000"/>
              </a:lnSpc>
            </a:pPr>
            <a:r>
              <a:rPr lang="en-US" dirty="0"/>
              <a:t>Sequential circuit to be discussed later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4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4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Simple Signal Assignment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5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0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Signal Assignment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signal assignment is a special case of conditional signal assignment</a:t>
            </a:r>
          </a:p>
          <a:p>
            <a:r>
              <a:rPr lang="en-US" dirty="0"/>
              <a:t>Syntax:</a:t>
            </a:r>
            <a:br>
              <a:rPr lang="en-US" dirty="0"/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signal_name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projected_waveform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y &lt;= a + b + 1 after 10 ns;</a:t>
            </a:r>
          </a:p>
          <a:p>
            <a:r>
              <a:rPr lang="en-US" dirty="0"/>
              <a:t>Timing info ignored in synthesis</a:t>
            </a:r>
            <a:br>
              <a:rPr lang="en-US" dirty="0"/>
            </a:br>
            <a:r>
              <a:rPr lang="en-US" dirty="0"/>
              <a:t>and </a:t>
            </a:r>
            <a:r>
              <a:rPr lang="el-GR" dirty="0">
                <a:cs typeface="Arial" charset="0"/>
              </a:rPr>
              <a:t>δ</a:t>
            </a:r>
            <a:r>
              <a:rPr lang="en-US" dirty="0"/>
              <a:t>-delay is used:</a:t>
            </a:r>
            <a:br>
              <a:rPr lang="en-US" dirty="0"/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signal_name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value_expression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6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49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Signal Assignment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simple signal assignments</a:t>
            </a:r>
            <a:endParaRPr lang="en-US" dirty="0"/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status &lt;= '1';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even &lt;= (p1 and p2) or (p3 and p4);</a:t>
            </a:r>
          </a:p>
          <a:p>
            <a:pPr lvl="1">
              <a:buFontTx/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arith_out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&lt;= a + b + c - 1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/>
              <a:t>Implementation of last </a:t>
            </a:r>
            <a:r>
              <a:rPr lang="en-US" dirty="0" smtClean="0"/>
              <a:t>statement: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7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3911600"/>
            <a:ext cx="7010400" cy="210820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27272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BAD: Simple Assignment with Closed Feedback Loop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signal appears in both sides of a concurrent assignment </a:t>
            </a:r>
            <a:r>
              <a:rPr lang="en-US" dirty="0" smtClean="0"/>
              <a:t>statement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q &lt;= ((not q) and (not en)) or (d and en);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Syntactically correct</a:t>
            </a:r>
          </a:p>
          <a:p>
            <a:r>
              <a:rPr lang="en-US" dirty="0" smtClean="0"/>
              <a:t>Forms </a:t>
            </a:r>
            <a:r>
              <a:rPr lang="en-US" dirty="0"/>
              <a:t>a closed feedback </a:t>
            </a:r>
            <a:r>
              <a:rPr lang="en-US" dirty="0" smtClean="0"/>
              <a:t>loop (i.e., infinite loop)</a:t>
            </a:r>
            <a:endParaRPr lang="en-US" dirty="0"/>
          </a:p>
          <a:p>
            <a:r>
              <a:rPr lang="en-US" dirty="0"/>
              <a:t>Should be avoided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8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731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Conditional Signal Assignment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9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0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9D6F66A9097E45985829161D9D613F" ma:contentTypeVersion="0" ma:contentTypeDescription="Create a new document." ma:contentTypeScope="" ma:versionID="e1c295f9493e145ca6724ddca64ea24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D9BBD7-6FD9-45D6-8671-3DF6115DCC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7395B73-43DA-44AD-9686-38AE2B24C7D8}">
  <ds:schemaRefs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65BD8E8-E404-4D56-86A7-7E93C94D49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1282</Words>
  <Application>Microsoft Office PowerPoint</Application>
  <PresentationFormat>On-screen Show (4:3)</PresentationFormat>
  <Paragraphs>309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Blank Presentation</vt:lpstr>
      <vt:lpstr>ECE 484 - Advanced Digital Systems Design Lecture 4 – Combinational Circuits in VHDL</vt:lpstr>
      <vt:lpstr>Lesson Outline</vt:lpstr>
      <vt:lpstr>Combinational vs. Sequential Circuits</vt:lpstr>
      <vt:lpstr>Combinational vs. Sequential Circuits</vt:lpstr>
      <vt:lpstr>Simple Signal Assignment</vt:lpstr>
      <vt:lpstr>Simple Signal Assignment</vt:lpstr>
      <vt:lpstr>Simple Signal Assignment</vt:lpstr>
      <vt:lpstr>BAD: Simple Assignment with Closed Feedback Loop</vt:lpstr>
      <vt:lpstr>Conditional Signal Assignment</vt:lpstr>
      <vt:lpstr>Conditional Signal Assignment</vt:lpstr>
      <vt:lpstr>Example: 4-to-1 Multiplexer</vt:lpstr>
      <vt:lpstr>Example: 2-to-22 Binary Decoder</vt:lpstr>
      <vt:lpstr>Conceptual Implementation</vt:lpstr>
      <vt:lpstr>2-to-1 Mux Implementation</vt:lpstr>
      <vt:lpstr>Cascaded Mux Implementation</vt:lpstr>
      <vt:lpstr>Cascaded Mux Implementation</vt:lpstr>
      <vt:lpstr>Selected Signal Assignment</vt:lpstr>
      <vt:lpstr>Selected Signal Assignment</vt:lpstr>
      <vt:lpstr>Example: 4-to-1 Multiplexer</vt:lpstr>
      <vt:lpstr>Example: 2-to-22 Decoder</vt:lpstr>
      <vt:lpstr>Example: Simple ALU</vt:lpstr>
      <vt:lpstr>Conceptual Implementation</vt:lpstr>
      <vt:lpstr>Conceptual Implementation</vt:lpstr>
      <vt:lpstr>Conditional vs. Selected Signal Assignment</vt:lpstr>
      <vt:lpstr>Conditional vs. Selected Signal Assignment</vt:lpstr>
      <vt:lpstr>Conversion: Selected → Conditional</vt:lpstr>
      <vt:lpstr>Conversion: Conditional → Selected</vt:lpstr>
      <vt:lpstr>Conditional vs. Selected Comparison</vt:lpstr>
      <vt:lpstr>Synthesis Guidelines</vt:lpstr>
      <vt:lpstr>Synthesis Guidelines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Tanner, Michael A Capt USAF USAFA USAFA/DFEC</dc:creator>
  <cp:lastModifiedBy>Capt Michael Tanner</cp:lastModifiedBy>
  <cp:revision>620</cp:revision>
  <cp:lastPrinted>2011-08-04T19:34:27Z</cp:lastPrinted>
  <dcterms:created xsi:type="dcterms:W3CDTF">2007-08-09T13:45:40Z</dcterms:created>
  <dcterms:modified xsi:type="dcterms:W3CDTF">2012-12-19T23:05:16Z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0x010100289D6F66A9097E45985829161D9D613F</vt:lpwstr>
  </property>
</Properties>
</file>