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4"/>
  </p:notesMasterIdLst>
  <p:handoutMasterIdLst>
    <p:handoutMasterId r:id="rId45"/>
  </p:handoutMasterIdLst>
  <p:sldIdLst>
    <p:sldId id="283" r:id="rId6"/>
    <p:sldId id="380" r:id="rId7"/>
    <p:sldId id="326" r:id="rId8"/>
    <p:sldId id="348" r:id="rId9"/>
    <p:sldId id="405" r:id="rId10"/>
    <p:sldId id="406" r:id="rId11"/>
    <p:sldId id="420" r:id="rId12"/>
    <p:sldId id="421" r:id="rId13"/>
    <p:sldId id="423" r:id="rId14"/>
    <p:sldId id="424" r:id="rId15"/>
    <p:sldId id="425" r:id="rId16"/>
    <p:sldId id="327" r:id="rId17"/>
    <p:sldId id="339" r:id="rId18"/>
    <p:sldId id="328" r:id="rId19"/>
    <p:sldId id="386" r:id="rId20"/>
    <p:sldId id="340" r:id="rId21"/>
    <p:sldId id="359" r:id="rId22"/>
    <p:sldId id="407" r:id="rId23"/>
    <p:sldId id="408" r:id="rId24"/>
    <p:sldId id="409" r:id="rId25"/>
    <p:sldId id="410" r:id="rId26"/>
    <p:sldId id="411" r:id="rId27"/>
    <p:sldId id="412" r:id="rId28"/>
    <p:sldId id="377" r:id="rId29"/>
    <p:sldId id="382" r:id="rId30"/>
    <p:sldId id="413" r:id="rId31"/>
    <p:sldId id="414" r:id="rId32"/>
    <p:sldId id="416" r:id="rId33"/>
    <p:sldId id="415" r:id="rId34"/>
    <p:sldId id="402" r:id="rId35"/>
    <p:sldId id="403" r:id="rId36"/>
    <p:sldId id="417" r:id="rId37"/>
    <p:sldId id="418" r:id="rId38"/>
    <p:sldId id="381" r:id="rId39"/>
    <p:sldId id="378" r:id="rId40"/>
    <p:sldId id="419" r:id="rId41"/>
    <p:sldId id="404" r:id="rId42"/>
    <p:sldId id="422"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9" autoAdjust="0"/>
    <p:restoredTop sz="99901" autoAdjust="0"/>
  </p:normalViewPr>
  <p:slideViewPr>
    <p:cSldViewPr snapToObjects="1">
      <p:cViewPr>
        <p:scale>
          <a:sx n="125" d="100"/>
          <a:sy n="125" d="100"/>
        </p:scale>
        <p:origin x="-186" y="-312"/>
      </p:cViewPr>
      <p:guideLst>
        <p:guide orient="horz" pos="2160"/>
        <p:guide pos="2880"/>
      </p:guideLst>
    </p:cSldViewPr>
  </p:slideViewPr>
  <p:outlineViewPr>
    <p:cViewPr>
      <p:scale>
        <a:sx n="33" d="100"/>
        <a:sy n="33" d="100"/>
      </p:scale>
      <p:origin x="0" y="187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0FC61C8-FCEC-42C7-B8D3-A2EFF6896C3E}" type="datetimeFigureOut">
              <a:rPr lang="en-US" smtClean="0"/>
              <a:pPr/>
              <a:t>12/19/2012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4DA10A2-3F7D-4248-B346-176702F4A0E7}" type="slidenum">
              <a:rPr lang="en-US" smtClean="0"/>
              <a:pPr/>
              <a:t>‹#›</a:t>
            </a:fld>
            <a:endParaRPr lang="en-US"/>
          </a:p>
        </p:txBody>
      </p:sp>
    </p:spTree>
    <p:extLst>
      <p:ext uri="{BB962C8B-B14F-4D97-AF65-F5344CB8AC3E}">
        <p14:creationId xmlns:p14="http://schemas.microsoft.com/office/powerpoint/2010/main" val="1492113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C1FDA36-CDEE-43EF-9099-906D5658A59A}" type="datetimeFigureOut">
              <a:rPr lang="en-US" smtClean="0"/>
              <a:pPr/>
              <a:t>12/19/2012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33866E5-B94A-483C-A5BE-4F8375C5FC28}" type="slidenum">
              <a:rPr lang="en-US" smtClean="0"/>
              <a:pPr/>
              <a:t>‹#›</a:t>
            </a:fld>
            <a:endParaRPr lang="en-US"/>
          </a:p>
        </p:txBody>
      </p:sp>
    </p:spTree>
    <p:extLst>
      <p:ext uri="{BB962C8B-B14F-4D97-AF65-F5344CB8AC3E}">
        <p14:creationId xmlns:p14="http://schemas.microsoft.com/office/powerpoint/2010/main" val="525823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w="9525"/>
        </p:spPr>
        <p:txBody>
          <a:bodyPr/>
          <a:lstStyle/>
          <a:p>
            <a:r>
              <a:rPr lang="en-US" dirty="0" smtClean="0"/>
              <a:t>Write on board:</a:t>
            </a:r>
          </a:p>
          <a:p>
            <a:endParaRPr lang="en-US" dirty="0" smtClean="0"/>
          </a:p>
          <a:p>
            <a:r>
              <a:rPr lang="en-US" u="sng" dirty="0" smtClean="0"/>
              <a:t>ECE</a:t>
            </a:r>
            <a:r>
              <a:rPr lang="en-US" u="sng" baseline="0" dirty="0" smtClean="0"/>
              <a:t> 315</a:t>
            </a:r>
          </a:p>
          <a:p>
            <a:r>
              <a:rPr lang="en-US" baseline="0" dirty="0" smtClean="0"/>
              <a:t>Day 1 – Admin</a:t>
            </a:r>
          </a:p>
          <a:p>
            <a:r>
              <a:rPr lang="en-US" baseline="0" dirty="0" smtClean="0"/>
              <a:t>Section Marcher</a:t>
            </a:r>
          </a:p>
          <a:p>
            <a:r>
              <a:rPr lang="en-US" baseline="0" dirty="0" smtClean="0"/>
              <a:t>Introductions</a:t>
            </a:r>
          </a:p>
          <a:p>
            <a:r>
              <a:rPr lang="en-US" baseline="0" dirty="0" smtClean="0"/>
              <a:t>Syllabus</a:t>
            </a:r>
          </a:p>
          <a:p>
            <a:endParaRPr lang="en-US" dirty="0" smtClean="0"/>
          </a:p>
        </p:txBody>
      </p:sp>
      <p:sp>
        <p:nvSpPr>
          <p:cNvPr id="15364" name="Slide Number Placeholder 3"/>
          <p:cNvSpPr>
            <a:spLocks noGrp="1"/>
          </p:cNvSpPr>
          <p:nvPr>
            <p:ph type="sldNum" sz="quarter" idx="5"/>
          </p:nvPr>
        </p:nvSpPr>
        <p:spPr>
          <a:noFill/>
        </p:spPr>
        <p:txBody>
          <a:bodyPr/>
          <a:lstStyle/>
          <a:p>
            <a:fld id="{B581BCBC-E066-4910-B192-91C4189936ED}"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l" rtl="0">
              <a:defRPr/>
            </a:pPr>
            <a:endParaRPr lang="en-US" kern="1200">
              <a:solidFill>
                <a:srgbClr val="000000"/>
              </a:solidFill>
              <a:latin typeface="Arial"/>
              <a:ea typeface="+mn-ea"/>
              <a:cs typeface="+mn-cs"/>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l" rtl="0">
              <a:defRPr/>
            </a:pPr>
            <a:endParaRPr lang="en-US" kern="1200">
              <a:solidFill>
                <a:srgbClr val="000000"/>
              </a:solidFill>
              <a:latin typeface="Arial"/>
              <a:ea typeface="+mn-ea"/>
              <a:cs typeface="+mn-cs"/>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62D6D4B2-7611-498F-8780-1EDC26277454}"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D957A480-45FD-4E4A-ABAC-1E7EB071E91C}"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683EF015-741B-43DE-8A3A-BDAB0992138F}"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2E6BC4E5-C517-43F2-870E-64EFEEF1198A}"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04E23353-4FEE-4528-8A35-E06682B0B952}"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3C7A53D6-9E1F-476B-811C-8B0D7D6C129D}"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E8D331FD-6F1F-4D9B-AF9A-483E3CAF7677}"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7620B285-4050-43FA-AADB-0920DF539A7F}"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7FF413A6-C1B6-4F62-8CFB-187CFCE2157E}"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0EA175A4-5690-4F6B-983E-B173AF56C5D4}"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4B30F739-B175-493E-BCB7-A2F184EDE3CD}"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6FB5E55D-52CC-4139-85F7-657F2B75D194}"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AA4FB6B9-BF17-439A-AF11-BF4CD9B977CD}"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085EA206-6CCF-4F3A-B44D-6D7AD10113F2}"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549A2477-CE7E-45C6-B43D-4B971EC74F58}"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F98E6776-D5C5-46E4-88B5-BCF57C743C82}"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C567F1F5-194A-4EF4-8702-89EFF55C2EA8}"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144E03DF-8FF9-4CC1-81A9-7D65C03EA82B}"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51B54694-5A4F-4DDE-A246-90E7B842FB9E}"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60DCB877-6D3E-4BCA-8EC7-D4670F81984A}"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lgn="r" rtl="0">
              <a:defRPr/>
            </a:pPr>
            <a:endParaRPr lang="en-US" kern="1200">
              <a:solidFill>
                <a:srgbClr val="000000"/>
              </a:solidFill>
              <a:latin typeface="Times New Roman" pitchFamily="18" charset="0"/>
              <a:ea typeface="+mn-ea"/>
              <a:cs typeface="+mn-cs"/>
            </a:endParaRPr>
          </a:p>
          <a:p>
            <a:pPr algn="r" rtl="0">
              <a:defRPr/>
            </a:pPr>
            <a:fld id="{C4A63687-7E6C-4DE0-9BEB-8789448141D7}" type="slidenum">
              <a:rPr lang="en-US" kern="1200">
                <a:solidFill>
                  <a:srgbClr val="000000"/>
                </a:solidFill>
                <a:latin typeface="Times New Roman" pitchFamily="18" charset="0"/>
                <a:ea typeface="+mn-ea"/>
                <a:cs typeface="+mn-cs"/>
              </a:rPr>
              <a:pPr algn="r" rtl="0">
                <a:defRPr/>
              </a:pPr>
              <a:t>‹#›</a:t>
            </a:fld>
            <a:endParaRPr lang="en-US" kern="1200">
              <a:solidFill>
                <a:srgbClr val="000000"/>
              </a:solidFill>
              <a:latin typeface="Times New Roman" pitchFamily="18" charset="0"/>
              <a:ea typeface="+mn-ea"/>
              <a:cs typeface="+mn-cs"/>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algn="l" rtl="0">
              <a:defRPr/>
            </a:pPr>
            <a:endParaRPr lang="en-US" kern="1200">
              <a:solidFill>
                <a:srgbClr val="000000"/>
              </a:solidFill>
              <a:latin typeface="Times New Roman" pitchFamily="18" charset="0"/>
              <a:ea typeface="+mn-ea"/>
              <a:cs typeface="+mn-cs"/>
            </a:endParaRPr>
          </a:p>
          <a:p>
            <a:pPr algn="l" rtl="0">
              <a:defRPr/>
            </a:pPr>
            <a:fld id="{E43D8F38-5EEC-4D31-B27F-2563D8A07911}" type="datetime3">
              <a:rPr lang="en-US" kern="1200">
                <a:solidFill>
                  <a:srgbClr val="000000"/>
                </a:solidFill>
                <a:latin typeface="Times New Roman" pitchFamily="18" charset="0"/>
                <a:ea typeface="+mn-ea"/>
                <a:cs typeface="+mn-cs"/>
              </a:rPr>
              <a:pPr algn="l" rtl="0">
                <a:defRPr/>
              </a:pPr>
              <a:t>19 December 2012</a:t>
            </a:fld>
            <a:endParaRPr lang="en-US"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pPr/>
              <a:t>12/19/2012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D7F36-4D84-4D9B-8FFC-A04433F045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B1F19-4BA3-4ED5-9FA4-8D8D35FFE7BA}" type="datetimeFigureOut">
              <a:rPr lang="en-US" smtClean="0"/>
              <a:pPr/>
              <a:t>12/19/2012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D7F36-4D84-4D9B-8FFC-A04433F045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l" rtl="0">
              <a:defRPr/>
            </a:pPr>
            <a:endParaRPr lang="en-US" kern="1200">
              <a:solidFill>
                <a:srgbClr val="000000"/>
              </a:solidFill>
              <a:latin typeface="Arial"/>
              <a:ea typeface="+mn-ea"/>
              <a:cs typeface="+mn-cs"/>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algn="l" rtl="0">
              <a:defRPr/>
            </a:pPr>
            <a:endParaRPr lang="en-US" kern="1200">
              <a:solidFill>
                <a:srgbClr val="000000"/>
              </a:solidFill>
              <a:latin typeface="Arial"/>
              <a:ea typeface="+mn-ea"/>
              <a:cs typeface="+mn-cs"/>
            </a:endParaRPr>
          </a:p>
        </p:txBody>
      </p:sp>
      <p:pic>
        <p:nvPicPr>
          <p:cNvPr id="1030" name="Picture 41" descr="usafaseal2"/>
          <p:cNvPicPr>
            <a:picLocks noChangeAspect="1" noChangeArrowheads="1"/>
          </p:cNvPicPr>
          <p:nvPr userDrawn="1"/>
        </p:nvPicPr>
        <p:blipFill>
          <a:blip r:embed="rId14" cstate="print"/>
          <a:srcRect/>
          <a:stretch>
            <a:fillRect/>
          </a:stretch>
        </p:blipFill>
        <p:spPr bwMode="auto">
          <a:xfrm>
            <a:off x="385763" y="0"/>
            <a:ext cx="1287462" cy="1352550"/>
          </a:xfrm>
          <a:prstGeom prst="rect">
            <a:avLst/>
          </a:prstGeom>
          <a:noFill/>
          <a:ln w="9525">
            <a:noFill/>
            <a:miter lim="800000"/>
            <a:headEnd/>
            <a:tailEnd/>
          </a:ln>
        </p:spPr>
      </p:pic>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rtl="0">
              <a:spcBef>
                <a:spcPct val="50000"/>
              </a:spcBef>
              <a:defRPr/>
            </a:pPr>
            <a:r>
              <a:rPr lang="en-US" sz="1600" b="1" i="1" kern="1200" dirty="0">
                <a:solidFill>
                  <a:srgbClr val="000000"/>
                </a:solidFill>
                <a:latin typeface="Century Schoolbook" pitchFamily="18" charset="0"/>
                <a:ea typeface="+mn-ea"/>
                <a:cs typeface="+mn-cs"/>
              </a:rPr>
              <a:t>I n t e g r i t y  -  S e r v i c e  -  E x c e l </a:t>
            </a:r>
            <a:r>
              <a:rPr lang="en-US" sz="1600" b="1" i="1" kern="1200" dirty="0" err="1">
                <a:solidFill>
                  <a:srgbClr val="000000"/>
                </a:solidFill>
                <a:latin typeface="Century Schoolbook" pitchFamily="18" charset="0"/>
                <a:ea typeface="+mn-ea"/>
                <a:cs typeface="+mn-cs"/>
              </a:rPr>
              <a:t>l</a:t>
            </a:r>
            <a:r>
              <a:rPr lang="en-US" sz="1600" b="1" i="1" kern="1200" dirty="0">
                <a:solidFill>
                  <a:srgbClr val="000000"/>
                </a:solidFill>
                <a:latin typeface="Century Schoolbook" pitchFamily="18" charset="0"/>
                <a:ea typeface="+mn-ea"/>
                <a:cs typeface="+mn-cs"/>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rtl="0">
              <a:defRPr/>
            </a:pPr>
            <a:endParaRPr lang="en-US" kern="1200">
              <a:solidFill>
                <a:srgbClr val="000000"/>
              </a:solidFill>
              <a:ea typeface="+mn-ea"/>
              <a:cs typeface="+mn-cs"/>
            </a:endParaRPr>
          </a:p>
          <a:p>
            <a:pPr rtl="0">
              <a:defRPr/>
            </a:pPr>
            <a:fld id="{F49C0791-D0EA-4F3B-9503-D0DBAFE8CE0E}" type="slidenum">
              <a:rPr lang="en-US" kern="1200">
                <a:solidFill>
                  <a:srgbClr val="000000"/>
                </a:solidFill>
                <a:ea typeface="+mn-ea"/>
                <a:cs typeface="+mn-cs"/>
              </a:rPr>
              <a:pPr rtl="0">
                <a:defRPr/>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524000"/>
            <a:ext cx="9144000" cy="1905000"/>
          </a:xfrm>
        </p:spPr>
        <p:txBody>
          <a:bodyPr>
            <a:normAutofit/>
          </a:bodyPr>
          <a:lstStyle/>
          <a:p>
            <a:r>
              <a:rPr lang="en-US" sz="4000" dirty="0" smtClean="0"/>
              <a:t>ECE 484 - Advanced Digital Systems Design</a:t>
            </a:r>
            <a:r>
              <a:rPr lang="en-US" sz="4000" smtClean="0"/>
              <a:t/>
            </a:r>
            <a:br>
              <a:rPr lang="en-US" sz="4000" smtClean="0"/>
            </a:br>
            <a:r>
              <a:rPr lang="en-US" sz="4000"/>
              <a:t>Lecture 5 </a:t>
            </a:r>
            <a:r>
              <a:rPr lang="en-US" sz="4000" dirty="0" smtClean="0"/>
              <a:t>– Sequential Circuits in VHDL</a:t>
            </a:r>
          </a:p>
        </p:txBody>
      </p:sp>
      <p:sp>
        <p:nvSpPr>
          <p:cNvPr id="4099" name="Rectangle 3"/>
          <p:cNvSpPr>
            <a:spLocks noGrp="1" noChangeArrowheads="1"/>
          </p:cNvSpPr>
          <p:nvPr>
            <p:ph type="subTitle" idx="1"/>
          </p:nvPr>
        </p:nvSpPr>
        <p:spPr>
          <a:xfrm>
            <a:off x="3333750" y="3754438"/>
            <a:ext cx="5048250" cy="2187575"/>
          </a:xfrm>
        </p:spPr>
        <p:txBody>
          <a:bodyPr>
            <a:normAutofit/>
          </a:bodyPr>
          <a:lstStyle/>
          <a:p>
            <a:r>
              <a:rPr lang="en-US" dirty="0" smtClean="0"/>
              <a:t>Capt Michael Tanner</a:t>
            </a:r>
            <a:br>
              <a:rPr lang="en-US" dirty="0" smtClean="0"/>
            </a:br>
            <a:r>
              <a:rPr lang="en-US" smtClean="0"/>
              <a:t>Room </a:t>
            </a:r>
            <a:r>
              <a:rPr lang="en-US"/>
              <a:t>2F46A</a:t>
            </a:r>
            <a:r>
              <a:rPr lang="en-US" dirty="0" smtClean="0"/>
              <a:t/>
            </a:r>
            <a:br>
              <a:rPr lang="en-US" dirty="0" smtClean="0"/>
            </a:br>
            <a:r>
              <a:rPr lang="en-US" dirty="0" smtClean="0"/>
              <a:t>333-6766</a:t>
            </a:r>
          </a:p>
          <a:p>
            <a:endParaRPr lang="en-US" dirty="0" smtClean="0"/>
          </a:p>
        </p:txBody>
      </p:sp>
      <p:pic>
        <p:nvPicPr>
          <p:cNvPr id="4101" name="Picture 31" descr="usafaseal2"/>
          <p:cNvPicPr>
            <a:picLocks noChangeAspect="1" noChangeArrowheads="1"/>
          </p:cNvPicPr>
          <p:nvPr/>
        </p:nvPicPr>
        <p:blipFill>
          <a:blip r:embed="rId3" cstate="print"/>
          <a:srcRect/>
          <a:stretch>
            <a:fillRect/>
          </a:stretch>
        </p:blipFill>
        <p:spPr bwMode="auto">
          <a:xfrm>
            <a:off x="520700" y="2903538"/>
            <a:ext cx="3035300" cy="3187700"/>
          </a:xfrm>
          <a:prstGeom prst="rect">
            <a:avLst/>
          </a:prstGeom>
          <a:noFill/>
          <a:ln w="9525">
            <a:noFill/>
            <a:miter lim="800000"/>
            <a:headEnd/>
            <a:tailEnd/>
          </a:ln>
        </p:spPr>
      </p:pic>
      <p:sp>
        <p:nvSpPr>
          <p:cNvPr id="4102" name="Text Box 6"/>
          <p:cNvSpPr txBox="1">
            <a:spLocks noChangeArrowheads="1"/>
          </p:cNvSpPr>
          <p:nvPr/>
        </p:nvSpPr>
        <p:spPr bwMode="auto">
          <a:xfrm>
            <a:off x="1457325" y="500063"/>
            <a:ext cx="6178550" cy="641350"/>
          </a:xfrm>
          <a:prstGeom prst="rect">
            <a:avLst/>
          </a:prstGeom>
          <a:noFill/>
          <a:ln w="9525">
            <a:noFill/>
            <a:miter lim="800000"/>
            <a:headEnd/>
            <a:tailEnd/>
          </a:ln>
          <a:effectLst/>
        </p:spPr>
        <p:txBody>
          <a:bodyPr wrap="none">
            <a:spAutoFit/>
          </a:bodyPr>
          <a:lstStyle/>
          <a:p>
            <a:r>
              <a:rPr lang="en-US" sz="3600" b="1" i="1"/>
              <a:t>HQ U.S. Air Force Academy</a:t>
            </a:r>
          </a:p>
        </p:txBody>
      </p:sp>
      <p:sp>
        <p:nvSpPr>
          <p:cNvPr id="4103" name="Text Box 7"/>
          <p:cNvSpPr txBox="1">
            <a:spLocks noChangeArrowheads="1"/>
          </p:cNvSpPr>
          <p:nvPr/>
        </p:nvSpPr>
        <p:spPr bwMode="auto">
          <a:xfrm>
            <a:off x="1228725" y="1416050"/>
            <a:ext cx="6553200" cy="396875"/>
          </a:xfrm>
          <a:prstGeom prst="rect">
            <a:avLst/>
          </a:prstGeom>
          <a:noFill/>
          <a:ln w="9525">
            <a:noFill/>
            <a:miter lim="800000"/>
            <a:headEnd/>
            <a:tailEnd/>
          </a:ln>
          <a:effectLst/>
        </p:spPr>
        <p:txBody>
          <a:bodyPr>
            <a:spAutoFit/>
          </a:bodyPr>
          <a:lstStyle/>
          <a:p>
            <a:pPr>
              <a:spcBef>
                <a:spcPct val="50000"/>
              </a:spcBef>
            </a:pPr>
            <a:r>
              <a:rPr lang="en-US" sz="2000" b="1" i="1">
                <a:latin typeface="Century Schoolbook" pitchFamily="18" charset="0"/>
              </a:rPr>
              <a:t>I n t e g r i t y  -  S e r v i c e  -  E x c e l l e n c 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sz="3200" dirty="0" smtClean="0"/>
              <a:t>D Latch</a:t>
            </a:r>
            <a:endParaRPr lang="en-US" sz="32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10</a:t>
            </a:fld>
            <a:endParaRPr lang="en-US" kern="1200">
              <a:solidFill>
                <a:srgbClr val="000000"/>
              </a:solidFill>
              <a:latin typeface="Times New Roman" pitchFamily="18" charset="0"/>
              <a:ea typeface="+mn-ea"/>
              <a:cs typeface="+mn-cs"/>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410" y="1676400"/>
            <a:ext cx="3276600" cy="26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
          <p:cNvSpPr>
            <a:spLocks noChangeArrowheads="1"/>
          </p:cNvSpPr>
          <p:nvPr/>
        </p:nvSpPr>
        <p:spPr bwMode="auto">
          <a:xfrm>
            <a:off x="609600" y="1752600"/>
            <a:ext cx="3768980" cy="258532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c, d,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q_latch</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804040"/>
                </a:solidFill>
                <a:effectLst/>
                <a:latin typeface="Courier New" pitchFamily="49" charset="0"/>
                <a:cs typeface="Courier New" pitchFamily="49"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c</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q_latch</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d</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endParaRPr lang="en-US" dirty="0">
              <a:solidFill>
                <a:srgbClr val="6A5ACD"/>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dirty="0" smtClean="0">
                <a:ln>
                  <a:noFill/>
                </a:ln>
                <a:solidFill>
                  <a:srgbClr val="6A5ACD"/>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q_latch</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q_latch</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lang="en-US" dirty="0" smtClean="0">
                <a:solidFill>
                  <a:srgbClr val="6A5ACD"/>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q </a:t>
            </a:r>
            <a:r>
              <a:rPr lang="en-US" b="1" dirty="0" smtClean="0">
                <a:solidFill>
                  <a:srgbClr val="2E8B57"/>
                </a:solidFill>
                <a:latin typeface="Courier New" pitchFamily="49" charset="0"/>
                <a:cs typeface="Courier New" pitchFamily="49" charset="0"/>
              </a:rPr>
              <a:t>&lt;=</a:t>
            </a: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q_latch</a:t>
            </a:r>
            <a:r>
              <a:rPr lang="en-US" dirty="0">
                <a:solidFill>
                  <a:srgbClr val="6A5ACD"/>
                </a:solidFill>
                <a:latin typeface="Courier New" pitchFamily="49" charset="0"/>
                <a:cs typeface="Courier New" pitchFamily="49" charset="0"/>
              </a:rPr>
              <a:t>;</a:t>
            </a:r>
            <a:endParaRPr kumimoji="0" lang="en-US" b="0" i="0" u="none" strike="noStrike" cap="none" normalizeH="0" baseline="0" dirty="0" smtClean="0">
              <a:ln>
                <a:noFill/>
              </a:ln>
              <a:solidFill>
                <a:srgbClr val="6A5ACD"/>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p:txBody>
      </p:sp>
    </p:spTree>
    <p:extLst>
      <p:ext uri="{BB962C8B-B14F-4D97-AF65-F5344CB8AC3E}">
        <p14:creationId xmlns:p14="http://schemas.microsoft.com/office/powerpoint/2010/main" val="614373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sz="3200" dirty="0" smtClean="0"/>
              <a:t>D Flip Flop</a:t>
            </a:r>
            <a:endParaRPr lang="en-US" sz="32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11</a:t>
            </a:fld>
            <a:endParaRPr lang="en-US" kern="1200">
              <a:solidFill>
                <a:srgbClr val="000000"/>
              </a:solidFill>
              <a:latin typeface="Times New Roman" pitchFamily="18" charset="0"/>
              <a:ea typeface="+mn-ea"/>
              <a:cs typeface="+mn-cs"/>
            </a:endParaRPr>
          </a:p>
        </p:txBody>
      </p:sp>
      <p:sp>
        <p:nvSpPr>
          <p:cNvPr id="9" name="Rectangle 1"/>
          <p:cNvSpPr>
            <a:spLocks noChangeArrowheads="1"/>
          </p:cNvSpPr>
          <p:nvPr/>
        </p:nvSpPr>
        <p:spPr bwMode="auto">
          <a:xfrm>
            <a:off x="609600" y="1647111"/>
            <a:ext cx="3887603" cy="206210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clk</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4040"/>
                </a:solidFill>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reset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then</a:t>
            </a:r>
          </a:p>
          <a:p>
            <a:pPr lvl="0" fontAlgn="base">
              <a:spcBef>
                <a:spcPct val="0"/>
              </a:spcBef>
              <a:spcAft>
                <a:spcPct val="0"/>
              </a:spcAft>
            </a:pPr>
            <a:r>
              <a:rPr lang="en-US" sz="1600" b="1" dirty="0" smtClean="0">
                <a:solidFill>
                  <a:srgbClr val="804040"/>
                </a:solidFill>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q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lang="en-US" sz="1600" dirty="0" smtClean="0">
                <a:solidFill>
                  <a:srgbClr val="FF00FF"/>
                </a:solidFill>
                <a:latin typeface="Courier New" pitchFamily="49" charset="0"/>
                <a:cs typeface="Courier New" pitchFamily="49" charset="0"/>
              </a:rPr>
              <a:t>‘0’</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endParaRPr lang="en-US" sz="1600" dirty="0">
              <a:solidFill>
                <a:srgbClr val="6A5ACD"/>
              </a:solidFill>
              <a:latin typeface="Courier New" pitchFamily="49" charset="0"/>
              <a:cs typeface="Courier New" pitchFamily="49" charset="0"/>
            </a:endParaRPr>
          </a:p>
          <a:p>
            <a:pPr lvl="0" fontAlgn="base">
              <a:spcBef>
                <a:spcPct val="0"/>
              </a:spcBef>
              <a:spcAft>
                <a:spcPct val="0"/>
              </a:spcAft>
            </a:pPr>
            <a:r>
              <a:rPr lang="en-US" sz="1600" dirty="0" smtClean="0">
                <a:solidFill>
                  <a:srgbClr val="000000"/>
                </a:solidFill>
                <a:latin typeface="Courier New" pitchFamily="49" charset="0"/>
                <a:cs typeface="Courier New" pitchFamily="49" charset="0"/>
              </a:rPr>
              <a:t>   </a:t>
            </a:r>
            <a:r>
              <a:rPr lang="en-US" sz="1600" b="1" dirty="0" err="1" smtClean="0">
                <a:solidFill>
                  <a:srgbClr val="804040"/>
                </a:solidFill>
                <a:latin typeface="Courier New" pitchFamily="49" charset="0"/>
                <a:cs typeface="Courier New" pitchFamily="49" charset="0"/>
              </a:rPr>
              <a:t>elsif</a:t>
            </a:r>
            <a:r>
              <a:rPr lang="en-US" sz="1600" dirty="0" smtClean="0">
                <a:solidFill>
                  <a:srgbClr val="000000"/>
                </a:solidFill>
                <a:latin typeface="Courier New" pitchFamily="49" charset="0"/>
                <a:cs typeface="Courier New" pitchFamily="49" charset="0"/>
              </a:rPr>
              <a:t> </a:t>
            </a:r>
            <a:r>
              <a:rPr lang="en-US" sz="1600" b="1" dirty="0" err="1">
                <a:solidFill>
                  <a:srgbClr val="804040"/>
                </a:solidFill>
                <a:latin typeface="Courier New" pitchFamily="49" charset="0"/>
                <a:cs typeface="Courier New" pitchFamily="49" charset="0"/>
              </a:rPr>
              <a:t>rising_edge</a:t>
            </a:r>
            <a:r>
              <a:rPr lang="en-US" sz="1600" dirty="0">
                <a:solidFill>
                  <a:srgbClr val="000000"/>
                </a:solidFill>
                <a:latin typeface="Courier New" pitchFamily="49" charset="0"/>
                <a:cs typeface="Courier New" pitchFamily="49" charset="0"/>
              </a:rPr>
              <a:t>(</a:t>
            </a:r>
            <a:r>
              <a:rPr lang="en-US" sz="1600" dirty="0" err="1">
                <a:solidFill>
                  <a:srgbClr val="000000"/>
                </a:solidFill>
                <a:latin typeface="Courier New" pitchFamily="49" charset="0"/>
                <a:cs typeface="Courier New" pitchFamily="49" charset="0"/>
              </a:rPr>
              <a:t>clk</a:t>
            </a:r>
            <a:r>
              <a:rPr lang="en-US" sz="1600" dirty="0">
                <a:solidFill>
                  <a:srgbClr val="000000"/>
                </a:solidFill>
                <a:latin typeface="Courier New" pitchFamily="49" charset="0"/>
                <a:cs typeface="Courier New" pitchFamily="49" charset="0"/>
              </a:rPr>
              <a:t>) </a:t>
            </a:r>
            <a:r>
              <a:rPr lang="en-US" sz="1600" b="1" dirty="0">
                <a:solidFill>
                  <a:srgbClr val="804040"/>
                </a:solidFill>
                <a:latin typeface="Courier New" pitchFamily="49" charset="0"/>
                <a:cs typeface="Courier New" pitchFamily="49" charset="0"/>
              </a:rPr>
              <a:t>then</a:t>
            </a:r>
            <a:endParaRPr kumimoji="0" lang="en-US" sz="1600" b="1" i="0" u="none" strike="noStrike" cap="none" normalizeH="0" dirty="0" smtClean="0">
              <a:ln>
                <a:noFill/>
              </a:ln>
              <a:solidFill>
                <a:srgbClr val="6A5ACD"/>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q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d</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910" y="1600200"/>
            <a:ext cx="30480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
          <p:cNvSpPr>
            <a:spLocks noChangeArrowheads="1"/>
          </p:cNvSpPr>
          <p:nvPr/>
        </p:nvSpPr>
        <p:spPr bwMode="auto">
          <a:xfrm>
            <a:off x="609599" y="4071609"/>
            <a:ext cx="4011034" cy="206210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clk</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4040"/>
                </a:solidFill>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reset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then</a:t>
            </a:r>
          </a:p>
          <a:p>
            <a:pPr lvl="0" fontAlgn="base">
              <a:spcBef>
                <a:spcPct val="0"/>
              </a:spcBef>
              <a:spcAft>
                <a:spcPct val="0"/>
              </a:spcAft>
            </a:pPr>
            <a:r>
              <a:rPr lang="en-US" sz="1600" b="1" dirty="0" smtClean="0">
                <a:solidFill>
                  <a:srgbClr val="804040"/>
                </a:solidFill>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q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lang="en-US" sz="1600" dirty="0" smtClean="0">
                <a:solidFill>
                  <a:srgbClr val="FF00FF"/>
                </a:solidFill>
                <a:latin typeface="Courier New" pitchFamily="49" charset="0"/>
                <a:cs typeface="Courier New" pitchFamily="49" charset="0"/>
              </a:rPr>
              <a:t>‘0’</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endParaRPr lang="en-US" sz="1600" dirty="0">
              <a:solidFill>
                <a:srgbClr val="6A5ACD"/>
              </a:solidFill>
              <a:latin typeface="Courier New" pitchFamily="49" charset="0"/>
              <a:cs typeface="Courier New" pitchFamily="49" charset="0"/>
            </a:endParaRPr>
          </a:p>
          <a:p>
            <a:pPr lvl="0" fontAlgn="base">
              <a:spcBef>
                <a:spcPct val="0"/>
              </a:spcBef>
              <a:spcAft>
                <a:spcPct val="0"/>
              </a:spcAft>
            </a:pPr>
            <a:r>
              <a:rPr lang="en-US" sz="1600" dirty="0" smtClean="0">
                <a:solidFill>
                  <a:srgbClr val="000000"/>
                </a:solidFill>
                <a:latin typeface="Courier New" pitchFamily="49" charset="0"/>
                <a:cs typeface="Courier New" pitchFamily="49" charset="0"/>
              </a:rPr>
              <a:t>   </a:t>
            </a:r>
            <a:r>
              <a:rPr lang="en-US" sz="1600" b="1" dirty="0" err="1" smtClean="0">
                <a:solidFill>
                  <a:srgbClr val="804040"/>
                </a:solidFill>
                <a:latin typeface="Courier New" pitchFamily="49" charset="0"/>
                <a:cs typeface="Courier New" pitchFamily="49" charset="0"/>
              </a:rPr>
              <a:t>elsif</a:t>
            </a:r>
            <a:r>
              <a:rPr lang="en-US" sz="1600" dirty="0" smtClean="0">
                <a:solidFill>
                  <a:srgbClr val="000000"/>
                </a:solidFill>
                <a:latin typeface="Courier New" pitchFamily="49" charset="0"/>
                <a:cs typeface="Courier New" pitchFamily="49" charset="0"/>
              </a:rPr>
              <a:t> </a:t>
            </a:r>
            <a:r>
              <a:rPr lang="en-US" sz="1600" b="1" dirty="0" err="1" smtClean="0">
                <a:solidFill>
                  <a:srgbClr val="804040"/>
                </a:solidFill>
                <a:latin typeface="Courier New" pitchFamily="49" charset="0"/>
                <a:cs typeface="Courier New" pitchFamily="49" charset="0"/>
              </a:rPr>
              <a:t>falling_edge</a:t>
            </a:r>
            <a:r>
              <a:rPr lang="en-US" sz="1600" dirty="0" smtClean="0">
                <a:solidFill>
                  <a:srgbClr val="000000"/>
                </a:solidFill>
                <a:latin typeface="Courier New" pitchFamily="49" charset="0"/>
                <a:cs typeface="Courier New" pitchFamily="49" charset="0"/>
              </a:rPr>
              <a:t>(</a:t>
            </a:r>
            <a:r>
              <a:rPr lang="en-US" sz="1600" dirty="0" err="1" smtClean="0">
                <a:solidFill>
                  <a:srgbClr val="000000"/>
                </a:solidFill>
                <a:latin typeface="Courier New" pitchFamily="49" charset="0"/>
                <a:cs typeface="Courier New" pitchFamily="49" charset="0"/>
              </a:rPr>
              <a:t>clk</a:t>
            </a:r>
            <a:r>
              <a:rPr lang="en-US" sz="1600" dirty="0">
                <a:solidFill>
                  <a:srgbClr val="000000"/>
                </a:solidFill>
                <a:latin typeface="Courier New" pitchFamily="49" charset="0"/>
                <a:cs typeface="Courier New" pitchFamily="49" charset="0"/>
              </a:rPr>
              <a:t>) </a:t>
            </a:r>
            <a:r>
              <a:rPr lang="en-US" sz="1600" b="1" dirty="0">
                <a:solidFill>
                  <a:srgbClr val="804040"/>
                </a:solidFill>
                <a:latin typeface="Courier New" pitchFamily="49" charset="0"/>
                <a:cs typeface="Courier New" pitchFamily="49" charset="0"/>
              </a:rPr>
              <a:t>then</a:t>
            </a:r>
            <a:endParaRPr kumimoji="0" lang="en-US" sz="1600" b="1" i="0" u="none" strike="noStrike" cap="none" normalizeH="0" dirty="0" smtClean="0">
              <a:ln>
                <a:noFill/>
              </a:ln>
              <a:solidFill>
                <a:srgbClr val="6A5ACD"/>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q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d</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p:txBody>
      </p:sp>
      <p:sp>
        <p:nvSpPr>
          <p:cNvPr id="11" name="Rounded Rectangle 10"/>
          <p:cNvSpPr/>
          <p:nvPr/>
        </p:nvSpPr>
        <p:spPr bwMode="auto">
          <a:xfrm>
            <a:off x="5629910" y="4495800"/>
            <a:ext cx="3209290" cy="7239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Note: </a:t>
            </a:r>
            <a:r>
              <a:rPr kumimoji="0" lang="en-US" sz="1400" i="0" u="none" strike="noStrike" cap="none" normalizeH="0" baseline="0" dirty="0" smtClean="0">
                <a:ln>
                  <a:noFill/>
                </a:ln>
                <a:solidFill>
                  <a:schemeClr val="tx1"/>
                </a:solidFill>
                <a:effectLst/>
                <a:latin typeface="Arial" pitchFamily="34" charset="0"/>
              </a:rPr>
              <a:t>You can use </a:t>
            </a:r>
            <a:r>
              <a:rPr kumimoji="0" lang="en-US" sz="1400" i="0" u="none" strike="noStrike" cap="none" normalizeH="0" baseline="0" dirty="0" err="1" smtClean="0">
                <a:ln>
                  <a:noFill/>
                </a:ln>
                <a:solidFill>
                  <a:schemeClr val="tx1"/>
                </a:solidFill>
                <a:effectLst/>
                <a:latin typeface="Courier New" pitchFamily="49" charset="0"/>
                <a:cs typeface="Courier New" pitchFamily="49" charset="0"/>
              </a:rPr>
              <a:t>std_logic_vector</a:t>
            </a:r>
            <a:r>
              <a:rPr kumimoji="0" lang="en-US" sz="1400" i="0" u="none" strike="noStrike" cap="none" normalizeH="0" dirty="0" smtClean="0">
                <a:ln>
                  <a:noFill/>
                </a:ln>
                <a:solidFill>
                  <a:schemeClr val="tx1"/>
                </a:solidFill>
                <a:effectLst/>
                <a:latin typeface="Arial" pitchFamily="34" charset="0"/>
              </a:rPr>
              <a:t> for </a:t>
            </a:r>
            <a:r>
              <a:rPr kumimoji="0" lang="en-US" sz="1400" i="0" u="none" strike="noStrike" cap="none" normalizeH="0" dirty="0" smtClean="0">
                <a:ln>
                  <a:noFill/>
                </a:ln>
                <a:solidFill>
                  <a:schemeClr val="tx1"/>
                </a:solidFill>
                <a:effectLst/>
                <a:latin typeface="Courier New" pitchFamily="49" charset="0"/>
                <a:cs typeface="Courier New" pitchFamily="49" charset="0"/>
              </a:rPr>
              <a:t>d</a:t>
            </a:r>
            <a:r>
              <a:rPr kumimoji="0" lang="en-US" sz="1400" i="0" u="none" strike="noStrike" cap="none" normalizeH="0" dirty="0" smtClean="0">
                <a:ln>
                  <a:noFill/>
                </a:ln>
                <a:solidFill>
                  <a:schemeClr val="tx1"/>
                </a:solidFill>
                <a:effectLst/>
                <a:latin typeface="Arial" pitchFamily="34" charset="0"/>
              </a:rPr>
              <a:t> and </a:t>
            </a:r>
            <a:r>
              <a:rPr kumimoji="0" lang="en-US" sz="1400" i="0" u="none" strike="noStrike" cap="none" normalizeH="0" dirty="0" smtClean="0">
                <a:ln>
                  <a:noFill/>
                </a:ln>
                <a:solidFill>
                  <a:schemeClr val="tx1"/>
                </a:solidFill>
                <a:effectLst/>
                <a:latin typeface="Courier New" pitchFamily="49" charset="0"/>
                <a:cs typeface="Courier New" pitchFamily="49" charset="0"/>
              </a:rPr>
              <a:t>q</a:t>
            </a:r>
            <a:r>
              <a:rPr kumimoji="0" lang="en-US" sz="1400" i="0" u="none" strike="noStrike" cap="none" normalizeH="0" dirty="0" smtClean="0">
                <a:ln>
                  <a:noFill/>
                </a:ln>
                <a:solidFill>
                  <a:schemeClr val="tx1"/>
                </a:solidFill>
                <a:effectLst/>
                <a:latin typeface="Arial" pitchFamily="34" charset="0"/>
              </a:rPr>
              <a:t>.</a:t>
            </a:r>
            <a:endParaRPr kumimoji="0" lang="en-US" sz="140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894699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smtClean="0"/>
              <a:t>Sequential Signal Assignment Statement</a:t>
            </a:r>
            <a:endParaRPr lang="en-US"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12</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2135056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Simple Signal Assignment</a:t>
            </a:r>
            <a:endParaRPr lang="en-US" dirty="0"/>
          </a:p>
        </p:txBody>
      </p:sp>
      <p:sp>
        <p:nvSpPr>
          <p:cNvPr id="8" name="Content Placeholder 7"/>
          <p:cNvSpPr>
            <a:spLocks noGrp="1"/>
          </p:cNvSpPr>
          <p:nvPr>
            <p:ph idx="1"/>
          </p:nvPr>
        </p:nvSpPr>
        <p:spPr>
          <a:xfrm>
            <a:off x="800100" y="1536700"/>
            <a:ext cx="8131175" cy="2806700"/>
          </a:xfrm>
        </p:spPr>
        <p:txBody>
          <a:bodyPr/>
          <a:lstStyle/>
          <a:p>
            <a:r>
              <a:rPr lang="en-US" sz="2000" dirty="0"/>
              <a:t>Syntax </a:t>
            </a:r>
          </a:p>
          <a:p>
            <a:pPr lvl="1">
              <a:buFontTx/>
              <a:buNone/>
            </a:pPr>
            <a:r>
              <a:rPr lang="en-US" sz="2000" dirty="0" err="1">
                <a:latin typeface="Courier New" pitchFamily="49" charset="0"/>
                <a:cs typeface="Courier New" pitchFamily="49" charset="0"/>
              </a:rPr>
              <a:t>signal_name</a:t>
            </a:r>
            <a:r>
              <a:rPr lang="en-US" sz="2000" dirty="0">
                <a:latin typeface="Courier New" pitchFamily="49" charset="0"/>
                <a:cs typeface="Courier New" pitchFamily="49" charset="0"/>
              </a:rPr>
              <a:t> &lt;= </a:t>
            </a:r>
            <a:r>
              <a:rPr lang="en-US" sz="2000" dirty="0" err="1">
                <a:latin typeface="Courier New" pitchFamily="49" charset="0"/>
                <a:cs typeface="Courier New" pitchFamily="49" charset="0"/>
              </a:rPr>
              <a:t>value_expression</a:t>
            </a:r>
            <a:r>
              <a:rPr lang="en-US" sz="2000" dirty="0">
                <a:latin typeface="Courier New" pitchFamily="49" charset="0"/>
                <a:cs typeface="Courier New" pitchFamily="49" charset="0"/>
              </a:rPr>
              <a:t>;</a:t>
            </a:r>
          </a:p>
          <a:p>
            <a:r>
              <a:rPr lang="en-US" sz="2000" dirty="0"/>
              <a:t>Syntax is identical to the simple concurrent signal assignment</a:t>
            </a:r>
          </a:p>
          <a:p>
            <a:r>
              <a:rPr lang="en-US" sz="2000" dirty="0" smtClean="0"/>
              <a:t>Caution: Inside </a:t>
            </a:r>
            <a:r>
              <a:rPr lang="en-US" sz="2000" dirty="0"/>
              <a:t>a process, a signal can be assigned multiple times, but </a:t>
            </a:r>
            <a:r>
              <a:rPr lang="en-US" sz="2000" i="1" dirty="0">
                <a:solidFill>
                  <a:schemeClr val="accent2"/>
                </a:solidFill>
              </a:rPr>
              <a:t>only the last assignment takes </a:t>
            </a:r>
            <a:r>
              <a:rPr lang="en-US" sz="2000" i="1" dirty="0" smtClean="0">
                <a:solidFill>
                  <a:schemeClr val="accent2"/>
                </a:solidFill>
              </a:rPr>
              <a:t>effect</a:t>
            </a:r>
          </a:p>
          <a:p>
            <a:r>
              <a:rPr lang="en-US" sz="2000" dirty="0" smtClean="0">
                <a:solidFill>
                  <a:schemeClr val="accent2"/>
                </a:solidFill>
              </a:rPr>
              <a:t>A signal can only be set in </a:t>
            </a:r>
            <a:r>
              <a:rPr lang="en-US" sz="2000" i="1" dirty="0" smtClean="0">
                <a:solidFill>
                  <a:schemeClr val="accent2"/>
                </a:solidFill>
              </a:rPr>
              <a:t>one</a:t>
            </a:r>
            <a:r>
              <a:rPr lang="en-US" sz="2000" dirty="0" smtClean="0">
                <a:solidFill>
                  <a:schemeClr val="accent2"/>
                </a:solidFill>
              </a:rPr>
              <a:t> process or combinational statement.</a:t>
            </a:r>
            <a:endParaRPr lang="en-US" sz="2000" dirty="0">
              <a:solidFill>
                <a:schemeClr val="accent2"/>
              </a:solidFill>
            </a:endParaRPr>
          </a:p>
          <a:p>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13</a:t>
            </a:fld>
            <a:endParaRPr lang="en-US" kern="1200">
              <a:solidFill>
                <a:srgbClr val="000000"/>
              </a:solidFill>
              <a:latin typeface="Times New Roman" pitchFamily="18" charset="0"/>
              <a:ea typeface="+mn-ea"/>
              <a:cs typeface="+mn-cs"/>
            </a:endParaRPr>
          </a:p>
        </p:txBody>
      </p:sp>
      <p:sp>
        <p:nvSpPr>
          <p:cNvPr id="5" name="Rectangle 1"/>
          <p:cNvSpPr>
            <a:spLocks noChangeArrowheads="1"/>
          </p:cNvSpPr>
          <p:nvPr/>
        </p:nvSpPr>
        <p:spPr bwMode="auto">
          <a:xfrm>
            <a:off x="685800" y="3962400"/>
            <a:ext cx="3023585" cy="156966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lang="en-US" sz="1600" dirty="0" smtClean="0">
                <a:solidFill>
                  <a:srgbClr val="000000"/>
                </a:solidFill>
                <a:latin typeface="Courier New" pitchFamily="49" charset="0"/>
                <a:cs typeface="Arial" pitchFamily="34" charset="0"/>
              </a:rPr>
              <a:t>a, b, c, d</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begin</a:t>
            </a:r>
          </a:p>
          <a:p>
            <a:pPr lvl="0" fontAlgn="base">
              <a:spcBef>
                <a:spcPct val="0"/>
              </a:spcBef>
              <a:spcAft>
                <a:spcPct val="0"/>
              </a:spcAf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lang="en-US" sz="1600" dirty="0">
                <a:latin typeface="Courier New" pitchFamily="49" charset="0"/>
                <a:cs typeface="Courier New" pitchFamily="49" charset="0"/>
              </a:rPr>
              <a:t>y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 </a:t>
            </a:r>
            <a:r>
              <a:rPr lang="en-US" sz="1600" b="1" dirty="0" smtClean="0">
                <a:solidFill>
                  <a:srgbClr val="2E8B57"/>
                </a:solidFill>
                <a:latin typeface="Courier New" pitchFamily="49" charset="0"/>
                <a:cs typeface="Courier New" pitchFamily="49" charset="0"/>
              </a:rPr>
              <a:t>or</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a:t>
            </a: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  </a:t>
            </a:r>
            <a:r>
              <a:rPr lang="en-US" sz="1600" dirty="0" smtClean="0">
                <a:latin typeface="Courier New" pitchFamily="49" charset="0"/>
                <a:cs typeface="Courier New" pitchFamily="49" charset="0"/>
              </a:rPr>
              <a:t>y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 </a:t>
            </a:r>
            <a:r>
              <a:rPr lang="en-US" sz="1600" b="1" dirty="0">
                <a:solidFill>
                  <a:srgbClr val="2E8B57"/>
                </a:solidFill>
                <a:latin typeface="Courier New" pitchFamily="49" charset="0"/>
                <a:cs typeface="Courier New" pitchFamily="49" charset="0"/>
              </a:rPr>
              <a:t>and</a:t>
            </a:r>
            <a:r>
              <a:rPr lang="en-US" sz="1600" dirty="0">
                <a:latin typeface="Courier New" pitchFamily="49" charset="0"/>
                <a:cs typeface="Courier New" pitchFamily="49" charset="0"/>
              </a:rPr>
              <a:t> b</a:t>
            </a: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600" dirty="0" smtClean="0">
                <a:solidFill>
                  <a:srgbClr val="000000"/>
                </a:solidFill>
                <a:latin typeface="Courier New" pitchFamily="49" charset="0"/>
                <a:cs typeface="Courier New" pitchFamily="49" charset="0"/>
              </a:rPr>
              <a:t>   </a:t>
            </a:r>
            <a:r>
              <a:rPr lang="en-US" sz="1600" dirty="0">
                <a:latin typeface="Courier New" pitchFamily="49" charset="0"/>
                <a:cs typeface="Courier New" pitchFamily="49" charset="0"/>
              </a:rPr>
              <a:t>y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c </a:t>
            </a:r>
            <a:r>
              <a:rPr lang="en-US" sz="1600" b="1" dirty="0">
                <a:solidFill>
                  <a:srgbClr val="2E8B57"/>
                </a:solidFill>
                <a:latin typeface="Courier New" pitchFamily="49" charset="0"/>
                <a:cs typeface="Courier New" pitchFamily="49" charset="0"/>
              </a:rPr>
              <a:t>and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d</a:t>
            </a:r>
            <a:r>
              <a:rPr lang="en-US" sz="1600" dirty="0" smtClean="0">
                <a:solidFill>
                  <a:srgbClr val="6A5ACD"/>
                </a:solidFill>
                <a:latin typeface="Courier New" pitchFamily="49" charset="0"/>
                <a:cs typeface="Courier New" pitchFamily="49" charset="0"/>
              </a:rPr>
              <a:t>;</a:t>
            </a:r>
            <a:r>
              <a:rPr lang="en-US" sz="1600" dirty="0" smtClean="0">
                <a:solidFill>
                  <a:srgbClr val="6A5ACD"/>
                </a:solidFill>
              </a:rPr>
              <a:t/>
            </a:r>
            <a:br>
              <a:rPr lang="en-US" sz="1600" dirty="0" smtClean="0">
                <a:solidFill>
                  <a:srgbClr val="6A5ACD"/>
                </a:solidFill>
              </a:rPr>
            </a:b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5638800" y="4208621"/>
            <a:ext cx="3023585" cy="10772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lang="en-US" sz="1600" dirty="0" smtClean="0">
                <a:solidFill>
                  <a:srgbClr val="000000"/>
                </a:solidFill>
                <a:latin typeface="Courier New" pitchFamily="49" charset="0"/>
                <a:cs typeface="Arial" pitchFamily="34" charset="0"/>
              </a:rPr>
              <a:t>a, b, c, d</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begin</a:t>
            </a:r>
          </a:p>
          <a:p>
            <a:pPr lvl="0" fontAlgn="base">
              <a:spcBef>
                <a:spcPct val="0"/>
              </a:spcBef>
              <a:spcAft>
                <a:spcPct val="0"/>
              </a:spcAft>
            </a:pPr>
            <a:r>
              <a:rPr lang="en-US" sz="1600" dirty="0" smtClean="0">
                <a:latin typeface="Courier New" pitchFamily="49" charset="0"/>
                <a:cs typeface="Courier New" pitchFamily="49" charset="0"/>
              </a:rPr>
              <a:t>   y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c </a:t>
            </a:r>
            <a:r>
              <a:rPr lang="en-US" sz="1600" b="1" dirty="0">
                <a:solidFill>
                  <a:srgbClr val="2E8B57"/>
                </a:solidFill>
                <a:latin typeface="Courier New" pitchFamily="49" charset="0"/>
                <a:cs typeface="Courier New" pitchFamily="49" charset="0"/>
              </a:rPr>
              <a:t>and</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d</a:t>
            </a:r>
            <a:r>
              <a:rPr lang="en-US" sz="1600" dirty="0" smtClean="0">
                <a:solidFill>
                  <a:srgbClr val="6A5ACD"/>
                </a:solidFill>
                <a:latin typeface="Courier New" pitchFamily="49" charset="0"/>
                <a:cs typeface="Courier New" pitchFamily="49" charset="0"/>
              </a:rPr>
              <a:t>;</a:t>
            </a:r>
            <a:r>
              <a:rPr lang="en-US" sz="1600" dirty="0" smtClean="0">
                <a:solidFill>
                  <a:srgbClr val="6A5ACD"/>
                </a:solidFill>
              </a:rPr>
              <a:t/>
            </a:r>
            <a:br>
              <a:rPr lang="en-US" sz="1600" dirty="0" smtClean="0">
                <a:solidFill>
                  <a:srgbClr val="6A5ACD"/>
                </a:solidFill>
              </a:rPr>
            </a:b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Left-Right Arrow 1"/>
          <p:cNvSpPr/>
          <p:nvPr/>
        </p:nvSpPr>
        <p:spPr bwMode="auto">
          <a:xfrm>
            <a:off x="3595085" y="4419600"/>
            <a:ext cx="1953830" cy="685800"/>
          </a:xfrm>
          <a:prstGeom prst="lef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Equivalent</a:t>
            </a:r>
          </a:p>
        </p:txBody>
      </p:sp>
      <p:sp>
        <p:nvSpPr>
          <p:cNvPr id="3" name="Rounded Rectangle 2"/>
          <p:cNvSpPr/>
          <p:nvPr/>
        </p:nvSpPr>
        <p:spPr bwMode="auto">
          <a:xfrm>
            <a:off x="609600" y="5760660"/>
            <a:ext cx="7924800" cy="48774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What would happen if the three statements were </a:t>
            </a:r>
            <a:r>
              <a:rPr kumimoji="0" lang="en-US" sz="1400" b="1" i="1" u="none" strike="noStrike" cap="none" normalizeH="0" baseline="0" dirty="0" smtClean="0">
                <a:ln>
                  <a:noFill/>
                </a:ln>
                <a:solidFill>
                  <a:schemeClr val="tx1"/>
                </a:solidFill>
                <a:effectLst/>
                <a:latin typeface="Arial" pitchFamily="34" charset="0"/>
              </a:rPr>
              <a:t>concurrent </a:t>
            </a:r>
            <a:r>
              <a:rPr kumimoji="0" lang="en-US" sz="1400" b="1" i="0" u="none" strike="noStrike" cap="none" normalizeH="0" baseline="0" dirty="0" smtClean="0">
                <a:ln>
                  <a:noFill/>
                </a:ln>
                <a:solidFill>
                  <a:schemeClr val="tx1"/>
                </a:solidFill>
                <a:effectLst/>
                <a:latin typeface="Arial" pitchFamily="34" charset="0"/>
              </a:rPr>
              <a:t>statements?</a:t>
            </a:r>
          </a:p>
        </p:txBody>
      </p:sp>
    </p:spTree>
    <p:extLst>
      <p:ext uri="{BB962C8B-B14F-4D97-AF65-F5344CB8AC3E}">
        <p14:creationId xmlns:p14="http://schemas.microsoft.com/office/powerpoint/2010/main" val="2184956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a:t>Variable Assignment Statement</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14</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2135056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 Assignment Statement</a:t>
            </a:r>
          </a:p>
        </p:txBody>
      </p:sp>
      <p:sp>
        <p:nvSpPr>
          <p:cNvPr id="7" name="Content Placeholder 6"/>
          <p:cNvSpPr>
            <a:spLocks noGrp="1"/>
          </p:cNvSpPr>
          <p:nvPr>
            <p:ph idx="1"/>
          </p:nvPr>
        </p:nvSpPr>
        <p:spPr>
          <a:xfrm>
            <a:off x="800100" y="1536700"/>
            <a:ext cx="8131175" cy="1816100"/>
          </a:xfrm>
        </p:spPr>
        <p:txBody>
          <a:bodyPr/>
          <a:lstStyle/>
          <a:p>
            <a:r>
              <a:rPr lang="en-US" dirty="0"/>
              <a:t>Syntax </a:t>
            </a:r>
          </a:p>
          <a:p>
            <a:pPr lvl="1">
              <a:buFontTx/>
              <a:buNone/>
            </a:pPr>
            <a:r>
              <a:rPr lang="en-US" dirty="0" err="1">
                <a:latin typeface="Courier New" pitchFamily="49" charset="0"/>
                <a:cs typeface="Courier New" pitchFamily="49" charset="0"/>
              </a:rPr>
              <a:t>variable_name</a:t>
            </a:r>
            <a:r>
              <a:rPr lang="en-US" dirty="0">
                <a:latin typeface="Courier New" pitchFamily="49" charset="0"/>
                <a:cs typeface="Courier New" pitchFamily="49" charset="0"/>
              </a:rPr>
              <a:t> := </a:t>
            </a:r>
            <a:r>
              <a:rPr lang="en-US" dirty="0" err="1">
                <a:latin typeface="Courier New" pitchFamily="49" charset="0"/>
                <a:cs typeface="Courier New" pitchFamily="49" charset="0"/>
              </a:rPr>
              <a:t>value_expression</a:t>
            </a:r>
            <a:r>
              <a:rPr lang="en-US" dirty="0">
                <a:latin typeface="Courier New" pitchFamily="49" charset="0"/>
                <a:cs typeface="Courier New" pitchFamily="49" charset="0"/>
              </a:rPr>
              <a:t>;</a:t>
            </a:r>
          </a:p>
          <a:p>
            <a:r>
              <a:rPr lang="en-US" dirty="0"/>
              <a:t>Assignment takes effect immediately </a:t>
            </a:r>
          </a:p>
          <a:p>
            <a:r>
              <a:rPr lang="en-US" dirty="0"/>
              <a:t>No time dimension (i.e., no delay)</a:t>
            </a:r>
          </a:p>
          <a:p>
            <a:r>
              <a:rPr lang="en-US" dirty="0"/>
              <a:t>Behave like variables in C </a:t>
            </a:r>
          </a:p>
          <a:p>
            <a:r>
              <a:rPr lang="en-US" dirty="0"/>
              <a:t>Difficult to map to hardware (depending on context)</a:t>
            </a:r>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15</a:t>
            </a:fld>
            <a:endParaRPr lang="en-US" kern="1200">
              <a:solidFill>
                <a:srgbClr val="000000"/>
              </a:solidFill>
              <a:latin typeface="Times New Roman" pitchFamily="18" charset="0"/>
              <a:ea typeface="+mn-ea"/>
              <a:cs typeface="+mn-cs"/>
            </a:endParaRPr>
          </a:p>
        </p:txBody>
      </p:sp>
      <p:sp>
        <p:nvSpPr>
          <p:cNvPr id="5" name="Rectangle 1"/>
          <p:cNvSpPr>
            <a:spLocks noChangeArrowheads="1"/>
          </p:cNvSpPr>
          <p:nvPr/>
        </p:nvSpPr>
        <p:spPr bwMode="auto">
          <a:xfrm>
            <a:off x="830580" y="4254789"/>
            <a:ext cx="3640740" cy="206210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lang="en-US" sz="1600" dirty="0" smtClean="0">
                <a:solidFill>
                  <a:srgbClr val="000000"/>
                </a:solidFill>
                <a:latin typeface="Courier New" pitchFamily="49" charset="0"/>
                <a:cs typeface="Arial" pitchFamily="34" charset="0"/>
              </a:rPr>
              <a:t>a, b, c</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lvl="0" fontAlgn="base">
              <a:spcBef>
                <a:spcPct val="0"/>
              </a:spcBef>
              <a:spcAft>
                <a:spcPct val="0"/>
              </a:spcAft>
            </a:pPr>
            <a:r>
              <a:rPr lang="en-US" sz="1600" b="1" dirty="0">
                <a:solidFill>
                  <a:srgbClr val="804040"/>
                </a:solidFill>
                <a:latin typeface="Courier New" pitchFamily="49" charset="0"/>
                <a:cs typeface="Arial" pitchFamily="34" charset="0"/>
              </a:rPr>
              <a:t> </a:t>
            </a:r>
            <a:r>
              <a:rPr lang="en-US" sz="1600" b="1" dirty="0" smtClean="0">
                <a:solidFill>
                  <a:srgbClr val="804040"/>
                </a:solidFill>
                <a:latin typeface="Courier New" pitchFamily="49" charset="0"/>
                <a:cs typeface="Arial" pitchFamily="34" charset="0"/>
              </a:rPr>
              <a:t>  variable</a:t>
            </a:r>
            <a:r>
              <a:rPr lang="en-US" sz="1600" dirty="0">
                <a:solidFill>
                  <a:srgbClr val="000000"/>
                </a:solidFill>
                <a:latin typeface="Courier New" pitchFamily="49" charset="0"/>
                <a:cs typeface="Arial" pitchFamily="34" charset="0"/>
              </a:rPr>
              <a:t> </a:t>
            </a:r>
            <a:r>
              <a:rPr lang="en-US" sz="1600" dirty="0" err="1" smtClean="0">
                <a:solidFill>
                  <a:srgbClr val="000000"/>
                </a:solidFill>
                <a:latin typeface="Courier New" pitchFamily="49" charset="0"/>
                <a:cs typeface="Arial" pitchFamily="34" charset="0"/>
              </a:rPr>
              <a:t>tmp</a:t>
            </a:r>
            <a:r>
              <a:rPr lang="en-US" sz="1600" dirty="0" smtClean="0">
                <a:solidFill>
                  <a:srgbClr val="000000"/>
                </a:solidFill>
                <a:latin typeface="Courier New" pitchFamily="49" charset="0"/>
                <a:cs typeface="Arial" pitchFamily="34" charset="0"/>
              </a:rPr>
              <a:t> : </a:t>
            </a:r>
            <a:r>
              <a:rPr lang="en-US" sz="1600" b="1" dirty="0" err="1" smtClean="0">
                <a:solidFill>
                  <a:srgbClr val="2E8B57"/>
                </a:solidFill>
                <a:latin typeface="Courier New" pitchFamily="49" charset="0"/>
                <a:cs typeface="Courier New" pitchFamily="49" charset="0"/>
              </a:rPr>
              <a:t>std_logic</a:t>
            </a:r>
            <a:r>
              <a:rPr lang="en-US" sz="1600" dirty="0" smtClean="0">
                <a:solidFill>
                  <a:srgbClr val="000000"/>
                </a:solidFill>
                <a:latin typeface="Courier New" pitchFamily="49" charset="0"/>
                <a:cs typeface="Arial" pitchFamily="34" charset="0"/>
              </a:rPr>
              <a:t>;</a:t>
            </a:r>
            <a:endParaRPr kumimoji="0" lang="en-US" sz="1600" b="1" i="0" u="none" strike="noStrike" cap="none" normalizeH="0" baseline="0" dirty="0" smtClean="0">
              <a:ln>
                <a:noFill/>
              </a:ln>
              <a:solidFill>
                <a:srgbClr val="804040"/>
              </a:solidFill>
              <a:effectLst/>
              <a:latin typeface="Courier New"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begin</a:t>
            </a:r>
          </a:p>
          <a:p>
            <a:pPr lvl="0" fontAlgn="base">
              <a:spcBef>
                <a:spcPct val="0"/>
              </a:spcBef>
              <a:spcAft>
                <a:spcPct val="0"/>
              </a:spcAf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tmp</a:t>
            </a:r>
            <a:r>
              <a:rPr lang="en-US" sz="1600" dirty="0" smtClean="0">
                <a:latin typeface="Courier New" pitchFamily="49" charset="0"/>
                <a:cs typeface="Courier New" pitchFamily="49" charset="0"/>
              </a:rPr>
              <a:t> </a:t>
            </a:r>
            <a:r>
              <a:rPr lang="en-US" sz="1600" b="1" dirty="0">
                <a:solidFill>
                  <a:srgbClr val="2E8B57"/>
                </a:solidFill>
                <a:latin typeface="Courier New" pitchFamily="49" charset="0"/>
                <a:cs typeface="Courier New" pitchFamily="49" charset="0"/>
              </a:rPr>
              <a:t>:</a:t>
            </a:r>
            <a:r>
              <a:rPr lang="en-US" sz="1600" b="1" dirty="0" smtClean="0">
                <a:solidFill>
                  <a:srgbClr val="2E8B57"/>
                </a:solidFill>
                <a:latin typeface="Courier New" pitchFamily="49" charset="0"/>
                <a:cs typeface="Courier New" pitchFamily="49" charset="0"/>
              </a:rPr>
              <a:t>=</a:t>
            </a:r>
            <a:r>
              <a:rPr lang="en-US" sz="1600" dirty="0" smtClean="0">
                <a:latin typeface="Courier New" pitchFamily="49" charset="0"/>
                <a:cs typeface="Courier New" pitchFamily="49" charset="0"/>
              </a:rPr>
              <a:t> </a:t>
            </a:r>
            <a:r>
              <a:rPr lang="en-US" sz="1600" dirty="0" smtClean="0">
                <a:solidFill>
                  <a:srgbClr val="FF00FF"/>
                </a:solidFill>
                <a:latin typeface="Courier New" pitchFamily="49" charset="0"/>
                <a:cs typeface="Courier New" pitchFamily="49" charset="0"/>
              </a:rPr>
              <a:t>‘0'</a:t>
            </a: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tmp</a:t>
            </a:r>
            <a:r>
              <a:rPr lang="en-US" sz="1600" dirty="0">
                <a:latin typeface="Courier New" pitchFamily="49" charset="0"/>
                <a:cs typeface="Courier New" pitchFamily="49" charset="0"/>
              </a:rPr>
              <a:t> </a:t>
            </a:r>
            <a:r>
              <a:rPr lang="en-US" sz="1600" b="1" dirty="0" smtClean="0">
                <a:solidFill>
                  <a:srgbClr val="2E8B57"/>
                </a:solidFill>
                <a:latin typeface="Courier New" pitchFamily="49" charset="0"/>
                <a:cs typeface="Courier New" pitchFamily="49" charset="0"/>
              </a:rPr>
              <a: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tmp</a:t>
            </a:r>
            <a:r>
              <a:rPr lang="en-US" sz="1600" dirty="0" smtClean="0">
                <a:latin typeface="Courier New" pitchFamily="49" charset="0"/>
                <a:cs typeface="Courier New" pitchFamily="49" charset="0"/>
              </a:rPr>
              <a:t> </a:t>
            </a:r>
            <a:r>
              <a:rPr lang="en-US" sz="1600" b="1" dirty="0" smtClean="0">
                <a:solidFill>
                  <a:srgbClr val="2E8B57"/>
                </a:solidFill>
                <a:latin typeface="Courier New" pitchFamily="49" charset="0"/>
                <a:cs typeface="Courier New" pitchFamily="49" charset="0"/>
              </a:rPr>
              <a:t>or</a:t>
            </a:r>
            <a:r>
              <a:rPr lang="en-US" sz="1600" dirty="0" smtClean="0">
                <a:latin typeface="Courier New" pitchFamily="49" charset="0"/>
                <a:cs typeface="Courier New" pitchFamily="49" charset="0"/>
              </a:rPr>
              <a:t> a</a:t>
            </a: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tmp</a:t>
            </a:r>
            <a:r>
              <a:rPr lang="en-US" sz="1600" dirty="0">
                <a:latin typeface="Courier New" pitchFamily="49" charset="0"/>
                <a:cs typeface="Courier New" pitchFamily="49" charset="0"/>
              </a:rPr>
              <a:t> </a:t>
            </a:r>
            <a:r>
              <a:rPr lang="en-US" sz="1600" b="1" dirty="0" smtClean="0">
                <a:solidFill>
                  <a:srgbClr val="2E8B57"/>
                </a:solidFill>
                <a:latin typeface="Courier New" pitchFamily="49" charset="0"/>
                <a:cs typeface="Courier New" pitchFamily="49" charset="0"/>
              </a:rPr>
              <a: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tmp</a:t>
            </a:r>
            <a:r>
              <a:rPr lang="en-US" sz="1600" dirty="0">
                <a:latin typeface="Courier New" pitchFamily="49" charset="0"/>
                <a:cs typeface="Courier New" pitchFamily="49" charset="0"/>
              </a:rPr>
              <a:t> </a:t>
            </a:r>
            <a:r>
              <a:rPr lang="en-US" sz="1600" b="1" dirty="0">
                <a:solidFill>
                  <a:srgbClr val="2E8B57"/>
                </a:solidFill>
                <a:latin typeface="Courier New" pitchFamily="49" charset="0"/>
                <a:cs typeface="Courier New" pitchFamily="49" charset="0"/>
              </a:rPr>
              <a:t>or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t>
            </a: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600" dirty="0" smtClean="0">
                <a:latin typeface="Courier New" pitchFamily="49" charset="0"/>
                <a:cs typeface="Courier New" pitchFamily="49" charset="0"/>
              </a:rPr>
              <a:t>   y </a:t>
            </a:r>
            <a:r>
              <a:rPr lang="en-US" sz="1600" b="1" dirty="0" smtClean="0">
                <a:solidFill>
                  <a:srgbClr val="2E8B57"/>
                </a:solidFill>
                <a:latin typeface="Courier New" pitchFamily="49" charset="0"/>
                <a:cs typeface="Courier New" pitchFamily="49" charset="0"/>
              </a:rPr>
              <a:t>&lt;=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tmp</a:t>
            </a:r>
            <a:r>
              <a:rPr lang="en-US" sz="1600" dirty="0" smtClean="0">
                <a:solidFill>
                  <a:srgbClr val="6A5ACD"/>
                </a:solidFill>
                <a:latin typeface="Courier New" pitchFamily="49" charset="0"/>
                <a:cs typeface="Courier New" pitchFamily="49" charset="0"/>
              </a:rPr>
              <a:t>;</a:t>
            </a:r>
            <a:r>
              <a:rPr lang="en-US" sz="1600" dirty="0" smtClean="0">
                <a:solidFill>
                  <a:srgbClr val="6A5ACD"/>
                </a:solidFill>
              </a:rPr>
              <a:t/>
            </a:r>
            <a:br>
              <a:rPr lang="en-US" sz="1600" dirty="0" smtClean="0">
                <a:solidFill>
                  <a:srgbClr val="6A5ACD"/>
                </a:solidFill>
              </a:rPr>
            </a:b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23780" y="4869092"/>
            <a:ext cx="4869370" cy="1447800"/>
          </a:xfrm>
          <a:prstGeom prst="rect">
            <a:avLst/>
          </a:prstGeom>
          <a:noFill/>
          <a:ln/>
        </p:spPr>
      </p:pic>
    </p:spTree>
    <p:extLst>
      <p:ext uri="{BB962C8B-B14F-4D97-AF65-F5344CB8AC3E}">
        <p14:creationId xmlns:p14="http://schemas.microsoft.com/office/powerpoint/2010/main" val="736169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a:latin typeface="Courier New" pitchFamily="49" charset="0"/>
                <a:cs typeface="Courier New" pitchFamily="49" charset="0"/>
              </a:rPr>
              <a:t>if</a:t>
            </a:r>
            <a:r>
              <a:rPr lang="en-US" dirty="0"/>
              <a:t> Statement</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16</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3093149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Courier New" pitchFamily="49" charset="0"/>
                <a:cs typeface="Courier New" pitchFamily="49" charset="0"/>
              </a:rPr>
              <a:t>if</a:t>
            </a:r>
            <a:r>
              <a:rPr lang="en-US" dirty="0" smtClean="0"/>
              <a:t> </a:t>
            </a:r>
            <a:r>
              <a:rPr lang="en-US" dirty="0"/>
              <a:t>Statement</a:t>
            </a:r>
          </a:p>
        </p:txBody>
      </p:sp>
      <p:sp>
        <p:nvSpPr>
          <p:cNvPr id="7" name="Content Placeholder 6"/>
          <p:cNvSpPr>
            <a:spLocks noGrp="1"/>
          </p:cNvSpPr>
          <p:nvPr>
            <p:ph idx="1"/>
          </p:nvPr>
        </p:nvSpPr>
        <p:spPr>
          <a:xfrm>
            <a:off x="708025" y="1536700"/>
            <a:ext cx="8131175" cy="1892300"/>
          </a:xfrm>
        </p:spPr>
        <p:txBody>
          <a:bodyPr/>
          <a:lstStyle/>
          <a:p>
            <a:r>
              <a:rPr lang="en-US" dirty="0"/>
              <a:t>Syntax </a:t>
            </a:r>
          </a:p>
          <a:p>
            <a:r>
              <a:rPr lang="en-US" dirty="0"/>
              <a:t>Examples</a:t>
            </a:r>
          </a:p>
          <a:p>
            <a:r>
              <a:rPr lang="en-US" dirty="0"/>
              <a:t>Comparison to conditional signal assignment</a:t>
            </a:r>
          </a:p>
          <a:p>
            <a:r>
              <a:rPr lang="en-US" dirty="0"/>
              <a:t>Incomplete branch and incomplete signal assignment</a:t>
            </a:r>
          </a:p>
          <a:p>
            <a:r>
              <a:rPr lang="en-US" dirty="0"/>
              <a:t>Conceptual Implementation</a:t>
            </a:r>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17</a:t>
            </a:fld>
            <a:endParaRPr lang="en-US" kern="1200">
              <a:solidFill>
                <a:srgbClr val="000000"/>
              </a:solidFill>
              <a:latin typeface="Times New Roman" pitchFamily="18" charset="0"/>
              <a:ea typeface="+mn-ea"/>
              <a:cs typeface="+mn-cs"/>
            </a:endParaRPr>
          </a:p>
        </p:txBody>
      </p:sp>
      <p:sp>
        <p:nvSpPr>
          <p:cNvPr id="5" name="Rectangle 1"/>
          <p:cNvSpPr>
            <a:spLocks noChangeArrowheads="1"/>
          </p:cNvSpPr>
          <p:nvPr/>
        </p:nvSpPr>
        <p:spPr bwMode="auto">
          <a:xfrm>
            <a:off x="2936777" y="4254791"/>
            <a:ext cx="3270447" cy="206210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4040"/>
                </a:solidFill>
                <a:latin typeface="Courier New" pitchFamily="49" charset="0"/>
                <a:cs typeface="Arial" pitchFamily="34" charset="0"/>
              </a:rPr>
              <a:t>if </a:t>
            </a:r>
            <a:r>
              <a:rPr lang="en-US" sz="1600" dirty="0" smtClean="0">
                <a:solidFill>
                  <a:srgbClr val="000000"/>
                </a:solidFill>
                <a:latin typeface="Courier New" pitchFamily="49" charset="0"/>
                <a:cs typeface="Arial" pitchFamily="34" charset="0"/>
              </a:rPr>
              <a:t>bool_expr_1</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then</a:t>
            </a:r>
          </a:p>
          <a:p>
            <a:pPr lvl="0" fontAlgn="base">
              <a:spcBef>
                <a:spcPct val="0"/>
              </a:spcBef>
              <a:spcAft>
                <a:spcPct val="0"/>
              </a:spcAf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sequential_statements</a:t>
            </a:r>
            <a:r>
              <a:rPr lang="en-US" sz="1600" dirty="0" smtClean="0">
                <a:latin typeface="Courier New" pitchFamily="49" charset="0"/>
                <a:cs typeface="Courier New" pitchFamily="49" charset="0"/>
              </a:rPr>
              <a:t>;</a:t>
            </a:r>
            <a:r>
              <a:rPr lang="en-US" sz="1600" dirty="0" smtClean="0">
                <a:solidFill>
                  <a:srgbClr val="6A5ACD"/>
                </a:solidFill>
              </a:rPr>
              <a:t/>
            </a:r>
            <a:br>
              <a:rPr lang="en-US" sz="1600" dirty="0" smtClean="0">
                <a:solidFill>
                  <a:srgbClr val="6A5ACD"/>
                </a:solidFill>
              </a:rPr>
            </a:br>
            <a:r>
              <a:rPr lang="en-US" sz="1600" b="1" dirty="0" err="1" smtClean="0">
                <a:solidFill>
                  <a:srgbClr val="804040"/>
                </a:solidFill>
                <a:latin typeface="Courier New" pitchFamily="49" charset="0"/>
                <a:cs typeface="Arial" pitchFamily="34" charset="0"/>
              </a:rPr>
              <a:t>elsif</a:t>
            </a:r>
            <a:r>
              <a:rPr lang="en-US" sz="1600" b="1" dirty="0" smtClean="0">
                <a:solidFill>
                  <a:srgbClr val="804040"/>
                </a:solidFill>
                <a:latin typeface="Courier New" pitchFamily="49" charset="0"/>
                <a:cs typeface="Arial" pitchFamily="34" charset="0"/>
              </a:rPr>
              <a:t> </a:t>
            </a:r>
            <a:r>
              <a:rPr lang="en-US" sz="1600" dirty="0" smtClean="0">
                <a:solidFill>
                  <a:srgbClr val="000000"/>
                </a:solidFill>
                <a:latin typeface="Courier New" pitchFamily="49" charset="0"/>
                <a:cs typeface="Arial" pitchFamily="34" charset="0"/>
              </a:rPr>
              <a:t>bool_expr_2 </a:t>
            </a:r>
            <a:r>
              <a:rPr lang="en-US" sz="1600" b="1" dirty="0">
                <a:solidFill>
                  <a:srgbClr val="804040"/>
                </a:solidFill>
                <a:latin typeface="Courier New" pitchFamily="49" charset="0"/>
                <a:cs typeface="Arial" pitchFamily="34" charset="0"/>
              </a:rPr>
              <a:t>then</a:t>
            </a:r>
          </a:p>
          <a:p>
            <a:pPr lvl="0" fontAlgn="base">
              <a:spcBef>
                <a:spcPct val="0"/>
              </a:spcBef>
              <a:spcAft>
                <a:spcPct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sequential_statements</a:t>
            </a:r>
            <a:r>
              <a:rPr lang="en-US" sz="1600" dirty="0" smtClean="0">
                <a:latin typeface="Courier New" pitchFamily="49" charset="0"/>
                <a:cs typeface="Courier New" pitchFamily="49" charset="0"/>
              </a:rPr>
              <a:t>;</a:t>
            </a:r>
          </a:p>
          <a:p>
            <a:pPr lvl="0" fontAlgn="base">
              <a:spcBef>
                <a:spcPct val="0"/>
              </a:spcBef>
              <a:spcAft>
                <a:spcPct val="0"/>
              </a:spcAft>
            </a:pP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804040"/>
                </a:solidFill>
                <a:latin typeface="Courier New" pitchFamily="49" charset="0"/>
                <a:cs typeface="Arial" pitchFamily="34" charset="0"/>
              </a:rPr>
              <a:t>else</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sequential_statements</a:t>
            </a:r>
            <a:r>
              <a:rPr lang="en-US" sz="1600" dirty="0">
                <a:latin typeface="Courier New" pitchFamily="49" charset="0"/>
                <a:cs typeface="Courier New" pitchFamily="49" charset="0"/>
              </a:rPr>
              <a:t>;</a:t>
            </a:r>
            <a:endParaRPr lang="en-US" sz="1600" dirty="0" smtClean="0">
              <a:solidFill>
                <a:srgbClr val="6A5ACD"/>
              </a:solidFil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if</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98870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cs typeface="Courier New" pitchFamily="49" charset="0"/>
              </a:rPr>
              <a:t>4-to-1 </a:t>
            </a:r>
            <a:r>
              <a:rPr lang="en-US" dirty="0" err="1" smtClean="0">
                <a:cs typeface="Courier New" pitchFamily="49" charset="0"/>
              </a:rPr>
              <a:t>Mulitplexer</a:t>
            </a: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18</a:t>
            </a:fld>
            <a:endParaRPr lang="en-US" kern="1200">
              <a:solidFill>
                <a:srgbClr val="000000"/>
              </a:solidFill>
              <a:latin typeface="Times New Roman" pitchFamily="18" charset="0"/>
              <a:ea typeface="+mn-ea"/>
              <a:cs typeface="+mn-cs"/>
            </a:endParaRPr>
          </a:p>
        </p:txBody>
      </p:sp>
      <p:pic>
        <p:nvPicPr>
          <p:cNvPr id="8" name="Picture 4"/>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781800" y="1585119"/>
            <a:ext cx="2135188" cy="2588600"/>
          </a:xfrm>
          <a:prstGeom prst="rect">
            <a:avLst/>
          </a:prstGeom>
        </p:spPr>
      </p:pic>
      <p:sp>
        <p:nvSpPr>
          <p:cNvPr id="3" name="Rectangle 1"/>
          <p:cNvSpPr>
            <a:spLocks noChangeArrowheads="1"/>
          </p:cNvSpPr>
          <p:nvPr/>
        </p:nvSpPr>
        <p:spPr bwMode="auto">
          <a:xfrm>
            <a:off x="685800" y="1752600"/>
            <a:ext cx="4458272"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804040"/>
                </a:solidFill>
                <a:effectLst/>
                <a:latin typeface="Courier New" pitchFamily="49" charset="0"/>
                <a:cs typeface="Courier New" pitchFamily="49" charset="0"/>
              </a:rPr>
              <a:t>architecture</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if_arch</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of</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mux4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804040"/>
                </a:solidFill>
                <a:latin typeface="Courier New" pitchFamily="49" charset="0"/>
                <a:cs typeface="Courier New" pitchFamily="49" charset="0"/>
              </a:rPr>
              <a:t>b</a:t>
            </a:r>
            <a:r>
              <a:rPr kumimoji="0" lang="en-US" b="1" i="0" u="none" strike="noStrike" cap="none" normalizeH="0" baseline="0" dirty="0" smtClean="0">
                <a:ln>
                  <a:noFill/>
                </a:ln>
                <a:solidFill>
                  <a:srgbClr val="804040"/>
                </a:solidFill>
                <a:effectLst/>
                <a:latin typeface="Courier New" pitchFamily="49" charset="0"/>
                <a:cs typeface="Courier New" pitchFamily="49" charset="0"/>
              </a:rPr>
              <a:t>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a</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c</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d</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s</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80404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80404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s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FF00FF"/>
                </a:solidFill>
                <a:effectLst/>
                <a:latin typeface="Courier New" pitchFamily="49" charset="0"/>
                <a:cs typeface="Courier New" pitchFamily="49" charset="0"/>
              </a:rPr>
              <a:t>"00"</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80404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x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6A5ACD"/>
                </a:solidFill>
                <a:latin typeface="Courier New" pitchFamily="49" charset="0"/>
                <a:cs typeface="Courier New" pitchFamily="49" charset="0"/>
              </a:rPr>
              <a:t> </a:t>
            </a:r>
            <a:r>
              <a:rPr lang="en-US" dirty="0" smtClean="0">
                <a:solidFill>
                  <a:srgbClr val="6A5ACD"/>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err="1" smtClean="0">
                <a:ln>
                  <a:noFill/>
                </a:ln>
                <a:solidFill>
                  <a:srgbClr val="804040"/>
                </a:solidFill>
                <a:effectLst/>
                <a:latin typeface="Courier New" pitchFamily="49" charset="0"/>
                <a:cs typeface="Courier New" pitchFamily="49" charset="0"/>
              </a:rPr>
              <a:t>elsif</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s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FF00FF"/>
                </a:solidFill>
                <a:effectLst/>
                <a:latin typeface="Courier New" pitchFamily="49" charset="0"/>
                <a:cs typeface="Courier New" pitchFamily="49" charset="0"/>
              </a:rPr>
              <a:t>"01"</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80404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x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6A5ACD"/>
                </a:solidFill>
                <a:latin typeface="Courier New" pitchFamily="49" charset="0"/>
                <a:cs typeface="Courier New" pitchFamily="49" charset="0"/>
              </a:rPr>
              <a:t> </a:t>
            </a:r>
            <a:r>
              <a:rPr lang="en-US" dirty="0" smtClean="0">
                <a:solidFill>
                  <a:srgbClr val="6A5ACD"/>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err="1" smtClean="0">
                <a:ln>
                  <a:noFill/>
                </a:ln>
                <a:solidFill>
                  <a:srgbClr val="804040"/>
                </a:solidFill>
                <a:effectLst/>
                <a:latin typeface="Courier New" pitchFamily="49" charset="0"/>
                <a:cs typeface="Courier New" pitchFamily="49" charset="0"/>
              </a:rPr>
              <a:t>elsif</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s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FF00FF"/>
                </a:solidFill>
                <a:effectLst/>
                <a:latin typeface="Courier New" pitchFamily="49" charset="0"/>
                <a:cs typeface="Courier New" pitchFamily="49" charset="0"/>
              </a:rPr>
              <a:t>"10"</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80404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x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c</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6A5ACD"/>
                </a:solidFill>
                <a:latin typeface="Courier New" pitchFamily="49" charset="0"/>
                <a:cs typeface="Courier New" pitchFamily="49" charset="0"/>
              </a:rPr>
              <a:t> </a:t>
            </a:r>
            <a:r>
              <a:rPr lang="en-US" dirty="0" smtClean="0">
                <a:solidFill>
                  <a:srgbClr val="6A5ACD"/>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solidFill>
                  <a:srgbClr val="80404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x </a:t>
            </a:r>
            <a:r>
              <a:rPr kumimoji="0" lang="en-US"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d</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6A5ACD"/>
                </a:solidFill>
                <a:latin typeface="Courier New" pitchFamily="49" charset="0"/>
                <a:cs typeface="Courier New" pitchFamily="49" charset="0"/>
              </a:rPr>
              <a:t> </a:t>
            </a:r>
            <a:r>
              <a:rPr lang="en-US" dirty="0" smtClean="0">
                <a:solidFill>
                  <a:srgbClr val="6A5ACD"/>
                </a:solidFill>
                <a:latin typeface="Courier New" pitchFamily="49" charset="0"/>
                <a:cs typeface="Courier New" pitchFamily="49" charset="0"/>
              </a:rPr>
              <a:t>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cs typeface="Courier New" pitchFamily="49" charset="0"/>
              </a:rPr>
              <a:t>if_arch</a:t>
            </a:r>
            <a:r>
              <a:rPr kumimoji="0" lang="en-US"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73318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to Conditional Signal Assignment</a:t>
            </a:r>
            <a:endParaRPr lang="en-US" dirty="0"/>
          </a:p>
        </p:txBody>
      </p:sp>
      <p:sp>
        <p:nvSpPr>
          <p:cNvPr id="7" name="Content Placeholder 6"/>
          <p:cNvSpPr>
            <a:spLocks noGrp="1"/>
          </p:cNvSpPr>
          <p:nvPr>
            <p:ph idx="1"/>
          </p:nvPr>
        </p:nvSpPr>
        <p:spPr>
          <a:xfrm>
            <a:off x="708025" y="1536700"/>
            <a:ext cx="8131175" cy="2425700"/>
          </a:xfrm>
        </p:spPr>
        <p:txBody>
          <a:bodyPr/>
          <a:lstStyle/>
          <a:p>
            <a:r>
              <a:rPr lang="en-US" dirty="0"/>
              <a:t>Two statements are the same if there is only one output signal in if statement</a:t>
            </a:r>
          </a:p>
          <a:p>
            <a:r>
              <a:rPr lang="en-US" dirty="0" smtClean="0">
                <a:latin typeface="Courier New" pitchFamily="49" charset="0"/>
                <a:cs typeface="Courier New" pitchFamily="49" charset="0"/>
              </a:rPr>
              <a:t>if</a:t>
            </a:r>
            <a:r>
              <a:rPr lang="en-US" dirty="0" smtClean="0"/>
              <a:t> </a:t>
            </a:r>
            <a:r>
              <a:rPr lang="en-US" dirty="0"/>
              <a:t>statement is more flexible</a:t>
            </a:r>
          </a:p>
          <a:p>
            <a:r>
              <a:rPr lang="en-US" dirty="0"/>
              <a:t>Sequential statement</a:t>
            </a:r>
            <a:r>
              <a:rPr lang="en-US" u="sng" dirty="0"/>
              <a:t>s</a:t>
            </a:r>
            <a:r>
              <a:rPr lang="en-US" dirty="0"/>
              <a:t> can be used in </a:t>
            </a:r>
            <a:r>
              <a:rPr lang="en-US" dirty="0" smtClean="0">
                <a:latin typeface="Courier New" pitchFamily="49" charset="0"/>
                <a:cs typeface="Courier New" pitchFamily="49" charset="0"/>
              </a:rPr>
              <a:t>then</a:t>
            </a:r>
            <a:r>
              <a:rPr lang="en-US" dirty="0" smtClean="0"/>
              <a:t>, </a:t>
            </a:r>
            <a:r>
              <a:rPr lang="en-US" dirty="0" err="1">
                <a:latin typeface="Courier New" pitchFamily="49" charset="0"/>
                <a:cs typeface="Courier New" pitchFamily="49" charset="0"/>
              </a:rPr>
              <a:t>elsif</a:t>
            </a:r>
            <a:r>
              <a:rPr lang="en-US" dirty="0"/>
              <a:t> and </a:t>
            </a:r>
            <a:r>
              <a:rPr lang="en-US" dirty="0">
                <a:latin typeface="Courier New" pitchFamily="49" charset="0"/>
                <a:cs typeface="Courier New" pitchFamily="49" charset="0"/>
              </a:rPr>
              <a:t>else</a:t>
            </a:r>
            <a:r>
              <a:rPr lang="en-US" dirty="0"/>
              <a:t> branches:</a:t>
            </a:r>
          </a:p>
          <a:p>
            <a:pPr lvl="1"/>
            <a:r>
              <a:rPr lang="en-US" dirty="0"/>
              <a:t>Multiple statements</a:t>
            </a:r>
          </a:p>
          <a:p>
            <a:pPr lvl="1"/>
            <a:r>
              <a:rPr lang="en-US" dirty="0"/>
              <a:t>Nested </a:t>
            </a:r>
            <a:r>
              <a:rPr lang="en-US" sz="2400" dirty="0">
                <a:latin typeface="Courier New" pitchFamily="49" charset="0"/>
                <a:ea typeface="+mn-ea"/>
                <a:cs typeface="Courier New" pitchFamily="49" charset="0"/>
              </a:rPr>
              <a:t>if</a:t>
            </a:r>
            <a:r>
              <a:rPr lang="en-US" dirty="0"/>
              <a:t> statements </a:t>
            </a:r>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19</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2169321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marL="514350" indent="-514350" eaLnBrk="1" hangingPunct="1">
              <a:lnSpc>
                <a:spcPct val="80000"/>
              </a:lnSpc>
              <a:buFont typeface="+mj-lt"/>
              <a:buAutoNum type="arabicPeriod"/>
            </a:pPr>
            <a:r>
              <a:rPr lang="en-US" sz="2600" dirty="0" smtClean="0"/>
              <a:t>VHDL </a:t>
            </a:r>
            <a:r>
              <a:rPr lang="en-US" sz="2600" dirty="0">
                <a:latin typeface="Courier New" pitchFamily="49" charset="0"/>
                <a:cs typeface="Courier New" pitchFamily="49" charset="0"/>
              </a:rPr>
              <a:t>process</a:t>
            </a:r>
          </a:p>
          <a:p>
            <a:pPr marL="514350" indent="-514350" eaLnBrk="1" hangingPunct="1">
              <a:lnSpc>
                <a:spcPct val="80000"/>
              </a:lnSpc>
              <a:buFont typeface="+mj-lt"/>
              <a:buAutoNum type="arabicPeriod"/>
            </a:pPr>
            <a:r>
              <a:rPr lang="en-US" sz="2600" dirty="0" smtClean="0"/>
              <a:t>Synchronous Circuit (Chapter 8)</a:t>
            </a:r>
          </a:p>
          <a:p>
            <a:pPr marL="514350" indent="-514350" eaLnBrk="1" hangingPunct="1">
              <a:lnSpc>
                <a:spcPct val="80000"/>
              </a:lnSpc>
              <a:buFont typeface="+mj-lt"/>
              <a:buAutoNum type="arabicPeriod"/>
            </a:pPr>
            <a:r>
              <a:rPr lang="en-US" sz="2600" dirty="0" smtClean="0"/>
              <a:t>Sequential Signal Assignment Statement</a:t>
            </a:r>
          </a:p>
          <a:p>
            <a:pPr marL="514350" indent="-514350" eaLnBrk="1" hangingPunct="1">
              <a:lnSpc>
                <a:spcPct val="80000"/>
              </a:lnSpc>
              <a:buFont typeface="+mj-lt"/>
              <a:buAutoNum type="arabicPeriod"/>
            </a:pPr>
            <a:r>
              <a:rPr lang="en-US" sz="2600" dirty="0" smtClean="0"/>
              <a:t>Variable Assignment Statement</a:t>
            </a:r>
          </a:p>
          <a:p>
            <a:pPr marL="514350" indent="-514350" eaLnBrk="1" hangingPunct="1">
              <a:lnSpc>
                <a:spcPct val="80000"/>
              </a:lnSpc>
              <a:buFont typeface="+mj-lt"/>
              <a:buAutoNum type="arabicPeriod"/>
            </a:pPr>
            <a:r>
              <a:rPr lang="en-US" sz="2600" dirty="0" smtClean="0">
                <a:latin typeface="Courier New" pitchFamily="49" charset="0"/>
                <a:cs typeface="Courier New" pitchFamily="49" charset="0"/>
              </a:rPr>
              <a:t>if</a:t>
            </a:r>
            <a:r>
              <a:rPr lang="en-US" sz="2600" dirty="0" smtClean="0"/>
              <a:t> Statement</a:t>
            </a:r>
          </a:p>
          <a:p>
            <a:pPr marL="514350" indent="-514350" eaLnBrk="1" hangingPunct="1">
              <a:lnSpc>
                <a:spcPct val="80000"/>
              </a:lnSpc>
              <a:buFont typeface="+mj-lt"/>
              <a:buAutoNum type="arabicPeriod"/>
            </a:pPr>
            <a:r>
              <a:rPr lang="en-US" sz="2600" dirty="0">
                <a:latin typeface="Courier New" pitchFamily="49" charset="0"/>
                <a:cs typeface="Courier New" pitchFamily="49" charset="0"/>
              </a:rPr>
              <a:t>case</a:t>
            </a:r>
            <a:r>
              <a:rPr lang="en-US" sz="2600" dirty="0" smtClean="0"/>
              <a:t> Statement</a:t>
            </a:r>
          </a:p>
          <a:p>
            <a:pPr marL="514350" indent="-514350" eaLnBrk="1" hangingPunct="1">
              <a:lnSpc>
                <a:spcPct val="80000"/>
              </a:lnSpc>
              <a:buFont typeface="+mj-lt"/>
              <a:buAutoNum type="arabicPeriod"/>
            </a:pPr>
            <a:r>
              <a:rPr lang="en-US" sz="2600" dirty="0" smtClean="0"/>
              <a:t>Simple </a:t>
            </a:r>
            <a:r>
              <a:rPr lang="en-US" sz="2600" dirty="0">
                <a:latin typeface="Courier New" pitchFamily="49" charset="0"/>
                <a:cs typeface="Courier New" pitchFamily="49" charset="0"/>
              </a:rPr>
              <a:t>for</a:t>
            </a:r>
            <a:r>
              <a:rPr lang="en-US" sz="2600" dirty="0" smtClean="0"/>
              <a:t> Loop Statement</a:t>
            </a:r>
          </a:p>
          <a:p>
            <a:pPr marL="514350" indent="-514350" eaLnBrk="1" hangingPunct="1">
              <a:lnSpc>
                <a:spcPct val="80000"/>
              </a:lnSpc>
              <a:buFont typeface="+mj-lt"/>
              <a:buAutoNum type="arabicPeriod"/>
            </a:pPr>
            <a:endParaRPr lang="en-US" sz="2600" dirty="0" smtClean="0"/>
          </a:p>
          <a:p>
            <a:pPr marL="514350" indent="-514350" eaLnBrk="1" hangingPunct="1">
              <a:lnSpc>
                <a:spcPct val="80000"/>
              </a:lnSpc>
              <a:buFont typeface="+mj-lt"/>
              <a:buAutoNum type="arabicPeriod"/>
            </a:pPr>
            <a:endParaRPr lang="en-US" sz="2600" dirty="0" smtClean="0"/>
          </a:p>
          <a:p>
            <a:pPr eaLnBrk="1" hangingPunct="1">
              <a:lnSpc>
                <a:spcPct val="80000"/>
              </a:lnSpc>
            </a:pPr>
            <a:endParaRPr lang="en-US" sz="2000" dirty="0"/>
          </a:p>
          <a:p>
            <a:pPr eaLnBrk="1" hangingPunct="1">
              <a:lnSpc>
                <a:spcPct val="80000"/>
              </a:lnSpc>
            </a:pPr>
            <a:endParaRPr lang="en-US" dirty="0" smtClean="0"/>
          </a:p>
          <a:p>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lgn="r" rtl="0">
              <a:defRPr/>
            </a:pPr>
            <a:endParaRPr lang="en-US" kern="1200" dirty="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2</a:t>
            </a:fld>
            <a:endParaRPr lang="en-US" kern="1200" dirty="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3134925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Incomplete Branch and Incomplete Signal Assignment</a:t>
            </a:r>
            <a:endParaRPr lang="en-US" sz="3200" dirty="0"/>
          </a:p>
        </p:txBody>
      </p:sp>
      <p:sp>
        <p:nvSpPr>
          <p:cNvPr id="7" name="Content Placeholder 6"/>
          <p:cNvSpPr>
            <a:spLocks noGrp="1"/>
          </p:cNvSpPr>
          <p:nvPr>
            <p:ph idx="1"/>
          </p:nvPr>
        </p:nvSpPr>
        <p:spPr>
          <a:xfrm>
            <a:off x="708025" y="1536700"/>
            <a:ext cx="8131175" cy="3035300"/>
          </a:xfrm>
        </p:spPr>
        <p:txBody>
          <a:bodyPr/>
          <a:lstStyle/>
          <a:p>
            <a:r>
              <a:rPr lang="en-US" dirty="0"/>
              <a:t>According to VHDL definition:</a:t>
            </a:r>
          </a:p>
          <a:p>
            <a:pPr lvl="1"/>
            <a:r>
              <a:rPr lang="en-US" dirty="0"/>
              <a:t>Only the </a:t>
            </a:r>
            <a:r>
              <a:rPr lang="en-US" dirty="0" smtClean="0">
                <a:latin typeface="Courier New" pitchFamily="49" charset="0"/>
                <a:cs typeface="Courier New" pitchFamily="49" charset="0"/>
              </a:rPr>
              <a:t>then</a:t>
            </a:r>
            <a:r>
              <a:rPr lang="en-US" dirty="0" smtClean="0"/>
              <a:t> </a:t>
            </a:r>
            <a:r>
              <a:rPr lang="en-US" dirty="0"/>
              <a:t>branch is required; </a:t>
            </a:r>
            <a:r>
              <a:rPr lang="en-US" dirty="0" err="1" smtClean="0">
                <a:latin typeface="Courier New" pitchFamily="49" charset="0"/>
                <a:cs typeface="Courier New" pitchFamily="49" charset="0"/>
              </a:rPr>
              <a:t>elsif</a:t>
            </a:r>
            <a:r>
              <a:rPr lang="en-US" dirty="0" smtClean="0"/>
              <a:t> </a:t>
            </a:r>
            <a:r>
              <a:rPr lang="en-US" dirty="0"/>
              <a:t>and </a:t>
            </a:r>
            <a:r>
              <a:rPr lang="en-US" dirty="0" smtClean="0">
                <a:latin typeface="Courier New" pitchFamily="49" charset="0"/>
                <a:cs typeface="Courier New" pitchFamily="49" charset="0"/>
              </a:rPr>
              <a:t>else</a:t>
            </a:r>
            <a:r>
              <a:rPr lang="en-US" dirty="0" smtClean="0"/>
              <a:t> </a:t>
            </a:r>
            <a:r>
              <a:rPr lang="en-US" dirty="0"/>
              <a:t>branches are optional </a:t>
            </a:r>
          </a:p>
          <a:p>
            <a:pPr lvl="1"/>
            <a:r>
              <a:rPr lang="en-US" dirty="0"/>
              <a:t>Signals do not need to be assigned in all branch</a:t>
            </a:r>
          </a:p>
          <a:p>
            <a:pPr lvl="1"/>
            <a:r>
              <a:rPr lang="en-US" dirty="0"/>
              <a:t>When a signal is unassigned due to omission, it keeps the “previous value” (implying “memory</a:t>
            </a:r>
            <a:r>
              <a:rPr lang="en-US" dirty="0" smtClean="0"/>
              <a:t>” – latch/FF)</a:t>
            </a:r>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20</a:t>
            </a:fld>
            <a:endParaRPr lang="en-US" kern="1200">
              <a:solidFill>
                <a:srgbClr val="000000"/>
              </a:solidFill>
              <a:latin typeface="Times New Roman" pitchFamily="18" charset="0"/>
              <a:ea typeface="+mn-ea"/>
              <a:cs typeface="+mn-cs"/>
            </a:endParaRPr>
          </a:p>
        </p:txBody>
      </p:sp>
      <p:sp>
        <p:nvSpPr>
          <p:cNvPr id="2" name="Rectangle 1"/>
          <p:cNvSpPr>
            <a:spLocks noChangeArrowheads="1"/>
          </p:cNvSpPr>
          <p:nvPr/>
        </p:nvSpPr>
        <p:spPr bwMode="auto">
          <a:xfrm>
            <a:off x="349250" y="3855422"/>
            <a:ext cx="2117887" cy="138499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is</a:t>
            </a:r>
          </a:p>
          <a:p>
            <a:pPr lvl="0" fontAlgn="base">
              <a:spcBef>
                <a:spcPct val="0"/>
              </a:spcBef>
              <a:spcAft>
                <a:spcPct val="0"/>
              </a:spcAft>
            </a:pPr>
            <a:r>
              <a:rPr lang="en-US" sz="1400" b="1" dirty="0">
                <a:solidFill>
                  <a:srgbClr val="804040"/>
                </a:solidFill>
                <a:latin typeface="Courier New" pitchFamily="49" charset="0"/>
                <a:cs typeface="Courier New" pitchFamily="49" charset="0"/>
              </a:rPr>
              <a:t>b</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egin</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then</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eq</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3200400" y="3821668"/>
            <a:ext cx="2117887" cy="181588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is</a:t>
            </a:r>
          </a:p>
          <a:p>
            <a:pPr lvl="0" fontAlgn="base">
              <a:spcBef>
                <a:spcPct val="0"/>
              </a:spcBef>
              <a:spcAft>
                <a:spcPct val="0"/>
              </a:spcAft>
            </a:pPr>
            <a:r>
              <a:rPr lang="en-US" sz="1400" b="1" dirty="0">
                <a:solidFill>
                  <a:srgbClr val="804040"/>
                </a:solidFill>
                <a:latin typeface="Courier New" pitchFamily="49" charset="0"/>
                <a:cs typeface="Courier New" pitchFamily="49" charset="0"/>
              </a:rPr>
              <a:t>b</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egin</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then</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eq</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lang="en-US" sz="1400" dirty="0">
                <a:solidFill>
                  <a:srgbClr val="6A5ACD"/>
                </a:solidFill>
                <a:latin typeface="Courier New" pitchFamily="49" charset="0"/>
                <a:cs typeface="Courier New" pitchFamily="49" charset="0"/>
              </a:rPr>
              <a:t> </a:t>
            </a:r>
            <a:r>
              <a:rPr lang="en-US" sz="1400" dirty="0" smtClean="0">
                <a:solidFill>
                  <a:srgbClr val="6A5ACD"/>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else</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eq</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eq</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lang="en-US" sz="1400" dirty="0">
                <a:solidFill>
                  <a:srgbClr val="6A5ACD"/>
                </a:solidFill>
                <a:latin typeface="Courier New" pitchFamily="49" charset="0"/>
                <a:cs typeface="Courier New" pitchFamily="49" charset="0"/>
              </a:rPr>
              <a:t> </a:t>
            </a:r>
            <a:r>
              <a:rPr lang="en-US" sz="1400" dirty="0" smtClean="0">
                <a:solidFill>
                  <a:srgbClr val="6A5ACD"/>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ight Arrow 2"/>
          <p:cNvSpPr/>
          <p:nvPr/>
        </p:nvSpPr>
        <p:spPr bwMode="auto">
          <a:xfrm>
            <a:off x="2286000" y="4448890"/>
            <a:ext cx="1054322" cy="6096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pitchFamily="34" charset="0"/>
              </a:rPr>
              <a:t>Implies</a:t>
            </a:r>
          </a:p>
        </p:txBody>
      </p:sp>
      <p:sp>
        <p:nvSpPr>
          <p:cNvPr id="9" name="Right Arrow 8"/>
          <p:cNvSpPr/>
          <p:nvPr/>
        </p:nvSpPr>
        <p:spPr bwMode="auto">
          <a:xfrm>
            <a:off x="5105400" y="4448890"/>
            <a:ext cx="1282922" cy="6096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pitchFamily="34" charset="0"/>
              </a:rPr>
              <a:t>Fix</a:t>
            </a:r>
          </a:p>
        </p:txBody>
      </p:sp>
      <p:sp>
        <p:nvSpPr>
          <p:cNvPr id="10" name="Rectangle 9"/>
          <p:cNvSpPr>
            <a:spLocks noChangeArrowheads="1"/>
          </p:cNvSpPr>
          <p:nvPr/>
        </p:nvSpPr>
        <p:spPr bwMode="auto">
          <a:xfrm>
            <a:off x="6248400" y="3810000"/>
            <a:ext cx="2117887" cy="181588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is</a:t>
            </a:r>
          </a:p>
          <a:p>
            <a:pPr lvl="0" fontAlgn="base">
              <a:spcBef>
                <a:spcPct val="0"/>
              </a:spcBef>
              <a:spcAft>
                <a:spcPct val="0"/>
              </a:spcAft>
            </a:pPr>
            <a:r>
              <a:rPr lang="en-US" sz="1400" b="1" dirty="0">
                <a:solidFill>
                  <a:srgbClr val="804040"/>
                </a:solidFill>
                <a:latin typeface="Courier New" pitchFamily="49" charset="0"/>
                <a:cs typeface="Courier New" pitchFamily="49" charset="0"/>
              </a:rPr>
              <a:t>b</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egin</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then</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eq</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lang="en-US" sz="1400" dirty="0">
                <a:solidFill>
                  <a:srgbClr val="6A5ACD"/>
                </a:solidFill>
                <a:latin typeface="Courier New" pitchFamily="49" charset="0"/>
                <a:cs typeface="Courier New" pitchFamily="49" charset="0"/>
              </a:rPr>
              <a:t> </a:t>
            </a:r>
            <a:r>
              <a:rPr lang="en-US" sz="1400" dirty="0" smtClean="0">
                <a:solidFill>
                  <a:srgbClr val="6A5ACD"/>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else</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eq</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lang="en-US" sz="1400" dirty="0" smtClean="0">
                <a:solidFill>
                  <a:srgbClr val="FF00FF"/>
                </a:solidFill>
                <a:latin typeface="Courier New" pitchFamily="49" charset="0"/>
                <a:cs typeface="Courier New" pitchFamily="49" charset="0"/>
              </a:rPr>
              <a:t>‘0'</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lang="en-US" sz="1400" dirty="0">
                <a:solidFill>
                  <a:srgbClr val="6A5ACD"/>
                </a:solidFill>
                <a:latin typeface="Courier New" pitchFamily="49" charset="0"/>
                <a:cs typeface="Courier New" pitchFamily="49" charset="0"/>
              </a:rPr>
              <a:t> </a:t>
            </a:r>
            <a:r>
              <a:rPr lang="en-US" sz="1400" dirty="0" smtClean="0">
                <a:solidFill>
                  <a:srgbClr val="6A5ACD"/>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ight Brace 4"/>
          <p:cNvSpPr/>
          <p:nvPr/>
        </p:nvSpPr>
        <p:spPr bwMode="auto">
          <a:xfrm rot="5400000">
            <a:off x="4406138" y="1777872"/>
            <a:ext cx="326863" cy="8247164"/>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3530531" y="6031468"/>
            <a:ext cx="2108269" cy="369332"/>
          </a:xfrm>
          <a:prstGeom prst="rect">
            <a:avLst/>
          </a:prstGeom>
          <a:noFill/>
        </p:spPr>
        <p:txBody>
          <a:bodyPr wrap="none" rtlCol="0">
            <a:spAutoFit/>
          </a:bodyPr>
          <a:lstStyle/>
          <a:p>
            <a:r>
              <a:rPr lang="en-US" dirty="0" smtClean="0"/>
              <a:t>Incomplete Branch</a:t>
            </a:r>
            <a:endParaRPr lang="en-US" dirty="0"/>
          </a:p>
        </p:txBody>
      </p:sp>
    </p:spTree>
    <p:extLst>
      <p:ext uri="{BB962C8B-B14F-4D97-AF65-F5344CB8AC3E}">
        <p14:creationId xmlns:p14="http://schemas.microsoft.com/office/powerpoint/2010/main" val="2965225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Incomplete Branch and Incomplete Signal Assignment</a:t>
            </a:r>
            <a:endParaRPr lang="en-US" sz="32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21</a:t>
            </a:fld>
            <a:endParaRPr lang="en-US" kern="1200">
              <a:solidFill>
                <a:srgbClr val="000000"/>
              </a:solidFill>
              <a:latin typeface="Times New Roman" pitchFamily="18" charset="0"/>
              <a:ea typeface="+mn-ea"/>
              <a:cs typeface="+mn-cs"/>
            </a:endParaRPr>
          </a:p>
        </p:txBody>
      </p:sp>
      <p:sp>
        <p:nvSpPr>
          <p:cNvPr id="2" name="Rectangle 1"/>
          <p:cNvSpPr>
            <a:spLocks noChangeArrowheads="1"/>
          </p:cNvSpPr>
          <p:nvPr/>
        </p:nvSpPr>
        <p:spPr bwMode="auto">
          <a:xfrm>
            <a:off x="349250" y="2369640"/>
            <a:ext cx="2440092" cy="224676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400" b="1" dirty="0">
                <a:solidFill>
                  <a:srgbClr val="804040"/>
                </a:solidFill>
                <a:latin typeface="Courier New" pitchFamily="49" charset="0"/>
                <a:cs typeface="Courier New" pitchFamily="49" charset="0"/>
              </a:rPr>
              <a:t>process</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is</a:t>
            </a:r>
          </a:p>
          <a:p>
            <a:pPr lvl="0" fontAlgn="base">
              <a:spcBef>
                <a:spcPct val="0"/>
              </a:spcBef>
              <a:spcAft>
                <a:spcPct val="0"/>
              </a:spcAft>
            </a:pPr>
            <a:r>
              <a:rPr lang="en-US" sz="1400" b="1" dirty="0">
                <a:solidFill>
                  <a:srgbClr val="804040"/>
                </a:solidFill>
                <a:latin typeface="Courier New" pitchFamily="49" charset="0"/>
                <a:cs typeface="Courier New" pitchFamily="49" charset="0"/>
              </a:rPr>
              <a:t>begin</a:t>
            </a:r>
          </a:p>
          <a:p>
            <a:pPr lvl="0" fontAlgn="base">
              <a:spcBef>
                <a:spcPct val="0"/>
              </a:spcBef>
              <a:spcAft>
                <a:spcPct val="0"/>
              </a:spcAft>
            </a:pPr>
            <a:r>
              <a:rPr lang="en-US" sz="1400" b="1" dirty="0">
                <a:solidFill>
                  <a:srgbClr val="804040"/>
                </a:solidFill>
                <a:latin typeface="Courier New" pitchFamily="49" charset="0"/>
                <a:cs typeface="Courier New" pitchFamily="49" charset="0"/>
              </a:rPr>
              <a:t>   if</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 </a:t>
            </a:r>
            <a:r>
              <a:rPr lang="en-US" sz="1400" b="1" dirty="0">
                <a:solidFill>
                  <a:srgbClr val="2E8B57"/>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err="1">
                <a:solidFill>
                  <a:srgbClr val="804040"/>
                </a:solidFill>
                <a:latin typeface="Courier New" pitchFamily="49" charset="0"/>
                <a:cs typeface="Courier New" pitchFamily="49" charset="0"/>
              </a:rPr>
              <a:t>elsif</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 </a:t>
            </a:r>
            <a:r>
              <a:rPr lang="en-US" sz="1400" b="1" dirty="0">
                <a:solidFill>
                  <a:srgbClr val="2E8B57"/>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eq</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   else</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   end</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if</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end</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process</a:t>
            </a:r>
            <a:r>
              <a:rPr lang="en-US" sz="1400" dirty="0">
                <a:solidFill>
                  <a:srgbClr val="6A5ACD"/>
                </a:solidFill>
                <a:latin typeface="Courier New" pitchFamily="49" charset="0"/>
                <a:cs typeface="Courier New" pitchFamily="49" charset="0"/>
              </a:rPr>
              <a:t>;</a:t>
            </a:r>
            <a:r>
              <a:rPr lang="en-US" sz="800" dirty="0">
                <a:latin typeface="Arial" pitchFamily="34" charset="0"/>
                <a:cs typeface="Arial" pitchFamily="34" charset="0"/>
              </a:rPr>
              <a:t> </a:t>
            </a:r>
            <a:endParaRPr lang="en-US" sz="3200" dirty="0">
              <a:latin typeface="Arial" pitchFamily="34" charset="0"/>
              <a:cs typeface="Arial" pitchFamily="34" charset="0"/>
            </a:endParaRPr>
          </a:p>
        </p:txBody>
      </p:sp>
      <p:sp>
        <p:nvSpPr>
          <p:cNvPr id="8" name="Rectangle 7"/>
          <p:cNvSpPr>
            <a:spLocks noChangeArrowheads="1"/>
          </p:cNvSpPr>
          <p:nvPr/>
        </p:nvSpPr>
        <p:spPr bwMode="auto">
          <a:xfrm>
            <a:off x="3200400" y="1905000"/>
            <a:ext cx="2440092" cy="35394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400" b="1" dirty="0">
                <a:solidFill>
                  <a:srgbClr val="804040"/>
                </a:solidFill>
                <a:latin typeface="Courier New" pitchFamily="49" charset="0"/>
                <a:cs typeface="Courier New" pitchFamily="49" charset="0"/>
              </a:rPr>
              <a:t>process</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is</a:t>
            </a:r>
          </a:p>
          <a:p>
            <a:pPr lvl="0" fontAlgn="base">
              <a:spcBef>
                <a:spcPct val="0"/>
              </a:spcBef>
              <a:spcAft>
                <a:spcPct val="0"/>
              </a:spcAft>
            </a:pPr>
            <a:r>
              <a:rPr lang="en-US" sz="1400" b="1" dirty="0">
                <a:solidFill>
                  <a:srgbClr val="804040"/>
                </a:solidFill>
                <a:latin typeface="Courier New" pitchFamily="49" charset="0"/>
                <a:cs typeface="Courier New" pitchFamily="49" charset="0"/>
              </a:rPr>
              <a:t>begin</a:t>
            </a:r>
          </a:p>
          <a:p>
            <a:pPr lvl="0" fontAlgn="base">
              <a:spcBef>
                <a:spcPct val="0"/>
              </a:spcBef>
              <a:spcAft>
                <a:spcPct val="0"/>
              </a:spcAft>
            </a:pPr>
            <a:r>
              <a:rPr lang="en-US" sz="1400" b="1" dirty="0">
                <a:solidFill>
                  <a:srgbClr val="804040"/>
                </a:solidFill>
                <a:latin typeface="Courier New" pitchFamily="49" charset="0"/>
                <a:cs typeface="Courier New" pitchFamily="49" charset="0"/>
              </a:rPr>
              <a:t>   if</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 </a:t>
            </a:r>
            <a:r>
              <a:rPr lang="en-US" sz="1400" b="1" dirty="0">
                <a:solidFill>
                  <a:srgbClr val="2E8B57"/>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lt</a:t>
            </a:r>
            <a:r>
              <a:rPr lang="en-US" sz="1400" dirty="0" smtClean="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lt</a:t>
            </a:r>
            <a:r>
              <a:rPr lang="en-US" sz="14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eq</a:t>
            </a:r>
            <a:r>
              <a:rPr lang="en-US" sz="1400" dirty="0" smtClean="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eq</a:t>
            </a:r>
            <a:r>
              <a:rPr lang="en-US" sz="14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gt</a:t>
            </a:r>
            <a:r>
              <a:rPr lang="en-US" sz="1400" dirty="0" smtClean="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err="1">
                <a:solidFill>
                  <a:srgbClr val="804040"/>
                </a:solidFill>
                <a:latin typeface="Courier New" pitchFamily="49" charset="0"/>
                <a:cs typeface="Courier New" pitchFamily="49" charset="0"/>
              </a:rPr>
              <a:t>elsif</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 </a:t>
            </a:r>
            <a:r>
              <a:rPr lang="en-US" sz="1400" b="1" dirty="0">
                <a:solidFill>
                  <a:srgbClr val="2E8B57"/>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lt</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eq</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gt</a:t>
            </a:r>
            <a:r>
              <a:rPr lang="en-US" sz="14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else</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eq</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eq</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gt</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b="1" dirty="0">
                <a:solidFill>
                  <a:srgbClr val="804040"/>
                </a:solidFill>
                <a:latin typeface="Courier New" pitchFamily="49" charset="0"/>
                <a:cs typeface="Courier New" pitchFamily="49" charset="0"/>
              </a:rPr>
              <a:t>   end</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if</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end</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process</a:t>
            </a:r>
            <a:r>
              <a:rPr lang="en-US" sz="1400" dirty="0">
                <a:solidFill>
                  <a:srgbClr val="6A5ACD"/>
                </a:solidFill>
                <a:latin typeface="Courier New" pitchFamily="49" charset="0"/>
                <a:cs typeface="Courier New" pitchFamily="49" charset="0"/>
              </a:rPr>
              <a:t>;</a:t>
            </a:r>
            <a:r>
              <a:rPr lang="en-US" sz="800" dirty="0">
                <a:latin typeface="Arial" pitchFamily="34" charset="0"/>
                <a:cs typeface="Arial" pitchFamily="34" charset="0"/>
              </a:rPr>
              <a:t> </a:t>
            </a:r>
            <a:endParaRPr lang="en-US" sz="3200" dirty="0">
              <a:latin typeface="Arial" pitchFamily="34" charset="0"/>
              <a:cs typeface="Arial" pitchFamily="34" charset="0"/>
            </a:endParaRPr>
          </a:p>
        </p:txBody>
      </p:sp>
      <p:sp>
        <p:nvSpPr>
          <p:cNvPr id="3" name="Right Arrow 2"/>
          <p:cNvSpPr/>
          <p:nvPr/>
        </p:nvSpPr>
        <p:spPr bwMode="auto">
          <a:xfrm>
            <a:off x="2286000" y="3393994"/>
            <a:ext cx="1054322" cy="6096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pitchFamily="34" charset="0"/>
              </a:rPr>
              <a:t>Implies</a:t>
            </a:r>
          </a:p>
        </p:txBody>
      </p:sp>
      <p:sp>
        <p:nvSpPr>
          <p:cNvPr id="9" name="Right Arrow 8"/>
          <p:cNvSpPr/>
          <p:nvPr/>
        </p:nvSpPr>
        <p:spPr bwMode="auto">
          <a:xfrm>
            <a:off x="5105400" y="3393994"/>
            <a:ext cx="1282922" cy="6096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pitchFamily="34" charset="0"/>
              </a:rPr>
              <a:t>Fix</a:t>
            </a:r>
          </a:p>
        </p:txBody>
      </p:sp>
      <p:sp>
        <p:nvSpPr>
          <p:cNvPr id="10" name="Rectangle 9"/>
          <p:cNvSpPr>
            <a:spLocks noChangeArrowheads="1"/>
          </p:cNvSpPr>
          <p:nvPr/>
        </p:nvSpPr>
        <p:spPr bwMode="auto">
          <a:xfrm>
            <a:off x="6248400" y="2216494"/>
            <a:ext cx="2440092" cy="28931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400" b="1" dirty="0">
                <a:solidFill>
                  <a:srgbClr val="804040"/>
                </a:solidFill>
                <a:latin typeface="Courier New" pitchFamily="49" charset="0"/>
                <a:cs typeface="Courier New" pitchFamily="49" charset="0"/>
              </a:rPr>
              <a:t>process</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is</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begin</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a:t>
            </a:r>
            <a:r>
              <a:rPr lang="en-US" sz="1400" dirty="0" smtClean="0">
                <a:solidFill>
                  <a:srgbClr val="FF00FF"/>
                </a:solidFill>
                <a:latin typeface="Courier New" pitchFamily="49" charset="0"/>
                <a:cs typeface="Courier New" pitchFamily="49" charset="0"/>
              </a:rPr>
              <a:t>0'</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eq</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a:t>
            </a:r>
            <a:r>
              <a:rPr lang="en-US" sz="1400" dirty="0" smtClean="0">
                <a:solidFill>
                  <a:srgbClr val="FF00FF"/>
                </a:solidFill>
                <a:latin typeface="Courier New" pitchFamily="49" charset="0"/>
                <a:cs typeface="Courier New" pitchFamily="49" charset="0"/>
              </a:rPr>
              <a:t>0</a:t>
            </a:r>
            <a:r>
              <a:rPr lang="en-US" sz="1400" dirty="0">
                <a:solidFill>
                  <a:srgbClr val="FF00FF"/>
                </a:solidFill>
                <a:latin typeface="Courier New" pitchFamily="49" charset="0"/>
                <a:cs typeface="Courier New" pitchFamily="49" charset="0"/>
              </a:rPr>
              <a:t>'</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smtClean="0">
                <a:solidFill>
                  <a:srgbClr val="FF00FF"/>
                </a:solidFill>
                <a:latin typeface="Courier New" pitchFamily="49" charset="0"/>
                <a:cs typeface="Courier New" pitchFamily="49" charset="0"/>
              </a:rPr>
              <a:t>'0'</a:t>
            </a:r>
            <a:r>
              <a:rPr lang="en-US" sz="14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if</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 </a:t>
            </a:r>
            <a:r>
              <a:rPr lang="en-US" sz="1400" b="1" dirty="0">
                <a:solidFill>
                  <a:srgbClr val="2E8B57"/>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gt</a:t>
            </a:r>
            <a:r>
              <a:rPr lang="en-US" sz="1400" dirty="0" smtClean="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   </a:t>
            </a:r>
            <a:r>
              <a:rPr lang="en-US" sz="1400" b="1" dirty="0" err="1">
                <a:solidFill>
                  <a:srgbClr val="804040"/>
                </a:solidFill>
                <a:latin typeface="Courier New" pitchFamily="49" charset="0"/>
                <a:cs typeface="Courier New" pitchFamily="49" charset="0"/>
              </a:rPr>
              <a:t>elsif</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a </a:t>
            </a:r>
            <a:r>
              <a:rPr lang="en-US" sz="1400" b="1" dirty="0">
                <a:solidFill>
                  <a:srgbClr val="2E8B57"/>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b</a:t>
            </a:r>
            <a:r>
              <a:rPr lang="en-US" sz="1400" dirty="0">
                <a:solidFill>
                  <a:srgbClr val="6A5ACD"/>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eq</a:t>
            </a:r>
            <a:r>
              <a:rPr lang="en-US" sz="1400" dirty="0" smtClean="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else</a:t>
            </a:r>
            <a:endParaRPr lang="en-US" sz="1400" b="1" dirty="0">
              <a:solidFill>
                <a:srgbClr val="804040"/>
              </a:solidFill>
              <a:latin typeface="Courier New" pitchFamily="49" charset="0"/>
              <a:cs typeface="Courier New" pitchFamily="49" charset="0"/>
            </a:endParaRP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a:solidFill>
                  <a:srgbClr val="FF00FF"/>
                </a:solidFill>
                <a:latin typeface="Courier New" pitchFamily="49" charset="0"/>
                <a:cs typeface="Courier New" pitchFamily="49" charset="0"/>
              </a:rPr>
              <a:t>'1'</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end</a:t>
            </a:r>
            <a:r>
              <a:rPr lang="en-US" sz="1400" dirty="0" smtClean="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if</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a:solidFill>
                  <a:srgbClr val="804040"/>
                </a:solidFill>
                <a:latin typeface="Courier New" pitchFamily="49" charset="0"/>
                <a:cs typeface="Courier New" pitchFamily="49" charset="0"/>
              </a:rPr>
              <a:t>end</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process</a:t>
            </a:r>
            <a:r>
              <a:rPr lang="en-US" sz="1400" dirty="0">
                <a:solidFill>
                  <a:srgbClr val="6A5ACD"/>
                </a:solidFill>
                <a:latin typeface="Courier New" pitchFamily="49" charset="0"/>
                <a:cs typeface="Courier New" pitchFamily="49" charset="0"/>
              </a:rPr>
              <a:t>;</a:t>
            </a:r>
            <a:r>
              <a:rPr lang="en-US" sz="800" dirty="0">
                <a:latin typeface="Arial" pitchFamily="34" charset="0"/>
                <a:cs typeface="Arial" pitchFamily="34" charset="0"/>
              </a:rPr>
              <a:t> </a:t>
            </a:r>
            <a:endParaRPr lang="en-US" sz="3200" dirty="0">
              <a:latin typeface="Arial" pitchFamily="34" charset="0"/>
              <a:cs typeface="Arial" pitchFamily="34" charset="0"/>
            </a:endParaRPr>
          </a:p>
        </p:txBody>
      </p:sp>
      <p:sp>
        <p:nvSpPr>
          <p:cNvPr id="5" name="Right Brace 4"/>
          <p:cNvSpPr/>
          <p:nvPr/>
        </p:nvSpPr>
        <p:spPr bwMode="auto">
          <a:xfrm rot="5400000">
            <a:off x="4406138" y="1777872"/>
            <a:ext cx="326863" cy="8247164"/>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2971800" y="6031468"/>
            <a:ext cx="3275320" cy="369332"/>
          </a:xfrm>
          <a:prstGeom prst="rect">
            <a:avLst/>
          </a:prstGeom>
          <a:noFill/>
        </p:spPr>
        <p:txBody>
          <a:bodyPr wrap="none" rtlCol="0">
            <a:spAutoFit/>
          </a:bodyPr>
          <a:lstStyle/>
          <a:p>
            <a:r>
              <a:rPr lang="en-US" dirty="0" smtClean="0"/>
              <a:t>Incomplete Signal Assignment</a:t>
            </a:r>
            <a:endParaRPr lang="en-US" dirty="0"/>
          </a:p>
        </p:txBody>
      </p:sp>
    </p:spTree>
    <p:extLst>
      <p:ext uri="{BB962C8B-B14F-4D97-AF65-F5344CB8AC3E}">
        <p14:creationId xmlns:p14="http://schemas.microsoft.com/office/powerpoint/2010/main" val="140183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81600" y="3124200"/>
            <a:ext cx="3273425" cy="3295472"/>
          </a:xfrm>
          <a:prstGeom prst="rect">
            <a:avLst/>
          </a:prstGeom>
        </p:spPr>
      </p:pic>
      <p:sp>
        <p:nvSpPr>
          <p:cNvPr id="6" name="Title 5"/>
          <p:cNvSpPr>
            <a:spLocks noGrp="1"/>
          </p:cNvSpPr>
          <p:nvPr>
            <p:ph type="title"/>
          </p:nvPr>
        </p:nvSpPr>
        <p:spPr/>
        <p:txBody>
          <a:bodyPr/>
          <a:lstStyle/>
          <a:p>
            <a:r>
              <a:rPr lang="en-US" dirty="0" smtClean="0"/>
              <a:t>Conceptual Implementation</a:t>
            </a:r>
            <a:endParaRPr lang="en-US" dirty="0"/>
          </a:p>
        </p:txBody>
      </p:sp>
      <p:sp>
        <p:nvSpPr>
          <p:cNvPr id="7" name="Content Placeholder 6"/>
          <p:cNvSpPr>
            <a:spLocks noGrp="1"/>
          </p:cNvSpPr>
          <p:nvPr>
            <p:ph idx="1"/>
          </p:nvPr>
        </p:nvSpPr>
        <p:spPr>
          <a:xfrm>
            <a:off x="708025" y="1536700"/>
            <a:ext cx="8131175" cy="2425700"/>
          </a:xfrm>
        </p:spPr>
        <p:txBody>
          <a:bodyPr/>
          <a:lstStyle/>
          <a:p>
            <a:r>
              <a:rPr lang="en-US" sz="2000" dirty="0"/>
              <a:t>Same as conditional signal assignment statement if the if statement consists of</a:t>
            </a:r>
          </a:p>
          <a:p>
            <a:pPr lvl="1"/>
            <a:r>
              <a:rPr lang="en-US" sz="2000" dirty="0"/>
              <a:t>One output signal </a:t>
            </a:r>
          </a:p>
          <a:p>
            <a:pPr lvl="1"/>
            <a:r>
              <a:rPr lang="en-US" sz="2000" dirty="0"/>
              <a:t>One sequential signal assignment in each branch </a:t>
            </a:r>
          </a:p>
          <a:p>
            <a:r>
              <a:rPr lang="en-US" sz="2000" dirty="0"/>
              <a:t>Multiple sequential statements can be constructed recursively </a:t>
            </a:r>
          </a:p>
          <a:p>
            <a:pPr marL="0" indent="0">
              <a:buNone/>
            </a:pPr>
            <a:endParaRPr lang="en-US" sz="20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22</a:t>
            </a:fld>
            <a:endParaRPr lang="en-US" kern="1200">
              <a:solidFill>
                <a:srgbClr val="000000"/>
              </a:solidFill>
              <a:latin typeface="Times New Roman" pitchFamily="18" charset="0"/>
              <a:ea typeface="+mn-ea"/>
              <a:cs typeface="+mn-cs"/>
            </a:endParaRPr>
          </a:p>
        </p:txBody>
      </p:sp>
      <p:sp>
        <p:nvSpPr>
          <p:cNvPr id="2" name="Rectangle 1"/>
          <p:cNvSpPr/>
          <p:nvPr/>
        </p:nvSpPr>
        <p:spPr>
          <a:xfrm>
            <a:off x="746125" y="3836075"/>
            <a:ext cx="4572000" cy="2031325"/>
          </a:xfrm>
          <a:prstGeom prst="rect">
            <a:avLst/>
          </a:prstGeom>
        </p:spPr>
        <p:txBody>
          <a:bodyPr>
            <a:spAutoFit/>
          </a:bodyPr>
          <a:lstStyle/>
          <a:p>
            <a:pPr lvl="0" fontAlgn="base">
              <a:spcBef>
                <a:spcPct val="0"/>
              </a:spcBef>
              <a:spcAft>
                <a:spcPct val="0"/>
              </a:spcAft>
            </a:pPr>
            <a:r>
              <a:rPr lang="en-US" b="1" dirty="0" smtClean="0">
                <a:solidFill>
                  <a:srgbClr val="804040"/>
                </a:solidFill>
                <a:latin typeface="Courier New" pitchFamily="49" charset="0"/>
                <a:cs typeface="Courier New" pitchFamily="49" charset="0"/>
              </a:rPr>
              <a:t>if</a:t>
            </a:r>
            <a:r>
              <a:rPr lang="en-US" dirty="0" smtClean="0">
                <a:solidFill>
                  <a:srgbClr val="000000"/>
                </a:solidFill>
                <a:latin typeface="Courier New" pitchFamily="49" charset="0"/>
                <a:cs typeface="Courier New" pitchFamily="49" charset="0"/>
              </a:rPr>
              <a:t> </a:t>
            </a:r>
            <a:r>
              <a:rPr lang="en-US" dirty="0" smtClean="0">
                <a:solidFill>
                  <a:srgbClr val="6A5ACD"/>
                </a:solidFill>
                <a:latin typeface="Courier New" pitchFamily="49" charset="0"/>
                <a:cs typeface="Courier New" pitchFamily="49" charset="0"/>
              </a:rPr>
              <a:t>(</a:t>
            </a:r>
            <a:r>
              <a:rPr lang="en-US" dirty="0" err="1" smtClean="0">
                <a:solidFill>
                  <a:srgbClr val="000000"/>
                </a:solidFill>
                <a:latin typeface="Courier New" pitchFamily="49" charset="0"/>
                <a:cs typeface="Courier New" pitchFamily="49" charset="0"/>
              </a:rPr>
              <a:t>boolean_expr</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a:solidFill>
                  <a:srgbClr val="804040"/>
                </a:solidFill>
                <a:latin typeface="Courier New" pitchFamily="49" charset="0"/>
                <a:cs typeface="Courier New" pitchFamily="49" charset="0"/>
              </a:rPr>
              <a:t>then</a:t>
            </a:r>
          </a:p>
          <a:p>
            <a:pPr lvl="0" fontAlgn="base">
              <a:spcBef>
                <a:spcPct val="0"/>
              </a:spcBef>
              <a:spcAft>
                <a:spcPct val="0"/>
              </a:spcAft>
            </a:pP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sig_a</a:t>
            </a:r>
            <a:r>
              <a:rPr lang="en-US" dirty="0" smtClean="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value_expr_a_1</a:t>
            </a:r>
            <a:r>
              <a:rPr lang="en-US" dirty="0" smtClean="0">
                <a:solidFill>
                  <a:srgbClr val="6A5ACD"/>
                </a:solidFill>
                <a:latin typeface="Courier New" pitchFamily="49" charset="0"/>
                <a:cs typeface="Courier New" pitchFamily="49" charset="0"/>
              </a:rPr>
              <a:t>;</a:t>
            </a:r>
          </a:p>
          <a:p>
            <a:pPr lvl="0" fontAlgn="base">
              <a:spcBef>
                <a:spcPct val="0"/>
              </a:spcBef>
              <a:spcAft>
                <a:spcPct val="0"/>
              </a:spcAft>
            </a:pP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sig_b</a:t>
            </a:r>
            <a:r>
              <a:rPr lang="en-US" dirty="0" smtClean="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value_expr_b_1</a:t>
            </a:r>
            <a:r>
              <a:rPr lang="en-US" dirty="0">
                <a:solidFill>
                  <a:srgbClr val="6A5ACD"/>
                </a:solidFill>
                <a:latin typeface="Courier New" pitchFamily="49" charset="0"/>
                <a:cs typeface="Courier New" pitchFamily="49" charset="0"/>
              </a:rPr>
              <a:t>;</a:t>
            </a:r>
          </a:p>
          <a:p>
            <a:pPr lvl="0" fontAlgn="base">
              <a:spcBef>
                <a:spcPct val="0"/>
              </a:spcBef>
              <a:spcAft>
                <a:spcPct val="0"/>
              </a:spcAft>
            </a:pPr>
            <a:r>
              <a:rPr lang="en-US" b="1" dirty="0" smtClean="0">
                <a:solidFill>
                  <a:srgbClr val="804040"/>
                </a:solidFill>
                <a:latin typeface="Courier New" pitchFamily="49" charset="0"/>
                <a:cs typeface="Courier New" pitchFamily="49" charset="0"/>
              </a:rPr>
              <a:t>else</a:t>
            </a:r>
            <a:endParaRPr lang="en-US" b="1" dirty="0">
              <a:solidFill>
                <a:srgbClr val="804040"/>
              </a:solidFill>
              <a:latin typeface="Courier New" pitchFamily="49" charset="0"/>
              <a:cs typeface="Courier New" pitchFamily="49" charset="0"/>
            </a:endParaRPr>
          </a:p>
          <a:p>
            <a:pPr lvl="0" fontAlgn="base">
              <a:spcBef>
                <a:spcPct val="0"/>
              </a:spcBef>
              <a:spcAft>
                <a:spcPct val="0"/>
              </a:spcAft>
            </a:pPr>
            <a:r>
              <a:rPr lang="en-US" dirty="0" smtClean="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sig_a</a:t>
            </a:r>
            <a:r>
              <a:rPr lang="en-US" dirty="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value_expr_a_2</a:t>
            </a:r>
            <a:r>
              <a:rPr lang="en-US" dirty="0" smtClean="0">
                <a:solidFill>
                  <a:srgbClr val="6A5ACD"/>
                </a:solidFill>
                <a:latin typeface="Courier New" pitchFamily="49" charset="0"/>
                <a:cs typeface="Courier New" pitchFamily="49" charset="0"/>
              </a:rPr>
              <a:t>;</a:t>
            </a:r>
            <a:endParaRPr lang="en-US" dirty="0">
              <a:solidFill>
                <a:srgbClr val="6A5ACD"/>
              </a:solidFill>
              <a:latin typeface="Courier New" pitchFamily="49" charset="0"/>
              <a:cs typeface="Courier New" pitchFamily="49" charset="0"/>
            </a:endParaRPr>
          </a:p>
          <a:p>
            <a:pPr lvl="0" fontAlgn="base">
              <a:spcBef>
                <a:spcPct val="0"/>
              </a:spcBef>
              <a:spcAft>
                <a:spcPct val="0"/>
              </a:spcAft>
            </a:pP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sig_b</a:t>
            </a:r>
            <a:r>
              <a:rPr lang="en-US" dirty="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value_expr_b_2</a:t>
            </a:r>
            <a:r>
              <a:rPr lang="en-US" dirty="0" smtClean="0">
                <a:solidFill>
                  <a:srgbClr val="6A5ACD"/>
                </a:solidFill>
                <a:latin typeface="Courier New" pitchFamily="49" charset="0"/>
                <a:cs typeface="Courier New" pitchFamily="49" charset="0"/>
              </a:rPr>
              <a:t>;</a:t>
            </a:r>
          </a:p>
          <a:p>
            <a:pPr lvl="0" fontAlgn="base">
              <a:spcBef>
                <a:spcPct val="0"/>
              </a:spcBef>
              <a:spcAft>
                <a:spcPct val="0"/>
              </a:spcAft>
            </a:pPr>
            <a:r>
              <a:rPr lang="en-US" b="1" dirty="0" smtClean="0">
                <a:solidFill>
                  <a:srgbClr val="804040"/>
                </a:solidFill>
                <a:latin typeface="Courier New" pitchFamily="49" charset="0"/>
                <a:cs typeface="Courier New" pitchFamily="49" charset="0"/>
              </a:rPr>
              <a:t>end</a:t>
            </a:r>
            <a:r>
              <a:rPr lang="en-US" dirty="0" smtClean="0">
                <a:solidFill>
                  <a:srgbClr val="00000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if</a:t>
            </a:r>
            <a:r>
              <a:rPr lang="en-US" dirty="0" smtClean="0">
                <a:solidFill>
                  <a:srgbClr val="6A5ACD"/>
                </a:solidFill>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2263096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9" y="2206943"/>
            <a:ext cx="5570323" cy="404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r>
              <a:rPr lang="en-US" dirty="0" smtClean="0"/>
              <a:t>Conceptual Implementation</a:t>
            </a: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23</a:t>
            </a:fld>
            <a:endParaRPr lang="en-US" kern="1200">
              <a:solidFill>
                <a:srgbClr val="000000"/>
              </a:solidFill>
              <a:latin typeface="Times New Roman" pitchFamily="18" charset="0"/>
              <a:ea typeface="+mn-ea"/>
              <a:cs typeface="+mn-cs"/>
            </a:endParaRPr>
          </a:p>
        </p:txBody>
      </p:sp>
      <p:sp>
        <p:nvSpPr>
          <p:cNvPr id="2" name="Rectangle 1"/>
          <p:cNvSpPr/>
          <p:nvPr/>
        </p:nvSpPr>
        <p:spPr>
          <a:xfrm>
            <a:off x="381000" y="1524000"/>
            <a:ext cx="4572000" cy="2893100"/>
          </a:xfrm>
          <a:prstGeom prst="rect">
            <a:avLst/>
          </a:prstGeom>
        </p:spPr>
        <p:txBody>
          <a:bodyPr>
            <a:spAutoFit/>
          </a:bodyPr>
          <a:lstStyle/>
          <a:p>
            <a:pPr lvl="0" fontAlgn="base">
              <a:spcBef>
                <a:spcPct val="0"/>
              </a:spcBef>
              <a:spcAft>
                <a:spcPct val="0"/>
              </a:spcAft>
            </a:pPr>
            <a:r>
              <a:rPr lang="en-US" sz="1400" b="1" dirty="0" smtClean="0">
                <a:solidFill>
                  <a:srgbClr val="804040"/>
                </a:solidFill>
                <a:latin typeface="Courier New" pitchFamily="49" charset="0"/>
                <a:cs typeface="Courier New" pitchFamily="49" charset="0"/>
              </a:rPr>
              <a:t>if</a:t>
            </a:r>
            <a:r>
              <a:rPr lang="en-US" sz="1400" dirty="0" smtClean="0">
                <a:solidFill>
                  <a:srgbClr val="000000"/>
                </a:solidFill>
                <a:latin typeface="Courier New" pitchFamily="49" charset="0"/>
                <a:cs typeface="Courier New" pitchFamily="49" charset="0"/>
              </a:rPr>
              <a:t> </a:t>
            </a:r>
            <a:r>
              <a:rPr lang="en-US" sz="1400" dirty="0" smtClean="0">
                <a:solidFill>
                  <a:srgbClr val="6A5ACD"/>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boolean_expr_1</a:t>
            </a:r>
            <a:r>
              <a:rPr lang="en-US" sz="1400" dirty="0" smtClean="0">
                <a:solidFill>
                  <a:srgbClr val="6A5ACD"/>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if</a:t>
            </a:r>
            <a:r>
              <a:rPr lang="en-US" sz="1400" dirty="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boolean_expr_2</a:t>
            </a:r>
            <a:r>
              <a:rPr lang="en-US" sz="1400" dirty="0" smtClean="0">
                <a:solidFill>
                  <a:srgbClr val="6A5ACD"/>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sig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value_expr_1</a:t>
            </a:r>
            <a:r>
              <a:rPr lang="en-US" sz="14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else</a:t>
            </a:r>
          </a:p>
          <a:p>
            <a:pPr lvl="0" fontAlgn="base">
              <a:spcBef>
                <a:spcPct val="0"/>
              </a:spcBef>
              <a:spcAft>
                <a:spcPct val="0"/>
              </a:spcAft>
            </a:pPr>
            <a:r>
              <a:rPr lang="en-US" sz="1400" dirty="0" smtClean="0">
                <a:solidFill>
                  <a:srgbClr val="000000"/>
                </a:solidFill>
                <a:latin typeface="Courier New" pitchFamily="49" charset="0"/>
                <a:cs typeface="Courier New" pitchFamily="49" charset="0"/>
              </a:rPr>
              <a:t>      sig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value_expr_2</a:t>
            </a:r>
            <a:r>
              <a:rPr lang="en-US" sz="1400" dirty="0">
                <a:solidFill>
                  <a:srgbClr val="6A5ACD"/>
                </a:solidFill>
                <a:latin typeface="Courier New" pitchFamily="49" charset="0"/>
                <a:cs typeface="Courier New" pitchFamily="49" charset="0"/>
              </a:rPr>
              <a:t>;</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   end</a:t>
            </a:r>
            <a:r>
              <a:rPr lang="en-US" sz="1400" dirty="0" smtClean="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if</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else</a:t>
            </a:r>
            <a:endParaRPr lang="en-US" sz="1400" b="1" dirty="0">
              <a:solidFill>
                <a:srgbClr val="804040"/>
              </a:solidFill>
              <a:latin typeface="Courier New" pitchFamily="49" charset="0"/>
              <a:cs typeface="Courier New" pitchFamily="49" charset="0"/>
            </a:endParaRP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if</a:t>
            </a:r>
            <a:r>
              <a:rPr lang="en-US" sz="1400" dirty="0" smtClean="0">
                <a:solidFill>
                  <a:srgbClr val="000000"/>
                </a:solidFill>
                <a:latin typeface="Courier New" pitchFamily="49" charset="0"/>
                <a:cs typeface="Courier New" pitchFamily="49" charset="0"/>
              </a:rPr>
              <a:t> </a:t>
            </a:r>
            <a:r>
              <a:rPr lang="en-US" sz="1400" dirty="0">
                <a:solidFill>
                  <a:srgbClr val="6A5ACD"/>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boolean_expr_3</a:t>
            </a:r>
            <a:r>
              <a:rPr lang="en-US" sz="1400" dirty="0" smtClean="0">
                <a:solidFill>
                  <a:srgbClr val="6A5ACD"/>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then</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sig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value_expr_3</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b="1" dirty="0">
                <a:solidFill>
                  <a:srgbClr val="804040"/>
                </a:solidFill>
                <a:latin typeface="Courier New" pitchFamily="49" charset="0"/>
                <a:cs typeface="Courier New" pitchFamily="49" charset="0"/>
              </a:rPr>
              <a:t>   else</a:t>
            </a:r>
          </a:p>
          <a:p>
            <a:pPr lvl="0" fontAlgn="base">
              <a:spcBef>
                <a:spcPct val="0"/>
              </a:spcBef>
              <a:spcAft>
                <a:spcPct val="0"/>
              </a:spcAft>
            </a:pPr>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sig </a:t>
            </a:r>
            <a:r>
              <a:rPr lang="en-US" sz="1400" b="1" dirty="0">
                <a:solidFill>
                  <a:srgbClr val="2E8B57"/>
                </a:solidFill>
                <a:latin typeface="Courier New" pitchFamily="49" charset="0"/>
                <a:cs typeface="Courier New" pitchFamily="49" charset="0"/>
              </a:rPr>
              <a:t>&lt;=</a:t>
            </a:r>
            <a:r>
              <a:rPr lang="en-US" sz="1400" dirty="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value_expr_4</a:t>
            </a:r>
            <a:r>
              <a:rPr lang="en-US" sz="1400" dirty="0" smtClean="0">
                <a:solidFill>
                  <a:srgbClr val="6A5ACD"/>
                </a:solidFill>
                <a:latin typeface="Courier New" pitchFamily="49" charset="0"/>
                <a:cs typeface="Courier New" pitchFamily="49" charset="0"/>
              </a:rPr>
              <a:t>;</a:t>
            </a:r>
            <a:endParaRPr lang="en-US" sz="1400" dirty="0">
              <a:solidFill>
                <a:srgbClr val="6A5ACD"/>
              </a:solidFill>
              <a:latin typeface="Courier New" pitchFamily="49" charset="0"/>
              <a:cs typeface="Courier New" pitchFamily="49" charset="0"/>
            </a:endParaRPr>
          </a:p>
          <a:p>
            <a:pPr lvl="0" fontAlgn="base">
              <a:spcBef>
                <a:spcPct val="0"/>
              </a:spcBef>
              <a:spcAft>
                <a:spcPct val="0"/>
              </a:spcAft>
            </a:pPr>
            <a:r>
              <a:rPr lang="en-US" sz="1400" b="1" dirty="0">
                <a:solidFill>
                  <a:srgbClr val="804040"/>
                </a:solidFill>
                <a:latin typeface="Courier New" pitchFamily="49" charset="0"/>
                <a:cs typeface="Courier New" pitchFamily="49" charset="0"/>
              </a:rPr>
              <a:t>   end</a:t>
            </a:r>
            <a:r>
              <a:rPr lang="en-US" sz="1400" dirty="0">
                <a:solidFill>
                  <a:srgbClr val="000000"/>
                </a:solidFill>
                <a:latin typeface="Courier New" pitchFamily="49" charset="0"/>
                <a:cs typeface="Courier New" pitchFamily="49" charset="0"/>
              </a:rPr>
              <a:t> </a:t>
            </a:r>
            <a:r>
              <a:rPr lang="en-US" sz="1400" b="1" dirty="0">
                <a:solidFill>
                  <a:srgbClr val="804040"/>
                </a:solidFill>
                <a:latin typeface="Courier New" pitchFamily="49" charset="0"/>
                <a:cs typeface="Courier New" pitchFamily="49" charset="0"/>
              </a:rPr>
              <a:t>if</a:t>
            </a:r>
            <a:r>
              <a:rPr lang="en-US" sz="14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end</a:t>
            </a:r>
            <a:r>
              <a:rPr lang="en-US" sz="1400" dirty="0" smtClean="0">
                <a:solidFill>
                  <a:srgbClr val="000000"/>
                </a:solidFill>
                <a:latin typeface="Courier New" pitchFamily="49" charset="0"/>
                <a:cs typeface="Courier New" pitchFamily="49" charset="0"/>
              </a:rPr>
              <a:t> </a:t>
            </a:r>
            <a:r>
              <a:rPr lang="en-US" sz="1400" b="1" dirty="0" smtClean="0">
                <a:solidFill>
                  <a:srgbClr val="804040"/>
                </a:solidFill>
                <a:latin typeface="Courier New" pitchFamily="49" charset="0"/>
                <a:cs typeface="Courier New" pitchFamily="49" charset="0"/>
              </a:rPr>
              <a:t>if</a:t>
            </a:r>
            <a:r>
              <a:rPr lang="en-US" sz="1400" dirty="0" smtClean="0">
                <a:solidFill>
                  <a:srgbClr val="6A5ACD"/>
                </a:solidFill>
                <a:latin typeface="Courier New" pitchFamily="49" charset="0"/>
                <a:cs typeface="Courier New" pitchFamily="49" charset="0"/>
              </a:rPr>
              <a:t>;</a:t>
            </a:r>
            <a:endParaRPr lang="en-US" sz="1400" dirty="0"/>
          </a:p>
        </p:txBody>
      </p:sp>
    </p:spTree>
    <p:extLst>
      <p:ext uri="{BB962C8B-B14F-4D97-AF65-F5344CB8AC3E}">
        <p14:creationId xmlns:p14="http://schemas.microsoft.com/office/powerpoint/2010/main" val="3871668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a:latin typeface="Courier New" pitchFamily="49" charset="0"/>
                <a:cs typeface="Courier New" pitchFamily="49" charset="0"/>
              </a:rPr>
              <a:t>case</a:t>
            </a:r>
            <a:r>
              <a:rPr lang="en-US" dirty="0"/>
              <a:t> Statement</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24</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344638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Courier New" pitchFamily="49" charset="0"/>
                <a:cs typeface="Courier New" pitchFamily="49" charset="0"/>
              </a:rPr>
              <a:t>case</a:t>
            </a:r>
            <a:r>
              <a:rPr lang="en-US" dirty="0"/>
              <a:t> Statement</a:t>
            </a:r>
          </a:p>
        </p:txBody>
      </p:sp>
      <p:sp>
        <p:nvSpPr>
          <p:cNvPr id="7" name="Content Placeholder 6"/>
          <p:cNvSpPr>
            <a:spLocks noGrp="1"/>
          </p:cNvSpPr>
          <p:nvPr>
            <p:ph idx="1"/>
          </p:nvPr>
        </p:nvSpPr>
        <p:spPr>
          <a:xfrm>
            <a:off x="708025" y="1536700"/>
            <a:ext cx="8131175" cy="2654300"/>
          </a:xfrm>
        </p:spPr>
        <p:txBody>
          <a:bodyPr/>
          <a:lstStyle/>
          <a:p>
            <a:r>
              <a:rPr lang="en-US" dirty="0"/>
              <a:t>Syntax </a:t>
            </a:r>
          </a:p>
          <a:p>
            <a:r>
              <a:rPr lang="en-US" dirty="0"/>
              <a:t>Examples</a:t>
            </a:r>
          </a:p>
          <a:p>
            <a:r>
              <a:rPr lang="en-US" dirty="0"/>
              <a:t>Comparison to selected signal assignment statement</a:t>
            </a:r>
          </a:p>
          <a:p>
            <a:r>
              <a:rPr lang="en-US" dirty="0"/>
              <a:t>Incomplete signal assignment</a:t>
            </a:r>
          </a:p>
          <a:p>
            <a:r>
              <a:rPr lang="en-US" dirty="0"/>
              <a:t>Conceptual </a:t>
            </a:r>
            <a:r>
              <a:rPr lang="en-US" dirty="0" smtClean="0"/>
              <a:t>Implementation</a:t>
            </a: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25</a:t>
            </a:fld>
            <a:endParaRPr lang="en-US" kern="1200">
              <a:solidFill>
                <a:srgbClr val="000000"/>
              </a:solidFill>
              <a:latin typeface="Times New Roman" pitchFamily="18" charset="0"/>
              <a:ea typeface="+mn-ea"/>
              <a:cs typeface="+mn-cs"/>
            </a:endParaRPr>
          </a:p>
        </p:txBody>
      </p:sp>
      <p:sp>
        <p:nvSpPr>
          <p:cNvPr id="5" name="Rectangle 1"/>
          <p:cNvSpPr>
            <a:spLocks noChangeArrowheads="1"/>
          </p:cNvSpPr>
          <p:nvPr/>
        </p:nvSpPr>
        <p:spPr bwMode="auto">
          <a:xfrm>
            <a:off x="2936777" y="4377901"/>
            <a:ext cx="3640740" cy="181588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4040"/>
                </a:solidFill>
                <a:latin typeface="Courier New" pitchFamily="49" charset="0"/>
                <a:cs typeface="Arial" pitchFamily="34" charset="0"/>
              </a:rPr>
              <a:t>case </a:t>
            </a:r>
            <a:r>
              <a:rPr lang="en-US" sz="1600" dirty="0" err="1" smtClean="0">
                <a:solidFill>
                  <a:srgbClr val="000000"/>
                </a:solidFill>
                <a:latin typeface="Courier New" pitchFamily="49" charset="0"/>
                <a:cs typeface="Arial" pitchFamily="34" charset="0"/>
              </a:rPr>
              <a:t>case_expr</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lvl="0" fontAlgn="base">
              <a:spcBef>
                <a:spcPct val="0"/>
              </a:spcBef>
              <a:spcAft>
                <a:spcPct val="0"/>
              </a:spcAft>
            </a:pPr>
            <a:r>
              <a:rPr lang="en-US" sz="1600" b="1" dirty="0" smtClean="0">
                <a:solidFill>
                  <a:srgbClr val="804040"/>
                </a:solidFill>
                <a:latin typeface="Courier New" pitchFamily="49" charset="0"/>
                <a:cs typeface="Arial" pitchFamily="34" charset="0"/>
              </a:rPr>
              <a:t>   when </a:t>
            </a:r>
            <a:r>
              <a:rPr lang="en-US" sz="1600" dirty="0" smtClean="0">
                <a:solidFill>
                  <a:srgbClr val="000000"/>
                </a:solidFill>
                <a:latin typeface="Courier New" pitchFamily="49" charset="0"/>
                <a:cs typeface="Arial" pitchFamily="34" charset="0"/>
              </a:rPr>
              <a:t>choice_1 </a:t>
            </a:r>
            <a:r>
              <a:rPr lang="en-US" sz="1600" b="1" dirty="0" smtClean="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sequential_statements</a:t>
            </a:r>
            <a:r>
              <a:rPr lang="en-US" sz="1600" dirty="0" smtClean="0">
                <a:latin typeface="Courier New" pitchFamily="49" charset="0"/>
                <a:cs typeface="Courier New" pitchFamily="49" charset="0"/>
              </a:rPr>
              <a:t>;</a:t>
            </a:r>
          </a:p>
          <a:p>
            <a:pPr fontAlgn="base">
              <a:spcBef>
                <a:spcPct val="0"/>
              </a:spcBef>
              <a:spcAft>
                <a:spcPct val="0"/>
              </a:spcAft>
            </a:pPr>
            <a:r>
              <a:rPr lang="en-US" sz="1600" dirty="0" smtClean="0">
                <a:solidFill>
                  <a:srgbClr val="6A5ACD"/>
                </a:solidFill>
                <a:latin typeface="Courier New" pitchFamily="49" charset="0"/>
                <a:cs typeface="Courier New" pitchFamily="49" charset="0"/>
              </a:rPr>
              <a:t>   ...</a:t>
            </a:r>
          </a:p>
          <a:p>
            <a:pPr fontAlgn="base">
              <a:spcBef>
                <a:spcPct val="0"/>
              </a:spcBef>
              <a:spcAft>
                <a:spcPct val="0"/>
              </a:spcAft>
            </a:pPr>
            <a:r>
              <a:rPr lang="en-US" sz="1600" b="1" dirty="0" smtClean="0">
                <a:solidFill>
                  <a:srgbClr val="804040"/>
                </a:solidFill>
                <a:latin typeface="Courier New" pitchFamily="49" charset="0"/>
                <a:cs typeface="Arial" pitchFamily="34" charset="0"/>
              </a:rPr>
              <a:t>   when </a:t>
            </a:r>
            <a:r>
              <a:rPr lang="en-US" sz="1600" dirty="0" err="1" smtClean="0">
                <a:solidFill>
                  <a:srgbClr val="000000"/>
                </a:solidFill>
                <a:latin typeface="Courier New" pitchFamily="49" charset="0"/>
                <a:cs typeface="Arial" pitchFamily="34" charset="0"/>
              </a:rPr>
              <a:t>choice_n</a:t>
            </a:r>
            <a:r>
              <a:rPr lang="en-US" sz="1600" dirty="0" smtClean="0">
                <a:solidFill>
                  <a:srgbClr val="000000"/>
                </a:solidFill>
                <a:latin typeface="Courier New" pitchFamily="49" charset="0"/>
                <a:cs typeface="Arial" pitchFamily="34" charset="0"/>
              </a:rPr>
              <a:t> </a:t>
            </a:r>
            <a:r>
              <a:rPr lang="en-US" sz="1600" b="1" dirty="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sequential_statements</a:t>
            </a:r>
            <a:r>
              <a:rPr lang="en-US" sz="1600" dirty="0">
                <a:latin typeface="Courier New" pitchFamily="49" charset="0"/>
                <a:cs typeface="Courier New" pitchFamily="49" charset="0"/>
              </a:rPr>
              <a:t>;</a:t>
            </a:r>
            <a:endParaRPr lang="en-US" sz="1600" dirty="0" smtClean="0">
              <a:solidFill>
                <a:srgbClr val="6A5ACD"/>
              </a:solidFil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case</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1610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4-to-1 Multiplexer</a:t>
            </a: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26</a:t>
            </a:fld>
            <a:endParaRPr lang="en-US" kern="1200">
              <a:solidFill>
                <a:srgbClr val="000000"/>
              </a:solidFill>
              <a:latin typeface="Times New Roman" pitchFamily="18" charset="0"/>
              <a:ea typeface="+mn-ea"/>
              <a:cs typeface="+mn-cs"/>
            </a:endParaRPr>
          </a:p>
        </p:txBody>
      </p:sp>
      <p:sp>
        <p:nvSpPr>
          <p:cNvPr id="2" name="Rectangle 1"/>
          <p:cNvSpPr>
            <a:spLocks noChangeArrowheads="1"/>
          </p:cNvSpPr>
          <p:nvPr/>
        </p:nvSpPr>
        <p:spPr bwMode="auto">
          <a:xfrm>
            <a:off x="457200" y="1549431"/>
            <a:ext cx="4257897" cy="412420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architecture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case_arch</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of</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mux4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process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a</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c</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d</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s</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case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s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when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FF00FF"/>
                </a:solidFill>
                <a:effectLst/>
                <a:latin typeface="Courier New" pitchFamily="49" charset="0"/>
                <a:cs typeface="Courier New" pitchFamily="49" charset="0"/>
              </a:rPr>
              <a:t>"00"</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x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when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FF00FF"/>
                </a:solidFill>
                <a:effectLst/>
                <a:latin typeface="Courier New" pitchFamily="49" charset="0"/>
                <a:cs typeface="Courier New" pitchFamily="49" charset="0"/>
              </a:rPr>
              <a:t>"01"</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x</a:t>
            </a:r>
            <a:r>
              <a:rPr kumimoji="0" lang="en-US" sz="1600" b="0" i="0" u="none" strike="noStrike" cap="none" normalizeH="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b</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when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FF00FF"/>
                </a:solidFill>
                <a:effectLst/>
                <a:latin typeface="Courier New" pitchFamily="49" charset="0"/>
                <a:cs typeface="Courier New" pitchFamily="49" charset="0"/>
              </a:rPr>
              <a:t>"10"</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x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c</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when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others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=&gt;</a:t>
            </a:r>
          </a:p>
          <a:p>
            <a:pPr lvl="0" fontAlgn="base">
              <a:spcBef>
                <a:spcPct val="0"/>
              </a:spcBef>
              <a:spcAft>
                <a:spcPct val="0"/>
              </a:spcAft>
            </a:pPr>
            <a:r>
              <a:rPr lang="en-US" sz="1600" b="1" dirty="0" smtClean="0">
                <a:solidFill>
                  <a:srgbClr val="804040"/>
                </a:solidFill>
                <a:latin typeface="Courier New" pitchFamily="49" charset="0"/>
                <a:cs typeface="Courier New" pitchFamily="49" charset="0"/>
              </a:rPr>
              <a:t>            </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x </a:t>
            </a:r>
            <a:r>
              <a:rPr kumimoji="0" lang="en-US" sz="16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d</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case</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   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case_arch</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781800" y="1536700"/>
            <a:ext cx="2109788" cy="2743200"/>
          </a:xfrm>
          <a:prstGeom prst="rect">
            <a:avLst/>
          </a:prstGeom>
        </p:spPr>
      </p:pic>
    </p:spTree>
    <p:extLst>
      <p:ext uri="{BB962C8B-B14F-4D97-AF65-F5344CB8AC3E}">
        <p14:creationId xmlns:p14="http://schemas.microsoft.com/office/powerpoint/2010/main" val="3314792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to Selected Signal Assignment</a:t>
            </a:r>
            <a:endParaRPr lang="en-US" dirty="0"/>
          </a:p>
        </p:txBody>
      </p:sp>
      <p:sp>
        <p:nvSpPr>
          <p:cNvPr id="7" name="Content Placeholder 6"/>
          <p:cNvSpPr>
            <a:spLocks noGrp="1"/>
          </p:cNvSpPr>
          <p:nvPr>
            <p:ph idx="1"/>
          </p:nvPr>
        </p:nvSpPr>
        <p:spPr>
          <a:xfrm>
            <a:off x="708025" y="1536700"/>
            <a:ext cx="8131175" cy="2654300"/>
          </a:xfrm>
        </p:spPr>
        <p:txBody>
          <a:bodyPr/>
          <a:lstStyle/>
          <a:p>
            <a:r>
              <a:rPr lang="en-US" dirty="0"/>
              <a:t>Two statements are the same if there is only one output signal in </a:t>
            </a:r>
            <a:r>
              <a:rPr lang="en-US" dirty="0">
                <a:latin typeface="Courier New" pitchFamily="49" charset="0"/>
                <a:cs typeface="Courier New" pitchFamily="49" charset="0"/>
              </a:rPr>
              <a:t>case</a:t>
            </a:r>
            <a:r>
              <a:rPr lang="en-US" dirty="0"/>
              <a:t> statement</a:t>
            </a:r>
          </a:p>
          <a:p>
            <a:r>
              <a:rPr lang="en-US" dirty="0" smtClean="0">
                <a:latin typeface="Courier New" pitchFamily="49" charset="0"/>
                <a:cs typeface="Courier New" pitchFamily="49" charset="0"/>
              </a:rPr>
              <a:t>case</a:t>
            </a:r>
            <a:r>
              <a:rPr lang="en-US" dirty="0" smtClean="0"/>
              <a:t> </a:t>
            </a:r>
            <a:r>
              <a:rPr lang="en-US" dirty="0"/>
              <a:t>statement is more flexible</a:t>
            </a:r>
          </a:p>
          <a:p>
            <a:r>
              <a:rPr lang="en-US" dirty="0"/>
              <a:t>Sequential statement</a:t>
            </a:r>
            <a:r>
              <a:rPr lang="en-US" u="sng" dirty="0"/>
              <a:t>s</a:t>
            </a:r>
            <a:r>
              <a:rPr lang="en-US" dirty="0"/>
              <a:t> can be used in choice branches</a:t>
            </a:r>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27</a:t>
            </a:fld>
            <a:endParaRPr lang="en-US" kern="1200">
              <a:solidFill>
                <a:srgbClr val="000000"/>
              </a:solidFill>
              <a:latin typeface="Times New Roman" pitchFamily="18" charset="0"/>
              <a:ea typeface="+mn-ea"/>
              <a:cs typeface="+mn-cs"/>
            </a:endParaRPr>
          </a:p>
        </p:txBody>
      </p:sp>
      <p:sp>
        <p:nvSpPr>
          <p:cNvPr id="5" name="Rectangle 1"/>
          <p:cNvSpPr>
            <a:spLocks noChangeArrowheads="1"/>
          </p:cNvSpPr>
          <p:nvPr/>
        </p:nvSpPr>
        <p:spPr bwMode="auto">
          <a:xfrm>
            <a:off x="5329752" y="4105222"/>
            <a:ext cx="3393878"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4040"/>
                </a:solidFill>
                <a:latin typeface="Courier New" pitchFamily="49" charset="0"/>
                <a:cs typeface="Arial" pitchFamily="34" charset="0"/>
              </a:rPr>
              <a:t>case </a:t>
            </a:r>
            <a:r>
              <a:rPr lang="en-US" sz="1600" dirty="0" err="1" smtClean="0">
                <a:solidFill>
                  <a:srgbClr val="000000"/>
                </a:solidFill>
                <a:latin typeface="Courier New" pitchFamily="49" charset="0"/>
                <a:cs typeface="Arial" pitchFamily="34" charset="0"/>
              </a:rPr>
              <a:t>sel_expr</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lvl="0" fontAlgn="base">
              <a:spcBef>
                <a:spcPct val="0"/>
              </a:spcBef>
              <a:spcAft>
                <a:spcPct val="0"/>
              </a:spcAft>
            </a:pPr>
            <a:r>
              <a:rPr lang="en-US" sz="1600" b="1" dirty="0" smtClean="0">
                <a:solidFill>
                  <a:srgbClr val="804040"/>
                </a:solidFill>
                <a:latin typeface="Courier New" pitchFamily="49" charset="0"/>
                <a:cs typeface="Arial" pitchFamily="34" charset="0"/>
              </a:rPr>
              <a:t>   when </a:t>
            </a:r>
            <a:r>
              <a:rPr lang="en-US" sz="1600" dirty="0" smtClean="0">
                <a:solidFill>
                  <a:srgbClr val="000000"/>
                </a:solidFill>
                <a:latin typeface="Courier New" pitchFamily="49" charset="0"/>
                <a:cs typeface="Arial" pitchFamily="34" charset="0"/>
              </a:rPr>
              <a:t>choice_1 </a:t>
            </a:r>
            <a:r>
              <a:rPr lang="en-US" sz="1600" b="1" dirty="0" smtClean="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smtClean="0">
                <a:latin typeface="Courier New" pitchFamily="49" charset="0"/>
                <a:cs typeface="Courier New" pitchFamily="49" charset="0"/>
              </a:rPr>
              <a:t>      sig </a:t>
            </a:r>
            <a:r>
              <a:rPr lang="en-US" sz="1600" b="1" dirty="0" smtClean="0">
                <a:solidFill>
                  <a:srgbClr val="2E8B57"/>
                </a:solidFill>
                <a:latin typeface="Courier New" pitchFamily="49" charset="0"/>
                <a:cs typeface="Courier New" pitchFamily="49" charset="0"/>
              </a:rPr>
              <a:t>&lt;=</a:t>
            </a:r>
            <a:r>
              <a:rPr lang="en-US" sz="1600" dirty="0" smtClean="0">
                <a:latin typeface="Courier New" pitchFamily="49" charset="0"/>
                <a:cs typeface="Courier New" pitchFamily="49" charset="0"/>
              </a:rPr>
              <a:t> value_expr_1;</a:t>
            </a:r>
          </a:p>
          <a:p>
            <a:pPr lvl="0" fontAlgn="base">
              <a:spcBef>
                <a:spcPct val="0"/>
              </a:spcBef>
              <a:spcAft>
                <a:spcPct val="0"/>
              </a:spcAft>
            </a:pPr>
            <a:r>
              <a:rPr lang="en-US" sz="1600" b="1" dirty="0" smtClean="0">
                <a:solidFill>
                  <a:srgbClr val="804040"/>
                </a:solidFill>
                <a:latin typeface="Courier New" pitchFamily="49" charset="0"/>
                <a:cs typeface="Arial" pitchFamily="34" charset="0"/>
              </a:rPr>
              <a:t>   </a:t>
            </a:r>
            <a:r>
              <a:rPr lang="en-US" sz="1600" b="1" dirty="0">
                <a:solidFill>
                  <a:srgbClr val="804040"/>
                </a:solidFill>
                <a:latin typeface="Courier New" pitchFamily="49" charset="0"/>
                <a:cs typeface="Arial" pitchFamily="34" charset="0"/>
              </a:rPr>
              <a:t>when </a:t>
            </a:r>
            <a:r>
              <a:rPr lang="en-US" sz="1600" dirty="0" smtClean="0">
                <a:solidFill>
                  <a:srgbClr val="000000"/>
                </a:solidFill>
                <a:latin typeface="Courier New" pitchFamily="49" charset="0"/>
                <a:cs typeface="Arial" pitchFamily="34" charset="0"/>
              </a:rPr>
              <a:t>choice_2 </a:t>
            </a:r>
            <a:r>
              <a:rPr lang="en-US" sz="1600" b="1" dirty="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a:latin typeface="Courier New" pitchFamily="49" charset="0"/>
                <a:cs typeface="Courier New" pitchFamily="49" charset="0"/>
              </a:rPr>
              <a:t>      sig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value_expr</a:t>
            </a:r>
            <a:r>
              <a:rPr lang="en-US" sz="1600" dirty="0" smtClean="0">
                <a:latin typeface="Courier New" pitchFamily="49" charset="0"/>
                <a:cs typeface="Courier New" pitchFamily="49" charset="0"/>
              </a:rPr>
              <a:t>_2;</a:t>
            </a:r>
          </a:p>
          <a:p>
            <a:pPr fontAlgn="base">
              <a:spcBef>
                <a:spcPct val="0"/>
              </a:spcBef>
              <a:spcAft>
                <a:spcPct val="0"/>
              </a:spcAft>
            </a:pPr>
            <a:r>
              <a:rPr lang="en-US" sz="1600" dirty="0" smtClean="0">
                <a:solidFill>
                  <a:srgbClr val="6A5ACD"/>
                </a:solidFill>
                <a:latin typeface="Courier New" pitchFamily="49" charset="0"/>
                <a:cs typeface="Courier New" pitchFamily="49" charset="0"/>
              </a:rPr>
              <a:t>   ...</a:t>
            </a:r>
          </a:p>
          <a:p>
            <a:pPr fontAlgn="base">
              <a:spcBef>
                <a:spcPct val="0"/>
              </a:spcBef>
              <a:spcAft>
                <a:spcPct val="0"/>
              </a:spcAft>
            </a:pPr>
            <a:r>
              <a:rPr lang="en-US" sz="1600" b="1" dirty="0" smtClean="0">
                <a:solidFill>
                  <a:srgbClr val="804040"/>
                </a:solidFill>
                <a:latin typeface="Courier New" pitchFamily="49" charset="0"/>
                <a:cs typeface="Arial" pitchFamily="34" charset="0"/>
              </a:rPr>
              <a:t>   when </a:t>
            </a:r>
            <a:r>
              <a:rPr lang="en-US" sz="1600" dirty="0" err="1" smtClean="0">
                <a:solidFill>
                  <a:srgbClr val="000000"/>
                </a:solidFill>
                <a:latin typeface="Courier New" pitchFamily="49" charset="0"/>
                <a:cs typeface="Arial" pitchFamily="34" charset="0"/>
              </a:rPr>
              <a:t>choice_n</a:t>
            </a:r>
            <a:r>
              <a:rPr lang="en-US" sz="1600" dirty="0" smtClean="0">
                <a:solidFill>
                  <a:srgbClr val="000000"/>
                </a:solidFill>
                <a:latin typeface="Courier New" pitchFamily="49" charset="0"/>
                <a:cs typeface="Arial" pitchFamily="34" charset="0"/>
              </a:rPr>
              <a:t> </a:t>
            </a:r>
            <a:r>
              <a:rPr lang="en-US" sz="1600" b="1" dirty="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fontAlgn="base">
              <a:spcBef>
                <a:spcPct val="0"/>
              </a:spcBef>
              <a:spcAft>
                <a:spcPct val="0"/>
              </a:spcAft>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sig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value_expr</a:t>
            </a:r>
            <a:r>
              <a:rPr lang="en-US" sz="1600" dirty="0" err="1" smtClean="0">
                <a:latin typeface="Courier New" pitchFamily="49" charset="0"/>
                <a:cs typeface="Courier New" pitchFamily="49" charset="0"/>
              </a:rPr>
              <a:t>_n</a:t>
            </a:r>
            <a:r>
              <a:rPr lang="en-US" sz="1600" dirty="0" smtClean="0">
                <a:latin typeface="Courier New" pitchFamily="49" charset="0"/>
                <a:cs typeface="Courier New" pitchFamily="49" charset="0"/>
              </a:rPr>
              <a:t>;</a:t>
            </a:r>
            <a:endParaRPr lang="en-US" sz="1600" dirty="0" smtClean="0">
              <a:solidFill>
                <a:srgbClr val="6A5ACD"/>
              </a:solidFil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case</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381000" y="4343400"/>
            <a:ext cx="4751622" cy="13234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4040"/>
                </a:solidFill>
                <a:latin typeface="Courier New" pitchFamily="49" charset="0"/>
                <a:cs typeface="Arial" pitchFamily="34" charset="0"/>
              </a:rPr>
              <a:t>with </a:t>
            </a:r>
            <a:r>
              <a:rPr lang="en-US" sz="1600" dirty="0" err="1" smtClean="0">
                <a:solidFill>
                  <a:srgbClr val="000000"/>
                </a:solidFill>
                <a:latin typeface="Courier New" pitchFamily="49" charset="0"/>
                <a:cs typeface="Arial" pitchFamily="34" charset="0"/>
              </a:rPr>
              <a:t>sel_expr</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select</a:t>
            </a:r>
          </a:p>
          <a:p>
            <a:pPr lvl="0" fontAlgn="base">
              <a:spcBef>
                <a:spcPct val="0"/>
              </a:spcBef>
              <a:spcAft>
                <a:spcPct val="0"/>
              </a:spcAft>
            </a:pPr>
            <a:r>
              <a:rPr lang="en-US" sz="1600" b="1" dirty="0" smtClean="0">
                <a:solidFill>
                  <a:srgbClr val="804040"/>
                </a:solidFill>
                <a:latin typeface="Courier New" pitchFamily="49" charset="0"/>
                <a:cs typeface="Arial" pitchFamily="34" charset="0"/>
              </a:rPr>
              <a:t>   </a:t>
            </a:r>
            <a:r>
              <a:rPr lang="en-US" sz="1600" dirty="0">
                <a:solidFill>
                  <a:srgbClr val="000000"/>
                </a:solidFill>
                <a:latin typeface="Courier New" pitchFamily="49" charset="0"/>
                <a:cs typeface="Arial" pitchFamily="34" charset="0"/>
              </a:rPr>
              <a:t>sig</a:t>
            </a:r>
            <a:r>
              <a:rPr lang="en-US" sz="1600" b="1" dirty="0" smtClean="0">
                <a:solidFill>
                  <a:srgbClr val="804040"/>
                </a:solidFill>
                <a:latin typeface="Courier New" pitchFamily="49" charset="0"/>
                <a:cs typeface="Arial" pitchFamily="34" charset="0"/>
              </a:rPr>
              <a:t> </a:t>
            </a:r>
            <a:r>
              <a:rPr lang="en-US" sz="1600" b="1" dirty="0">
                <a:solidFill>
                  <a:srgbClr val="2E8B57"/>
                </a:solidFill>
                <a:latin typeface="Courier New" pitchFamily="49" charset="0"/>
                <a:cs typeface="Courier New" pitchFamily="49" charset="0"/>
              </a:rPr>
              <a:t>&lt;=</a:t>
            </a:r>
            <a:r>
              <a:rPr lang="en-US" sz="1600" b="1" dirty="0" smtClean="0">
                <a:solidFill>
                  <a:srgbClr val="804040"/>
                </a:solidFill>
                <a:latin typeface="Courier New" pitchFamily="49" charset="0"/>
                <a:cs typeface="Arial" pitchFamily="34" charset="0"/>
              </a:rPr>
              <a:t> </a:t>
            </a:r>
            <a:r>
              <a:rPr lang="en-US" sz="1600" dirty="0" smtClean="0">
                <a:latin typeface="Courier New" pitchFamily="49" charset="0"/>
                <a:cs typeface="Courier New" pitchFamily="49" charset="0"/>
              </a:rPr>
              <a:t>value_expr</a:t>
            </a:r>
            <a:r>
              <a:rPr lang="en-US" sz="1600" dirty="0" smtClean="0">
                <a:solidFill>
                  <a:srgbClr val="000000"/>
                </a:solidFill>
                <a:latin typeface="Courier New" pitchFamily="49" charset="0"/>
                <a:cs typeface="Arial" pitchFamily="34" charset="0"/>
              </a:rPr>
              <a:t>_1 </a:t>
            </a:r>
            <a:r>
              <a:rPr lang="en-US" sz="1600" b="1" dirty="0">
                <a:solidFill>
                  <a:srgbClr val="804040"/>
                </a:solidFill>
                <a:latin typeface="Courier New" pitchFamily="49" charset="0"/>
                <a:cs typeface="Arial" pitchFamily="34" charset="0"/>
              </a:rPr>
              <a:t>when</a:t>
            </a:r>
            <a:r>
              <a:rPr lang="en-US" sz="1600" dirty="0" smtClean="0">
                <a:solidFill>
                  <a:srgbClr val="000000"/>
                </a:solidFill>
                <a:latin typeface="Courier New" pitchFamily="49" charset="0"/>
                <a:cs typeface="Arial" pitchFamily="34" charset="0"/>
              </a:rPr>
              <a:t> choice_1,</a:t>
            </a:r>
          </a:p>
          <a:p>
            <a:pPr lvl="0" fontAlgn="base">
              <a:spcBef>
                <a:spcPct val="0"/>
              </a:spcBef>
              <a:spcAft>
                <a:spcPct val="0"/>
              </a:spcAft>
            </a:pPr>
            <a:r>
              <a:rPr lang="en-US" sz="1600" dirty="0" smtClean="0">
                <a:latin typeface="Courier New" pitchFamily="49" charset="0"/>
                <a:cs typeface="Courier New" pitchFamily="49" charset="0"/>
              </a:rPr>
              <a:t>          value_expr</a:t>
            </a:r>
            <a:r>
              <a:rPr lang="en-US" sz="1600" dirty="0" smtClean="0">
                <a:solidFill>
                  <a:srgbClr val="000000"/>
                </a:solidFill>
                <a:latin typeface="Courier New" pitchFamily="49" charset="0"/>
                <a:cs typeface="Arial" pitchFamily="34" charset="0"/>
              </a:rPr>
              <a:t>_2 </a:t>
            </a:r>
            <a:r>
              <a:rPr lang="en-US" sz="1600" b="1" dirty="0">
                <a:solidFill>
                  <a:srgbClr val="804040"/>
                </a:solidFill>
                <a:latin typeface="Courier New" pitchFamily="49" charset="0"/>
                <a:cs typeface="Arial" pitchFamily="34" charset="0"/>
              </a:rPr>
              <a:t>when</a:t>
            </a:r>
            <a:r>
              <a:rPr lang="en-US" sz="1600" dirty="0">
                <a:solidFill>
                  <a:srgbClr val="000000"/>
                </a:solidFill>
                <a:latin typeface="Courier New" pitchFamily="49" charset="0"/>
                <a:cs typeface="Arial" pitchFamily="34" charset="0"/>
              </a:rPr>
              <a:t> </a:t>
            </a:r>
            <a:r>
              <a:rPr lang="en-US" sz="1600" dirty="0" smtClean="0">
                <a:solidFill>
                  <a:srgbClr val="000000"/>
                </a:solidFill>
                <a:latin typeface="Courier New" pitchFamily="49" charset="0"/>
                <a:cs typeface="Arial" pitchFamily="34" charset="0"/>
              </a:rPr>
              <a:t>choice_2,</a:t>
            </a:r>
          </a:p>
          <a:p>
            <a:pPr lvl="0" fontAlgn="base">
              <a:spcBef>
                <a:spcPct val="0"/>
              </a:spcBef>
              <a:spcAft>
                <a:spcPct val="0"/>
              </a:spcAft>
            </a:pPr>
            <a:r>
              <a:rPr lang="en-US" sz="1600" dirty="0">
                <a:solidFill>
                  <a:srgbClr val="000000"/>
                </a:solidFill>
                <a:latin typeface="Courier New" pitchFamily="49" charset="0"/>
                <a:cs typeface="Arial" pitchFamily="34" charset="0"/>
              </a:rPr>
              <a:t> </a:t>
            </a:r>
            <a:r>
              <a:rPr lang="en-US" sz="1600" dirty="0" smtClean="0">
                <a:solidFill>
                  <a:srgbClr val="000000"/>
                </a:solidFill>
                <a:latin typeface="Courier New" pitchFamily="49" charset="0"/>
                <a:cs typeface="Arial" pitchFamily="34" charset="0"/>
              </a:rPr>
              <a:t>         ...</a:t>
            </a:r>
          </a:p>
          <a:p>
            <a:pPr lvl="0" fontAlgn="base">
              <a:spcBef>
                <a:spcPct val="0"/>
              </a:spcBef>
              <a:spcAft>
                <a:spcPct val="0"/>
              </a:spcAft>
            </a:pPr>
            <a:r>
              <a:rPr lang="en-US" sz="1600" dirty="0" smtClean="0">
                <a:solidFill>
                  <a:srgbClr val="000000"/>
                </a:solidFill>
                <a:latin typeface="Courier New" pitchFamily="49" charset="0"/>
                <a:cs typeface="Arial" pitchFamily="34" charset="0"/>
              </a:rPr>
              <a:t>          </a:t>
            </a:r>
            <a:r>
              <a:rPr lang="en-US" sz="1600" dirty="0" err="1" smtClean="0">
                <a:latin typeface="Courier New" pitchFamily="49" charset="0"/>
                <a:cs typeface="Courier New" pitchFamily="49" charset="0"/>
              </a:rPr>
              <a:t>value_expr</a:t>
            </a:r>
            <a:r>
              <a:rPr lang="en-US" sz="1600" dirty="0" err="1" smtClean="0">
                <a:solidFill>
                  <a:srgbClr val="000000"/>
                </a:solidFill>
                <a:latin typeface="Courier New" pitchFamily="49" charset="0"/>
                <a:cs typeface="Arial" pitchFamily="34" charset="0"/>
              </a:rPr>
              <a:t>_n</a:t>
            </a:r>
            <a:r>
              <a:rPr lang="en-US" sz="1600" dirty="0" smtClean="0">
                <a:solidFill>
                  <a:srgbClr val="000000"/>
                </a:solidFill>
                <a:latin typeface="Courier New" pitchFamily="49" charset="0"/>
                <a:cs typeface="Arial" pitchFamily="34" charset="0"/>
              </a:rPr>
              <a:t> </a:t>
            </a:r>
            <a:r>
              <a:rPr lang="en-US" sz="1600" b="1" dirty="0">
                <a:solidFill>
                  <a:srgbClr val="804040"/>
                </a:solidFill>
                <a:latin typeface="Courier New" pitchFamily="49" charset="0"/>
                <a:cs typeface="Arial" pitchFamily="34" charset="0"/>
              </a:rPr>
              <a:t>when</a:t>
            </a:r>
            <a:r>
              <a:rPr lang="en-US" sz="1600" dirty="0">
                <a:solidFill>
                  <a:srgbClr val="000000"/>
                </a:solidFill>
                <a:latin typeface="Courier New" pitchFamily="49" charset="0"/>
                <a:cs typeface="Arial" pitchFamily="34" charset="0"/>
              </a:rPr>
              <a:t> </a:t>
            </a:r>
            <a:r>
              <a:rPr lang="en-US" sz="1600" dirty="0" err="1" smtClean="0">
                <a:solidFill>
                  <a:srgbClr val="000000"/>
                </a:solidFill>
                <a:latin typeface="Courier New" pitchFamily="49" charset="0"/>
                <a:cs typeface="Arial" pitchFamily="34" charset="0"/>
              </a:rPr>
              <a:t>choice_n</a:t>
            </a:r>
            <a:r>
              <a:rPr lang="en-US" sz="1600" dirty="0" smtClean="0">
                <a:solidFill>
                  <a:srgbClr val="000000"/>
                </a:solidFill>
                <a:latin typeface="Courier New" pitchFamily="49" charset="0"/>
                <a:cs typeface="Arial" pitchFamily="34" charset="0"/>
              </a:rPr>
              <a:t>;</a:t>
            </a:r>
          </a:p>
        </p:txBody>
      </p:sp>
      <p:cxnSp>
        <p:nvCxnSpPr>
          <p:cNvPr id="3" name="Straight Connector 2"/>
          <p:cNvCxnSpPr/>
          <p:nvPr/>
        </p:nvCxnSpPr>
        <p:spPr bwMode="auto">
          <a:xfrm>
            <a:off x="5132622" y="3886200"/>
            <a:ext cx="0" cy="2527346"/>
          </a:xfrm>
          <a:prstGeom prst="line">
            <a:avLst/>
          </a:prstGeom>
          <a:solidFill>
            <a:srgbClr val="0C2D83"/>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52099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t>Incomplete Signal </a:t>
            </a:r>
            <a:r>
              <a:rPr lang="en-US" sz="3200" dirty="0" smtClean="0"/>
              <a:t>Assignment</a:t>
            </a:r>
            <a:endParaRPr lang="en-US" sz="3200" dirty="0"/>
          </a:p>
        </p:txBody>
      </p:sp>
      <p:sp>
        <p:nvSpPr>
          <p:cNvPr id="7" name="Content Placeholder 6"/>
          <p:cNvSpPr>
            <a:spLocks noGrp="1"/>
          </p:cNvSpPr>
          <p:nvPr>
            <p:ph idx="1"/>
          </p:nvPr>
        </p:nvSpPr>
        <p:spPr>
          <a:xfrm>
            <a:off x="708025" y="1536700"/>
            <a:ext cx="8131175" cy="2654300"/>
          </a:xfrm>
        </p:spPr>
        <p:txBody>
          <a:bodyPr/>
          <a:lstStyle/>
          <a:p>
            <a:r>
              <a:rPr lang="en-US" dirty="0"/>
              <a:t>According to VHDL definition:</a:t>
            </a:r>
          </a:p>
          <a:p>
            <a:pPr lvl="1"/>
            <a:r>
              <a:rPr lang="en-US" dirty="0"/>
              <a:t>Signals do not need to be assigned in all choice branch</a:t>
            </a:r>
          </a:p>
          <a:p>
            <a:pPr lvl="1"/>
            <a:r>
              <a:rPr lang="en-US" dirty="0"/>
              <a:t>When a signal is unassigned, it keeps the “previous value” (implying “memory”)</a:t>
            </a:r>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28</a:t>
            </a:fld>
            <a:endParaRPr lang="en-US" kern="1200">
              <a:solidFill>
                <a:srgbClr val="000000"/>
              </a:solidFill>
              <a:latin typeface="Times New Roman" pitchFamily="18" charset="0"/>
              <a:ea typeface="+mn-ea"/>
              <a:cs typeface="+mn-cs"/>
            </a:endParaRPr>
          </a:p>
        </p:txBody>
      </p:sp>
      <p:sp>
        <p:nvSpPr>
          <p:cNvPr id="2" name="Rounded Rectangle 1"/>
          <p:cNvSpPr/>
          <p:nvPr/>
        </p:nvSpPr>
        <p:spPr bwMode="auto">
          <a:xfrm>
            <a:off x="609600" y="4953000"/>
            <a:ext cx="7924800" cy="9906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631825" marR="0" indent="-631825"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rPr>
              <a:t>Note:</a:t>
            </a:r>
            <a:r>
              <a:rPr kumimoji="0" lang="en-US" b="0" i="0" u="none" strike="noStrike" cap="none" normalizeH="0" baseline="0" dirty="0" smtClean="0">
                <a:ln>
                  <a:noFill/>
                </a:ln>
                <a:solidFill>
                  <a:schemeClr val="tx1"/>
                </a:solidFill>
                <a:effectLst/>
                <a:latin typeface="Arial" pitchFamily="34" charset="0"/>
              </a:rPr>
              <a:t> This is nearly</a:t>
            </a:r>
            <a:r>
              <a:rPr kumimoji="0" lang="en-US" b="0" i="0" u="none" strike="noStrike" cap="none" normalizeH="0" dirty="0" smtClean="0">
                <a:ln>
                  <a:noFill/>
                </a:ln>
                <a:solidFill>
                  <a:schemeClr val="tx1"/>
                </a:solidFill>
                <a:effectLst/>
                <a:latin typeface="Arial" pitchFamily="34" charset="0"/>
              </a:rPr>
              <a:t> identical to the issue with incomplete signal assignment for </a:t>
            </a:r>
            <a:r>
              <a:rPr kumimoji="0" lang="en-US" b="0" i="0" u="none" strike="noStrike" cap="none" normalizeH="0" dirty="0" smtClean="0">
                <a:ln>
                  <a:noFill/>
                </a:ln>
                <a:solidFill>
                  <a:schemeClr val="tx1"/>
                </a:solidFill>
                <a:effectLst/>
                <a:latin typeface="Courier New" pitchFamily="49" charset="0"/>
                <a:cs typeface="Courier New" pitchFamily="49" charset="0"/>
              </a:rPr>
              <a:t>if</a:t>
            </a:r>
            <a:r>
              <a:rPr kumimoji="0" lang="en-US" b="0" i="0" u="none" strike="noStrike" cap="none" normalizeH="0" dirty="0" smtClean="0">
                <a:ln>
                  <a:noFill/>
                </a:ln>
                <a:solidFill>
                  <a:schemeClr val="tx1"/>
                </a:solidFill>
                <a:effectLst/>
                <a:latin typeface="Arial" pitchFamily="34" charset="0"/>
              </a:rPr>
              <a:t> statements.  See that slide for description of problem and how to fix it.</a:t>
            </a:r>
            <a:endParaRPr kumimoji="0" lang="en-US"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292698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199" y="3200400"/>
            <a:ext cx="311484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p:txBody>
          <a:bodyPr/>
          <a:lstStyle/>
          <a:p>
            <a:r>
              <a:rPr lang="en-US" sz="3200" dirty="0"/>
              <a:t>Conceptual Implementation</a:t>
            </a:r>
          </a:p>
        </p:txBody>
      </p:sp>
      <p:sp>
        <p:nvSpPr>
          <p:cNvPr id="7" name="Content Placeholder 6"/>
          <p:cNvSpPr>
            <a:spLocks noGrp="1"/>
          </p:cNvSpPr>
          <p:nvPr>
            <p:ph idx="1"/>
          </p:nvPr>
        </p:nvSpPr>
        <p:spPr>
          <a:xfrm>
            <a:off x="708025" y="1536700"/>
            <a:ext cx="8131175" cy="2654300"/>
          </a:xfrm>
        </p:spPr>
        <p:txBody>
          <a:bodyPr/>
          <a:lstStyle/>
          <a:p>
            <a:r>
              <a:rPr lang="en-US" sz="2000" dirty="0"/>
              <a:t>Same as selected signal assignment statement </a:t>
            </a:r>
            <a:r>
              <a:rPr lang="en-US" sz="2000" dirty="0">
                <a:cs typeface="Courier New" pitchFamily="49" charset="0"/>
              </a:rPr>
              <a:t>if</a:t>
            </a:r>
            <a:r>
              <a:rPr lang="en-US" sz="2000" dirty="0"/>
              <a:t> the </a:t>
            </a:r>
            <a:r>
              <a:rPr lang="en-US" sz="2000" dirty="0">
                <a:latin typeface="Courier New" pitchFamily="49" charset="0"/>
                <a:cs typeface="Courier New" pitchFamily="49" charset="0"/>
              </a:rPr>
              <a:t>case</a:t>
            </a:r>
            <a:r>
              <a:rPr lang="en-US" sz="2000" dirty="0"/>
              <a:t> statement consists of</a:t>
            </a:r>
          </a:p>
          <a:p>
            <a:pPr lvl="1"/>
            <a:r>
              <a:rPr lang="en-US" sz="2000" dirty="0"/>
              <a:t>One output signal </a:t>
            </a:r>
          </a:p>
          <a:p>
            <a:pPr lvl="1"/>
            <a:r>
              <a:rPr lang="en-US" sz="2000" dirty="0"/>
              <a:t>One sequential signal assignment in each branch </a:t>
            </a:r>
          </a:p>
          <a:p>
            <a:r>
              <a:rPr lang="en-US" sz="2000" dirty="0"/>
              <a:t>Multiple sequential statements can be constructed </a:t>
            </a:r>
            <a:r>
              <a:rPr lang="en-US" sz="2000" dirty="0" smtClean="0"/>
              <a:t>recursively</a:t>
            </a:r>
            <a:endParaRPr lang="en-US" sz="20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29</a:t>
            </a:fld>
            <a:endParaRPr lang="en-US" kern="1200">
              <a:solidFill>
                <a:srgbClr val="000000"/>
              </a:solidFill>
              <a:latin typeface="Times New Roman" pitchFamily="18" charset="0"/>
              <a:ea typeface="+mn-ea"/>
              <a:cs typeface="+mn-cs"/>
            </a:endParaRPr>
          </a:p>
        </p:txBody>
      </p:sp>
      <p:sp>
        <p:nvSpPr>
          <p:cNvPr id="11" name="Rectangle 1"/>
          <p:cNvSpPr>
            <a:spLocks noChangeArrowheads="1"/>
          </p:cNvSpPr>
          <p:nvPr/>
        </p:nvSpPr>
        <p:spPr bwMode="auto">
          <a:xfrm>
            <a:off x="838200" y="3447633"/>
            <a:ext cx="3887603" cy="280076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804040"/>
                </a:solidFill>
                <a:latin typeface="Courier New" pitchFamily="49" charset="0"/>
                <a:cs typeface="Arial" pitchFamily="34" charset="0"/>
              </a:rPr>
              <a:t>case </a:t>
            </a:r>
            <a:r>
              <a:rPr lang="en-US" sz="1600" dirty="0" err="1" smtClean="0">
                <a:solidFill>
                  <a:srgbClr val="000000"/>
                </a:solidFill>
                <a:latin typeface="Courier New" pitchFamily="49" charset="0"/>
                <a:cs typeface="Arial" pitchFamily="34" charset="0"/>
              </a:rPr>
              <a:t>case_exp</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lvl="0" fontAlgn="base">
              <a:spcBef>
                <a:spcPct val="0"/>
              </a:spcBef>
              <a:spcAft>
                <a:spcPct val="0"/>
              </a:spcAft>
            </a:pPr>
            <a:r>
              <a:rPr lang="en-US" sz="1600" b="1" dirty="0" smtClean="0">
                <a:solidFill>
                  <a:srgbClr val="804040"/>
                </a:solidFill>
                <a:latin typeface="Courier New" pitchFamily="49" charset="0"/>
                <a:cs typeface="Arial" pitchFamily="34" charset="0"/>
              </a:rPr>
              <a:t>   when </a:t>
            </a:r>
            <a:r>
              <a:rPr lang="en-US" sz="1600" dirty="0" smtClean="0">
                <a:solidFill>
                  <a:srgbClr val="000000"/>
                </a:solidFill>
                <a:latin typeface="Courier New" pitchFamily="49" charset="0"/>
                <a:cs typeface="Arial" pitchFamily="34" charset="0"/>
              </a:rPr>
              <a:t>c0 </a:t>
            </a:r>
            <a:r>
              <a:rPr lang="en-US" sz="1600" b="1" dirty="0" smtClean="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sig_a</a:t>
            </a:r>
            <a:r>
              <a:rPr lang="en-US" sz="1600" dirty="0" smtClean="0">
                <a:latin typeface="Courier New" pitchFamily="49" charset="0"/>
                <a:cs typeface="Courier New" pitchFamily="49" charset="0"/>
              </a:rPr>
              <a:t> </a:t>
            </a:r>
            <a:r>
              <a:rPr lang="en-US" sz="1600" b="1" dirty="0" smtClean="0">
                <a:solidFill>
                  <a:srgbClr val="2E8B57"/>
                </a:solidFill>
                <a:latin typeface="Courier New" pitchFamily="49" charset="0"/>
                <a:cs typeface="Courier New" pitchFamily="49" charset="0"/>
              </a:rPr>
              <a:t>&lt;=</a:t>
            </a:r>
            <a:r>
              <a:rPr lang="en-US" sz="1600" dirty="0" smtClean="0">
                <a:latin typeface="Courier New" pitchFamily="49" charset="0"/>
                <a:cs typeface="Courier New" pitchFamily="49" charset="0"/>
              </a:rPr>
              <a:t> value_expr_a_0;</a:t>
            </a:r>
          </a:p>
          <a:p>
            <a:pPr fontAlgn="base">
              <a:spcBef>
                <a:spcPct val="0"/>
              </a:spcBef>
              <a:spcAft>
                <a:spcPct val="0"/>
              </a:spcAf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sig_b</a:t>
            </a:r>
            <a:r>
              <a:rPr lang="en-US" sz="1600" dirty="0" smtClean="0">
                <a:latin typeface="Courier New" pitchFamily="49" charset="0"/>
                <a:cs typeface="Courier New" pitchFamily="49" charset="0"/>
              </a:rPr>
              <a:t>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value_expr_b_0;</a:t>
            </a:r>
          </a:p>
          <a:p>
            <a:pPr lvl="0" fontAlgn="base">
              <a:spcBef>
                <a:spcPct val="0"/>
              </a:spcBef>
              <a:spcAft>
                <a:spcPct val="0"/>
              </a:spcAft>
            </a:pPr>
            <a:r>
              <a:rPr lang="en-US" sz="1600" b="1" dirty="0" smtClean="0">
                <a:solidFill>
                  <a:srgbClr val="804040"/>
                </a:solidFill>
                <a:latin typeface="Courier New" pitchFamily="49" charset="0"/>
                <a:cs typeface="Arial" pitchFamily="34" charset="0"/>
              </a:rPr>
              <a:t>   </a:t>
            </a:r>
            <a:r>
              <a:rPr lang="en-US" sz="1600" b="1" dirty="0">
                <a:solidFill>
                  <a:srgbClr val="804040"/>
                </a:solidFill>
                <a:latin typeface="Courier New" pitchFamily="49" charset="0"/>
                <a:cs typeface="Arial" pitchFamily="34" charset="0"/>
              </a:rPr>
              <a:t>when </a:t>
            </a:r>
            <a:r>
              <a:rPr lang="en-US" sz="1600" dirty="0" smtClean="0">
                <a:solidFill>
                  <a:srgbClr val="000000"/>
                </a:solidFill>
                <a:latin typeface="Courier New" pitchFamily="49" charset="0"/>
                <a:cs typeface="Arial" pitchFamily="34" charset="0"/>
              </a:rPr>
              <a:t>c1 </a:t>
            </a:r>
            <a:r>
              <a:rPr lang="en-US" sz="1600" b="1" dirty="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sig_a</a:t>
            </a:r>
            <a:r>
              <a:rPr lang="en-US" sz="1600" dirty="0">
                <a:latin typeface="Courier New" pitchFamily="49" charset="0"/>
                <a:cs typeface="Courier New" pitchFamily="49" charset="0"/>
              </a:rPr>
              <a:t>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value_expr_a_1;</a:t>
            </a:r>
            <a:endParaRPr lang="en-US" sz="1600" dirty="0">
              <a:latin typeface="Courier New" pitchFamily="49" charset="0"/>
              <a:cs typeface="Courier New" pitchFamily="49" charset="0"/>
            </a:endParaRPr>
          </a:p>
          <a:p>
            <a:pPr fontAlgn="base">
              <a:spcBef>
                <a:spcPct val="0"/>
              </a:spcBef>
              <a:spcAft>
                <a:spcPct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sig_b</a:t>
            </a:r>
            <a:r>
              <a:rPr lang="en-US" sz="1600" dirty="0">
                <a:latin typeface="Courier New" pitchFamily="49" charset="0"/>
                <a:cs typeface="Courier New" pitchFamily="49" charset="0"/>
              </a:rPr>
              <a:t>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value_expr_b_1;</a:t>
            </a:r>
          </a:p>
          <a:p>
            <a:pPr fontAlgn="base">
              <a:spcBef>
                <a:spcPct val="0"/>
              </a:spcBef>
              <a:spcAft>
                <a:spcPct val="0"/>
              </a:spcAft>
            </a:pPr>
            <a:r>
              <a:rPr lang="en-US" sz="1600" b="1" dirty="0" smtClean="0">
                <a:solidFill>
                  <a:srgbClr val="804040"/>
                </a:solidFill>
                <a:latin typeface="Courier New" pitchFamily="49" charset="0"/>
                <a:cs typeface="Arial" pitchFamily="34" charset="0"/>
              </a:rPr>
              <a:t>   when others </a:t>
            </a:r>
            <a:r>
              <a:rPr lang="en-US" sz="1600" b="1" dirty="0" smtClean="0">
                <a:solidFill>
                  <a:srgbClr val="2E8B57"/>
                </a:solidFill>
                <a:latin typeface="Courier New" pitchFamily="49" charset="0"/>
                <a:cs typeface="Courier New" pitchFamily="49" charset="0"/>
              </a:rPr>
              <a:t>=&gt;</a:t>
            </a:r>
            <a:endParaRPr lang="en-US" sz="1600" b="1" dirty="0">
              <a:solidFill>
                <a:srgbClr val="804040"/>
              </a:solidFill>
              <a:latin typeface="Courier New" pitchFamily="49" charset="0"/>
              <a:cs typeface="Arial" pitchFamily="34" charset="0"/>
            </a:endParaRPr>
          </a:p>
          <a:p>
            <a:pPr lvl="0" fontAlgn="base">
              <a:spcBef>
                <a:spcPct val="0"/>
              </a:spcBef>
              <a:spcAft>
                <a:spcPct val="0"/>
              </a:spcAf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sig_a</a:t>
            </a:r>
            <a:r>
              <a:rPr lang="en-US" sz="1600" dirty="0">
                <a:latin typeface="Courier New" pitchFamily="49" charset="0"/>
                <a:cs typeface="Courier New" pitchFamily="49" charset="0"/>
              </a:rPr>
              <a:t>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value_expr_a_n</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fontAlgn="base">
              <a:spcBef>
                <a:spcPct val="0"/>
              </a:spcBef>
              <a:spcAft>
                <a:spcPct val="0"/>
              </a:spcAft>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sig_b</a:t>
            </a:r>
            <a:r>
              <a:rPr lang="en-US" sz="1600" dirty="0">
                <a:latin typeface="Courier New" pitchFamily="49" charset="0"/>
                <a:cs typeface="Courier New" pitchFamily="49" charset="0"/>
              </a:rPr>
              <a:t>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value_expr_b_n</a:t>
            </a:r>
            <a:r>
              <a:rPr lang="en-US" sz="1600" dirty="0" smtClean="0">
                <a:latin typeface="Courier New" pitchFamily="49" charset="0"/>
                <a:cs typeface="Courier New" pitchFamily="49" charset="0"/>
              </a:rPr>
              <a:t>;</a:t>
            </a:r>
          </a:p>
          <a:p>
            <a:pPr fontAlgn="base">
              <a:spcBef>
                <a:spcPct val="0"/>
              </a:spcBef>
              <a:spcAft>
                <a:spcPct val="0"/>
              </a:spcAf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case</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0200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VHDL </a:t>
            </a:r>
            <a:r>
              <a:rPr lang="en-US" dirty="0" smtClean="0">
                <a:latin typeface="Courier New" pitchFamily="49" charset="0"/>
                <a:cs typeface="Courier New" pitchFamily="49" charset="0"/>
              </a:rPr>
              <a:t>Process</a:t>
            </a:r>
            <a:endParaRPr lang="en-US" dirty="0">
              <a:latin typeface="Courier New" pitchFamily="49" charset="0"/>
              <a:cs typeface="Courier New" pitchFamily="49" charset="0"/>
            </a:endParaRP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3</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3720217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a:t>Simple </a:t>
            </a:r>
            <a:r>
              <a:rPr lang="en-US" dirty="0">
                <a:latin typeface="Courier New" pitchFamily="49" charset="0"/>
                <a:cs typeface="Courier New" pitchFamily="49" charset="0"/>
              </a:rPr>
              <a:t>for</a:t>
            </a:r>
            <a:r>
              <a:rPr lang="en-US" dirty="0"/>
              <a:t> Loop Statement</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30</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2831045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a:t>Simple </a:t>
            </a:r>
            <a:r>
              <a:rPr lang="en-US" dirty="0">
                <a:latin typeface="Courier New" pitchFamily="49" charset="0"/>
                <a:cs typeface="Courier New" pitchFamily="49" charset="0"/>
              </a:rPr>
              <a:t>for</a:t>
            </a:r>
            <a:r>
              <a:rPr lang="en-US" dirty="0"/>
              <a:t> Loop Statement</a:t>
            </a:r>
          </a:p>
        </p:txBody>
      </p:sp>
      <p:sp>
        <p:nvSpPr>
          <p:cNvPr id="7" name="Content Placeholder 6"/>
          <p:cNvSpPr>
            <a:spLocks noGrp="1"/>
          </p:cNvSpPr>
          <p:nvPr>
            <p:ph idx="1"/>
          </p:nvPr>
        </p:nvSpPr>
        <p:spPr>
          <a:xfrm>
            <a:off x="708025" y="1536700"/>
            <a:ext cx="8131175" cy="2349500"/>
          </a:xfrm>
        </p:spPr>
        <p:txBody>
          <a:bodyPr/>
          <a:lstStyle/>
          <a:p>
            <a:r>
              <a:rPr lang="en-US" sz="2000" dirty="0"/>
              <a:t>Syntax </a:t>
            </a:r>
            <a:endParaRPr lang="en-US" sz="2000" dirty="0" smtClean="0"/>
          </a:p>
          <a:p>
            <a:pPr lvl="1"/>
            <a:r>
              <a:rPr lang="en-US" sz="1400" dirty="0"/>
              <a:t>VHDL provides a variety of loop constructs</a:t>
            </a:r>
          </a:p>
          <a:p>
            <a:pPr lvl="1"/>
            <a:r>
              <a:rPr lang="en-US" sz="1400" dirty="0"/>
              <a:t>Only a restricted form of loop can be synthesized</a:t>
            </a:r>
          </a:p>
          <a:p>
            <a:pPr lvl="1"/>
            <a:r>
              <a:rPr lang="en-US" sz="1400" dirty="0" err="1">
                <a:latin typeface="Courier New" pitchFamily="49" charset="0"/>
                <a:cs typeface="Courier New" pitchFamily="49" charset="0"/>
              </a:rPr>
              <a:t>loop_range</a:t>
            </a:r>
            <a:r>
              <a:rPr lang="en-US" sz="1400" dirty="0"/>
              <a:t> must be static</a:t>
            </a:r>
          </a:p>
          <a:p>
            <a:pPr lvl="1"/>
            <a:r>
              <a:rPr lang="en-US" sz="1400" dirty="0">
                <a:latin typeface="Courier New" pitchFamily="49" charset="0"/>
                <a:cs typeface="Courier New" pitchFamily="49" charset="0"/>
              </a:rPr>
              <a:t>index</a:t>
            </a:r>
            <a:r>
              <a:rPr lang="en-US" sz="1400" dirty="0"/>
              <a:t> assumes value of </a:t>
            </a:r>
            <a:r>
              <a:rPr lang="en-US" sz="1400" dirty="0" err="1">
                <a:latin typeface="Courier New" pitchFamily="49" charset="0"/>
                <a:cs typeface="Courier New" pitchFamily="49" charset="0"/>
              </a:rPr>
              <a:t>loop_range</a:t>
            </a:r>
            <a:r>
              <a:rPr lang="en-US" sz="1400" dirty="0"/>
              <a:t> from left to </a:t>
            </a:r>
            <a:r>
              <a:rPr lang="en-US" sz="1400" dirty="0" smtClean="0"/>
              <a:t>right</a:t>
            </a:r>
            <a:endParaRPr lang="en-US" sz="1100" dirty="0"/>
          </a:p>
          <a:p>
            <a:r>
              <a:rPr lang="en-US" sz="2000" dirty="0"/>
              <a:t>Examples</a:t>
            </a:r>
          </a:p>
          <a:p>
            <a:r>
              <a:rPr lang="en-US" sz="2000" dirty="0"/>
              <a:t>Conceptual </a:t>
            </a:r>
            <a:r>
              <a:rPr lang="en-US" sz="2000" dirty="0" smtClean="0"/>
              <a:t>Implementation</a:t>
            </a:r>
          </a:p>
          <a:p>
            <a:pPr marL="0" indent="0">
              <a:buNone/>
            </a:pPr>
            <a:endParaRPr lang="en-US" sz="1200" dirty="0"/>
          </a:p>
          <a:p>
            <a:endParaRPr lang="en-US" sz="12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31</a:t>
            </a:fld>
            <a:endParaRPr lang="en-US" kern="1200">
              <a:solidFill>
                <a:srgbClr val="000000"/>
              </a:solidFill>
              <a:latin typeface="Times New Roman" pitchFamily="18" charset="0"/>
              <a:ea typeface="+mn-ea"/>
              <a:cs typeface="+mn-cs"/>
            </a:endParaRPr>
          </a:p>
        </p:txBody>
      </p:sp>
      <p:sp>
        <p:nvSpPr>
          <p:cNvPr id="5" name="Rectangle 4"/>
          <p:cNvSpPr/>
          <p:nvPr/>
        </p:nvSpPr>
        <p:spPr>
          <a:xfrm>
            <a:off x="2286000" y="4391979"/>
            <a:ext cx="4572000" cy="923330"/>
          </a:xfrm>
          <a:prstGeom prst="rect">
            <a:avLst/>
          </a:prstGeom>
        </p:spPr>
        <p:txBody>
          <a:bodyPr>
            <a:spAutoFit/>
          </a:bodyPr>
          <a:lstStyle/>
          <a:p>
            <a:pPr lvl="0" fontAlgn="base">
              <a:spcBef>
                <a:spcPct val="0"/>
              </a:spcBef>
              <a:spcAft>
                <a:spcPct val="0"/>
              </a:spcAft>
            </a:pPr>
            <a:r>
              <a:rPr lang="en-US" b="1" dirty="0" smtClean="0">
                <a:solidFill>
                  <a:srgbClr val="804040"/>
                </a:solidFill>
                <a:latin typeface="Courier New" pitchFamily="49" charset="0"/>
                <a:cs typeface="Courier New" pitchFamily="49" charset="0"/>
              </a:rPr>
              <a:t>for </a:t>
            </a:r>
            <a:r>
              <a:rPr lang="en-US" dirty="0" smtClean="0">
                <a:solidFill>
                  <a:srgbClr val="000000"/>
                </a:solidFill>
                <a:latin typeface="Courier New" pitchFamily="49" charset="0"/>
                <a:cs typeface="Courier New" pitchFamily="49" charset="0"/>
              </a:rPr>
              <a:t>index </a:t>
            </a:r>
            <a:r>
              <a:rPr lang="en-US" b="1" dirty="0">
                <a:solidFill>
                  <a:srgbClr val="804040"/>
                </a:solidFill>
                <a:latin typeface="Courier New" pitchFamily="49" charset="0"/>
                <a:cs typeface="Courier New" pitchFamily="49" charset="0"/>
              </a:rPr>
              <a:t>in</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loop_range</a:t>
            </a:r>
            <a:r>
              <a:rPr lang="en-US" dirty="0" smtClean="0">
                <a:solidFill>
                  <a:srgbClr val="00000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loop</a:t>
            </a:r>
            <a:endParaRPr lang="en-US" b="1" dirty="0">
              <a:solidFill>
                <a:srgbClr val="804040"/>
              </a:solidFill>
              <a:latin typeface="Courier New" pitchFamily="49" charset="0"/>
              <a:cs typeface="Courier New" pitchFamily="49" charset="0"/>
            </a:endParaRPr>
          </a:p>
          <a:p>
            <a:pPr lvl="0" fontAlgn="base">
              <a:spcBef>
                <a:spcPct val="0"/>
              </a:spcBef>
              <a:spcAft>
                <a:spcPct val="0"/>
              </a:spcAft>
            </a:pP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sequential_statements</a:t>
            </a:r>
            <a:r>
              <a:rPr lang="en-US" dirty="0" smtClean="0">
                <a:solidFill>
                  <a:srgbClr val="6A5ACD"/>
                </a:solidFill>
                <a:latin typeface="Courier New" pitchFamily="49" charset="0"/>
                <a:cs typeface="Courier New" pitchFamily="49" charset="0"/>
              </a:rPr>
              <a:t>;</a:t>
            </a:r>
          </a:p>
          <a:p>
            <a:pPr lvl="0" fontAlgn="base">
              <a:spcBef>
                <a:spcPct val="0"/>
              </a:spcBef>
              <a:spcAft>
                <a:spcPct val="0"/>
              </a:spcAft>
            </a:pPr>
            <a:r>
              <a:rPr lang="en-US" b="1" dirty="0" smtClean="0">
                <a:solidFill>
                  <a:srgbClr val="804040"/>
                </a:solidFill>
                <a:latin typeface="Courier New" pitchFamily="49" charset="0"/>
                <a:cs typeface="Courier New" pitchFamily="49" charset="0"/>
              </a:rPr>
              <a:t>end</a:t>
            </a:r>
            <a:r>
              <a:rPr lang="en-US" dirty="0" smtClean="0">
                <a:solidFill>
                  <a:srgbClr val="000000"/>
                </a:solidFill>
                <a:latin typeface="Courier New" pitchFamily="49" charset="0"/>
                <a:cs typeface="Courier New" pitchFamily="49" charset="0"/>
              </a:rPr>
              <a:t> </a:t>
            </a:r>
            <a:r>
              <a:rPr lang="en-US" b="1" dirty="0" smtClean="0">
                <a:solidFill>
                  <a:srgbClr val="804040"/>
                </a:solidFill>
                <a:latin typeface="Courier New" pitchFamily="49" charset="0"/>
                <a:cs typeface="Courier New" pitchFamily="49" charset="0"/>
              </a:rPr>
              <a:t>loop</a:t>
            </a:r>
            <a:r>
              <a:rPr lang="en-US" dirty="0" smtClean="0">
                <a:solidFill>
                  <a:srgbClr val="6A5ACD"/>
                </a:solidFill>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4129463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smtClean="0"/>
              <a:t>Reduced </a:t>
            </a:r>
            <a:r>
              <a:rPr lang="en-US" dirty="0" err="1" smtClean="0">
                <a:latin typeface="Courier New" pitchFamily="49" charset="0"/>
                <a:cs typeface="Courier New" pitchFamily="49" charset="0"/>
              </a:rPr>
              <a:t>xor</a:t>
            </a:r>
            <a:r>
              <a:rPr lang="en-US" dirty="0" smtClean="0"/>
              <a:t> Example</a:t>
            </a:r>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32</a:t>
            </a:fld>
            <a:endParaRPr lang="en-US" kern="1200">
              <a:solidFill>
                <a:srgbClr val="000000"/>
              </a:solidFill>
              <a:latin typeface="Times New Roman" pitchFamily="18" charset="0"/>
              <a:ea typeface="+mn-ea"/>
              <a:cs typeface="+mn-cs"/>
            </a:endParaRPr>
          </a:p>
        </p:txBody>
      </p:sp>
      <p:sp>
        <p:nvSpPr>
          <p:cNvPr id="3" name="Rectangle 1"/>
          <p:cNvSpPr>
            <a:spLocks noChangeArrowheads="1"/>
          </p:cNvSpPr>
          <p:nvPr/>
        </p:nvSpPr>
        <p:spPr bwMode="auto">
          <a:xfrm>
            <a:off x="1740937" y="1429464"/>
            <a:ext cx="5662127" cy="504753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library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ieee</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use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ieee</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std_logic_1164</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all</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entity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reduced_xor_demo</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is</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port</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2E8B57"/>
                </a:solidFill>
                <a:effectLst/>
                <a:latin typeface="Courier New" pitchFamily="49" charset="0"/>
                <a:cs typeface="Courier New" pitchFamily="49" charset="0"/>
              </a:rPr>
              <a:t>std_logic_vector</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3</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804040"/>
                </a:solidFill>
                <a:effectLst/>
                <a:latin typeface="Courier New" pitchFamily="49" charset="0"/>
                <a:cs typeface="Courier New" pitchFamily="49" charset="0"/>
              </a:rPr>
              <a:t>downto</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0</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y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out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2E8B57"/>
                </a:solidFill>
                <a:effectLst/>
                <a:latin typeface="Courier New" pitchFamily="49" charset="0"/>
                <a:cs typeface="Courier New" pitchFamily="49" charset="0"/>
              </a:rPr>
              <a:t>std_logic</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   );</a:t>
            </a:r>
          </a:p>
          <a:p>
            <a:pPr lvl="0" fontAlgn="base">
              <a:spcBef>
                <a:spcPct val="0"/>
              </a:spcBef>
              <a:spcAft>
                <a:spcPct val="0"/>
              </a:spcAft>
            </a:pPr>
            <a:r>
              <a:rPr lang="en-US" sz="1400" b="1" dirty="0" smtClean="0">
                <a:solidFill>
                  <a:srgbClr val="804040"/>
                </a:solidFill>
                <a:latin typeface="Courier New" pitchFamily="49" charset="0"/>
                <a:cs typeface="Courier New" pitchFamily="49" charset="0"/>
              </a:rPr>
              <a:t>end </a:t>
            </a:r>
            <a:r>
              <a:rPr lang="en-US" sz="1400" dirty="0" err="1" smtClean="0">
                <a:solidFill>
                  <a:srgbClr val="000000"/>
                </a:solidFill>
                <a:latin typeface="Courier New" pitchFamily="49" charset="0"/>
                <a:cs typeface="Courier New" pitchFamily="49" charset="0"/>
              </a:rPr>
              <a:t>reduced_xor_demo</a:t>
            </a:r>
            <a:r>
              <a:rPr lang="en-US" sz="1400" dirty="0" smtClean="0">
                <a:solidFill>
                  <a:srgbClr val="000000"/>
                </a:solidFill>
                <a:latin typeface="Courier New" pitchFamily="49" charset="0"/>
                <a:cs typeface="Courier New" pitchFamily="49" charset="0"/>
              </a:rPr>
              <a:t>;</a:t>
            </a:r>
            <a:endParaRPr kumimoji="0" lang="en-US" sz="1400" b="0" i="0" u="none" strike="noStrike" cap="none" normalizeH="0" baseline="0" dirty="0" smtClean="0">
              <a:ln>
                <a:noFill/>
              </a:ln>
              <a:solidFill>
                <a:srgbClr val="6A5ACD"/>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architecture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demo_arch</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of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reduced_sor_demo</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is</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constant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WIDTH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integer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4</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signal</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tmp</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2E8B57"/>
                </a:solidFill>
                <a:effectLst/>
                <a:latin typeface="Courier New" pitchFamily="49" charset="0"/>
                <a:cs typeface="Courier New" pitchFamily="49" charset="0"/>
              </a:rPr>
              <a:t>std_logic_vector</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WIDTH</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804040"/>
                </a:solidFill>
                <a:effectLst/>
                <a:latin typeface="Courier New" pitchFamily="49" charset="0"/>
                <a:cs typeface="Courier New" pitchFamily="49" charset="0"/>
              </a:rPr>
              <a:t>downto</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0</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begin</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process</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tmp</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is</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begin</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tmp</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0</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0</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FF"/>
                </a:solidFill>
                <a:effectLst/>
                <a:latin typeface="Courier New" pitchFamily="49" charset="0"/>
                <a:cs typeface="Courier New" pitchFamily="49" charset="0"/>
              </a:rPr>
              <a:t>-- Boundary bit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for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i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in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to</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WIDTH</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loop</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tmp</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i</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i</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2E8B57"/>
                </a:solidFill>
                <a:effectLst/>
                <a:latin typeface="Courier New" pitchFamily="49" charset="0"/>
                <a:cs typeface="Courier New" pitchFamily="49" charset="0"/>
              </a:rPr>
              <a:t>xor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tmp</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i</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loop</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   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y </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tmp</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WIDTH</a:t>
            </a:r>
            <a:r>
              <a:rPr kumimoji="0" lang="en-US" sz="1400" b="1" i="0" u="none" strike="noStrike" cap="none" normalizeH="0" baseline="0" dirty="0" smtClean="0">
                <a:ln>
                  <a:noFill/>
                </a:ln>
                <a:solidFill>
                  <a:srgbClr val="2E8B57"/>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FF00FF"/>
                </a:solidFill>
                <a:effectLst/>
                <a:latin typeface="Courier New" pitchFamily="49" charset="0"/>
                <a:cs typeface="Courier New" pitchFamily="49" charset="0"/>
              </a:rPr>
              <a:t>1</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endParaRPr lang="en-US" sz="14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demo_arch</a:t>
            </a:r>
            <a:r>
              <a:rPr kumimoji="0" lang="en-US" sz="14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24565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smtClean="0"/>
              <a:t>Conceptual Implementation</a:t>
            </a:r>
            <a:endParaRPr lang="en-US" dirty="0"/>
          </a:p>
        </p:txBody>
      </p:sp>
      <p:sp>
        <p:nvSpPr>
          <p:cNvPr id="7" name="Content Placeholder 6"/>
          <p:cNvSpPr>
            <a:spLocks noGrp="1"/>
          </p:cNvSpPr>
          <p:nvPr>
            <p:ph idx="1"/>
          </p:nvPr>
        </p:nvSpPr>
        <p:spPr>
          <a:xfrm>
            <a:off x="708025" y="1536700"/>
            <a:ext cx="8131175" cy="2349500"/>
          </a:xfrm>
        </p:spPr>
        <p:txBody>
          <a:bodyPr/>
          <a:lstStyle/>
          <a:p>
            <a:pPr>
              <a:lnSpc>
                <a:spcPct val="90000"/>
              </a:lnSpc>
            </a:pPr>
            <a:r>
              <a:rPr lang="en-US" sz="2000" dirty="0"/>
              <a:t>“Unroll” the loop </a:t>
            </a:r>
          </a:p>
          <a:p>
            <a:pPr>
              <a:lnSpc>
                <a:spcPct val="90000"/>
              </a:lnSpc>
            </a:pPr>
            <a:r>
              <a:rPr lang="en-US" sz="2000" dirty="0" smtClean="0">
                <a:latin typeface="Courier New" pitchFamily="49" charset="0"/>
                <a:cs typeface="Courier New" pitchFamily="49" charset="0"/>
              </a:rPr>
              <a:t>for</a:t>
            </a:r>
            <a:r>
              <a:rPr lang="en-US" sz="2000" dirty="0" smtClean="0"/>
              <a:t> </a:t>
            </a:r>
            <a:r>
              <a:rPr lang="en-US" sz="2000" dirty="0"/>
              <a:t>loop should be treated as “shorthand” for repetitive statements</a:t>
            </a:r>
          </a:p>
          <a:p>
            <a:pPr>
              <a:lnSpc>
                <a:spcPct val="90000"/>
              </a:lnSpc>
            </a:pPr>
            <a:r>
              <a:rPr lang="en-US" sz="2000" dirty="0" smtClean="0"/>
              <a:t>Previous Example: reduced </a:t>
            </a:r>
            <a:r>
              <a:rPr lang="en-US" sz="2000" dirty="0" err="1" smtClean="0">
                <a:latin typeface="Courier New" pitchFamily="49" charset="0"/>
                <a:cs typeface="Courier New" pitchFamily="49" charset="0"/>
              </a:rPr>
              <a:t>xor</a:t>
            </a:r>
            <a:r>
              <a:rPr lang="en-US" sz="2000" dirty="0" smtClean="0"/>
              <a:t>  </a:t>
            </a:r>
            <a:endParaRPr lang="en-US" sz="2000" dirty="0"/>
          </a:p>
          <a:p>
            <a:pPr marL="0" indent="0">
              <a:buNone/>
            </a:pPr>
            <a:endParaRPr lang="en-US" sz="1200" dirty="0"/>
          </a:p>
          <a:p>
            <a:endParaRPr lang="en-US" sz="12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33</a:t>
            </a:fld>
            <a:endParaRPr lang="en-US" kern="1200">
              <a:solidFill>
                <a:srgbClr val="000000"/>
              </a:solidFill>
              <a:latin typeface="Times New Roman" pitchFamily="18" charset="0"/>
              <a:ea typeface="+mn-ea"/>
              <a:cs typeface="+mn-cs"/>
            </a:endParaRPr>
          </a:p>
        </p:txBody>
      </p:sp>
      <p:sp>
        <p:nvSpPr>
          <p:cNvPr id="2" name="Rectangle 1"/>
          <p:cNvSpPr/>
          <p:nvPr/>
        </p:nvSpPr>
        <p:spPr>
          <a:xfrm>
            <a:off x="2687510" y="3628072"/>
            <a:ext cx="3768980" cy="2031325"/>
          </a:xfrm>
          <a:prstGeom prst="rect">
            <a:avLst/>
          </a:prstGeom>
        </p:spPr>
        <p:txBody>
          <a:bodyPr wrap="none">
            <a:spAutoFit/>
          </a:bodyPr>
          <a:lstStyle/>
          <a:p>
            <a:pPr fontAlgn="base">
              <a:spcBef>
                <a:spcPct val="0"/>
              </a:spcBef>
              <a:spcAft>
                <a:spcPct val="0"/>
              </a:spcAft>
            </a:pP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0</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a</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0</a:t>
            </a:r>
            <a:r>
              <a:rPr lang="en-US" dirty="0" smtClean="0">
                <a:solidFill>
                  <a:srgbClr val="6A5ACD"/>
                </a:solidFill>
                <a:latin typeface="Courier New" pitchFamily="49" charset="0"/>
                <a:cs typeface="Courier New" pitchFamily="49" charset="0"/>
              </a:rPr>
              <a:t>);</a:t>
            </a:r>
          </a:p>
          <a:p>
            <a:pPr fontAlgn="base">
              <a:spcBef>
                <a:spcPct val="0"/>
              </a:spcBef>
              <a:spcAft>
                <a:spcPct val="0"/>
              </a:spcAft>
            </a:pPr>
            <a:r>
              <a:rPr lang="en-US" dirty="0" smtClean="0">
                <a:solidFill>
                  <a:srgbClr val="6A5ACD"/>
                </a:solidFill>
                <a:latin typeface="Courier New" pitchFamily="49" charset="0"/>
                <a:cs typeface="Courier New" pitchFamily="49" charset="0"/>
              </a:rPr>
              <a:t>...</a:t>
            </a:r>
            <a:endParaRPr lang="en-US" dirty="0" smtClean="0">
              <a:solidFill>
                <a:srgbClr val="000000"/>
              </a:solidFill>
              <a:latin typeface="Courier New" pitchFamily="49" charset="0"/>
              <a:cs typeface="Courier New" pitchFamily="49" charset="0"/>
            </a:endParaRPr>
          </a:p>
          <a:p>
            <a:pPr lvl="0" fontAlgn="base">
              <a:spcBef>
                <a:spcPct val="0"/>
              </a:spcBef>
              <a:spcAft>
                <a:spcPct val="0"/>
              </a:spcAft>
            </a:pP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1</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a</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1</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err="1">
                <a:solidFill>
                  <a:srgbClr val="2E8B57"/>
                </a:solidFill>
                <a:latin typeface="Courier New" pitchFamily="49" charset="0"/>
                <a:cs typeface="Courier New" pitchFamily="49" charset="0"/>
              </a:rPr>
              <a:t>xor</a:t>
            </a:r>
            <a:r>
              <a:rPr lang="en-US" dirty="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0</a:t>
            </a:r>
            <a:r>
              <a:rPr lang="en-US" dirty="0" smtClean="0">
                <a:solidFill>
                  <a:srgbClr val="6A5ACD"/>
                </a:solidFill>
                <a:latin typeface="Courier New" pitchFamily="49" charset="0"/>
                <a:cs typeface="Courier New" pitchFamily="49" charset="0"/>
              </a:rPr>
              <a:t>);</a:t>
            </a:r>
          </a:p>
          <a:p>
            <a:pPr fontAlgn="base">
              <a:spcBef>
                <a:spcPct val="0"/>
              </a:spcBef>
              <a:spcAft>
                <a:spcPct val="0"/>
              </a:spcAft>
            </a:pP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2</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a</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2</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err="1">
                <a:solidFill>
                  <a:srgbClr val="2E8B57"/>
                </a:solidFill>
                <a:latin typeface="Courier New" pitchFamily="49" charset="0"/>
                <a:cs typeface="Courier New" pitchFamily="49" charset="0"/>
              </a:rPr>
              <a:t>xor</a:t>
            </a:r>
            <a:r>
              <a:rPr lang="en-US" dirty="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1</a:t>
            </a:r>
            <a:r>
              <a:rPr lang="en-US" dirty="0" smtClean="0">
                <a:solidFill>
                  <a:srgbClr val="6A5ACD"/>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a:p>
            <a:pPr fontAlgn="base">
              <a:spcBef>
                <a:spcPct val="0"/>
              </a:spcBef>
              <a:spcAft>
                <a:spcPct val="0"/>
              </a:spcAft>
            </a:pP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3</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smtClean="0">
                <a:solidFill>
                  <a:srgbClr val="000000"/>
                </a:solidFill>
                <a:latin typeface="Courier New" pitchFamily="49" charset="0"/>
                <a:cs typeface="Courier New" pitchFamily="49" charset="0"/>
              </a:rPr>
              <a:t>a</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3</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 </a:t>
            </a:r>
            <a:r>
              <a:rPr lang="en-US" b="1" dirty="0" err="1">
                <a:solidFill>
                  <a:srgbClr val="2E8B57"/>
                </a:solidFill>
                <a:latin typeface="Courier New" pitchFamily="49" charset="0"/>
                <a:cs typeface="Courier New" pitchFamily="49" charset="0"/>
              </a:rPr>
              <a:t>xor</a:t>
            </a:r>
            <a:r>
              <a:rPr lang="en-US" dirty="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2</a:t>
            </a:r>
            <a:r>
              <a:rPr lang="en-US" dirty="0" smtClean="0">
                <a:solidFill>
                  <a:srgbClr val="6A5ACD"/>
                </a:solidFill>
                <a:latin typeface="Courier New" pitchFamily="49" charset="0"/>
                <a:cs typeface="Courier New" pitchFamily="49" charset="0"/>
              </a:rPr>
              <a:t>);</a:t>
            </a:r>
            <a:br>
              <a:rPr lang="en-US" dirty="0" smtClean="0">
                <a:solidFill>
                  <a:srgbClr val="6A5ACD"/>
                </a:solidFill>
                <a:latin typeface="Courier New" pitchFamily="49" charset="0"/>
                <a:cs typeface="Courier New" pitchFamily="49" charset="0"/>
              </a:rPr>
            </a:br>
            <a:r>
              <a:rPr lang="en-US" dirty="0" smtClean="0">
                <a:solidFill>
                  <a:srgbClr val="6A5ACD"/>
                </a:solidFill>
                <a:latin typeface="Courier New" pitchFamily="49" charset="0"/>
                <a:cs typeface="Courier New" pitchFamily="49" charset="0"/>
              </a:rPr>
              <a:t>...</a:t>
            </a:r>
          </a:p>
          <a:p>
            <a:pPr fontAlgn="base">
              <a:spcBef>
                <a:spcPct val="0"/>
              </a:spcBef>
              <a:spcAft>
                <a:spcPct val="0"/>
              </a:spcAft>
            </a:pPr>
            <a:r>
              <a:rPr lang="en-US" dirty="0" smtClean="0">
                <a:solidFill>
                  <a:srgbClr val="000000"/>
                </a:solidFill>
                <a:latin typeface="Courier New" pitchFamily="49" charset="0"/>
                <a:cs typeface="Courier New" pitchFamily="49" charset="0"/>
              </a:rPr>
              <a:t>y </a:t>
            </a:r>
            <a:r>
              <a:rPr lang="en-US" b="1" dirty="0">
                <a:solidFill>
                  <a:srgbClr val="2E8B57"/>
                </a:solidFill>
                <a:latin typeface="Courier New" pitchFamily="49" charset="0"/>
                <a:cs typeface="Courier New" pitchFamily="49" charset="0"/>
              </a:rPr>
              <a:t>&lt;=</a:t>
            </a:r>
            <a:r>
              <a:rPr lang="en-US" dirty="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tmp</a:t>
            </a:r>
            <a:r>
              <a:rPr lang="en-US" dirty="0" smtClean="0">
                <a:solidFill>
                  <a:srgbClr val="6A5ACD"/>
                </a:solidFill>
                <a:latin typeface="Courier New" pitchFamily="49" charset="0"/>
                <a:cs typeface="Courier New" pitchFamily="49" charset="0"/>
              </a:rPr>
              <a:t>(</a:t>
            </a:r>
            <a:r>
              <a:rPr lang="en-US" dirty="0" smtClean="0">
                <a:solidFill>
                  <a:srgbClr val="000000"/>
                </a:solidFill>
                <a:latin typeface="Courier New" pitchFamily="49" charset="0"/>
                <a:cs typeface="Courier New" pitchFamily="49" charset="0"/>
              </a:rPr>
              <a:t>3</a:t>
            </a:r>
            <a:r>
              <a:rPr lang="en-US" dirty="0" smtClean="0">
                <a:solidFill>
                  <a:srgbClr val="6A5ACD"/>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50011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smtClean="0"/>
              <a:t>Synthesis Guidelines</a:t>
            </a:r>
            <a:endParaRPr lang="en-US"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34</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1129905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Synthesis of Sequential Statements</a:t>
            </a:r>
            <a:endParaRPr lang="en-US" sz="28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35</a:t>
            </a:fld>
            <a:endParaRPr lang="en-US" kern="1200">
              <a:solidFill>
                <a:srgbClr val="000000"/>
              </a:solidFill>
              <a:latin typeface="Times New Roman" pitchFamily="18" charset="0"/>
              <a:ea typeface="+mn-ea"/>
              <a:cs typeface="+mn-cs"/>
            </a:endParaRPr>
          </a:p>
        </p:txBody>
      </p:sp>
      <p:sp>
        <p:nvSpPr>
          <p:cNvPr id="5" name="Content Placeholder 6"/>
          <p:cNvSpPr>
            <a:spLocks noGrp="1"/>
          </p:cNvSpPr>
          <p:nvPr>
            <p:ph idx="1"/>
          </p:nvPr>
        </p:nvSpPr>
        <p:spPr>
          <a:xfrm>
            <a:off x="381000" y="1536700"/>
            <a:ext cx="8458201" cy="4787900"/>
          </a:xfrm>
        </p:spPr>
        <p:txBody>
          <a:bodyPr/>
          <a:lstStyle/>
          <a:p>
            <a:pPr>
              <a:lnSpc>
                <a:spcPct val="90000"/>
              </a:lnSpc>
            </a:pPr>
            <a:r>
              <a:rPr lang="en-US" dirty="0"/>
              <a:t>Concurrent statements </a:t>
            </a:r>
          </a:p>
          <a:p>
            <a:pPr lvl="1">
              <a:lnSpc>
                <a:spcPct val="90000"/>
              </a:lnSpc>
            </a:pPr>
            <a:r>
              <a:rPr lang="en-US" dirty="0"/>
              <a:t>Modeled after hardware</a:t>
            </a:r>
          </a:p>
          <a:p>
            <a:pPr lvl="1">
              <a:lnSpc>
                <a:spcPct val="90000"/>
              </a:lnSpc>
            </a:pPr>
            <a:r>
              <a:rPr lang="en-US" dirty="0"/>
              <a:t>Have clear, direct mapping to physical structures</a:t>
            </a:r>
          </a:p>
          <a:p>
            <a:pPr>
              <a:lnSpc>
                <a:spcPct val="90000"/>
              </a:lnSpc>
            </a:pPr>
            <a:r>
              <a:rPr lang="en-US" dirty="0"/>
              <a:t>Sequential statements</a:t>
            </a:r>
          </a:p>
          <a:p>
            <a:pPr lvl="1">
              <a:lnSpc>
                <a:spcPct val="90000"/>
              </a:lnSpc>
            </a:pPr>
            <a:r>
              <a:rPr lang="en-US" dirty="0"/>
              <a:t>Intended to describe “behavior” </a:t>
            </a:r>
          </a:p>
          <a:p>
            <a:pPr lvl="1">
              <a:lnSpc>
                <a:spcPct val="90000"/>
              </a:lnSpc>
            </a:pPr>
            <a:r>
              <a:rPr lang="en-US" dirty="0"/>
              <a:t>Flexible and versatile </a:t>
            </a:r>
          </a:p>
          <a:p>
            <a:pPr lvl="1">
              <a:lnSpc>
                <a:spcPct val="90000"/>
              </a:lnSpc>
            </a:pPr>
            <a:r>
              <a:rPr lang="en-US" dirty="0"/>
              <a:t>Can be difficult to be realized in hardware</a:t>
            </a:r>
          </a:p>
          <a:p>
            <a:pPr lvl="1">
              <a:lnSpc>
                <a:spcPct val="90000"/>
              </a:lnSpc>
            </a:pPr>
            <a:r>
              <a:rPr lang="en-US" dirty="0"/>
              <a:t>Can be easily </a:t>
            </a:r>
            <a:r>
              <a:rPr lang="en-US" dirty="0" smtClean="0"/>
              <a:t>abused</a:t>
            </a:r>
          </a:p>
          <a:p>
            <a:r>
              <a:rPr lang="en-US" dirty="0"/>
              <a:t>Think hardware </a:t>
            </a:r>
          </a:p>
          <a:p>
            <a:r>
              <a:rPr lang="en-US" dirty="0">
                <a:solidFill>
                  <a:schemeClr val="accent2"/>
                </a:solidFill>
              </a:rPr>
              <a:t>Designing hardware is not converting a C program to a VHDL </a:t>
            </a:r>
            <a:r>
              <a:rPr lang="en-US" dirty="0" smtClean="0">
                <a:solidFill>
                  <a:schemeClr val="accent2"/>
                </a:solidFill>
              </a:rPr>
              <a:t>program</a:t>
            </a:r>
            <a:endParaRPr lang="en-US" dirty="0">
              <a:solidFill>
                <a:schemeClr val="accent2"/>
              </a:solidFill>
            </a:endParaRPr>
          </a:p>
        </p:txBody>
      </p:sp>
    </p:spTree>
    <p:extLst>
      <p:ext uri="{BB962C8B-B14F-4D97-AF65-F5344CB8AC3E}">
        <p14:creationId xmlns:p14="http://schemas.microsoft.com/office/powerpoint/2010/main" val="1981717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Synthesis Guidelines:</a:t>
            </a:r>
            <a:br>
              <a:rPr lang="en-US" sz="3200" dirty="0" smtClean="0"/>
            </a:br>
            <a:r>
              <a:rPr lang="en-US" sz="2800" dirty="0" smtClean="0"/>
              <a:t>Sequential Statements</a:t>
            </a:r>
            <a:endParaRPr lang="en-US" sz="28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36</a:t>
            </a:fld>
            <a:endParaRPr lang="en-US" kern="1200">
              <a:solidFill>
                <a:srgbClr val="000000"/>
              </a:solidFill>
              <a:latin typeface="Times New Roman" pitchFamily="18" charset="0"/>
              <a:ea typeface="+mn-ea"/>
              <a:cs typeface="+mn-cs"/>
            </a:endParaRPr>
          </a:p>
        </p:txBody>
      </p:sp>
      <p:sp>
        <p:nvSpPr>
          <p:cNvPr id="5" name="Content Placeholder 6"/>
          <p:cNvSpPr>
            <a:spLocks noGrp="1"/>
          </p:cNvSpPr>
          <p:nvPr>
            <p:ph idx="1"/>
          </p:nvPr>
        </p:nvSpPr>
        <p:spPr>
          <a:xfrm>
            <a:off x="381000" y="1536700"/>
            <a:ext cx="8458201" cy="4787900"/>
          </a:xfrm>
        </p:spPr>
        <p:txBody>
          <a:bodyPr/>
          <a:lstStyle/>
          <a:p>
            <a:r>
              <a:rPr lang="en-US" sz="1800" dirty="0" smtClean="0">
                <a:cs typeface="Courier New" pitchFamily="49" charset="0"/>
              </a:rPr>
              <a:t>Variables should be used with care.  A signal is generally preferred.  A statement like </a:t>
            </a:r>
            <a:r>
              <a:rPr lang="en-US" sz="1800" dirty="0" smtClean="0">
                <a:latin typeface="Courier New" pitchFamily="49" charset="0"/>
                <a:cs typeface="Courier New" pitchFamily="49" charset="0"/>
              </a:rPr>
              <a:t>n := n + 1;</a:t>
            </a:r>
            <a:r>
              <a:rPr lang="en-US" sz="1800" dirty="0" smtClean="0">
                <a:cs typeface="Courier New" pitchFamily="49" charset="0"/>
              </a:rPr>
              <a:t> can cause great confusion for synthesis.</a:t>
            </a:r>
          </a:p>
          <a:p>
            <a:r>
              <a:rPr lang="en-US" sz="1800" dirty="0" smtClean="0">
                <a:cs typeface="Courier New" pitchFamily="49" charset="0"/>
              </a:rPr>
              <a:t>Except for the default value, avoid overriding a signal multiple times in a process.</a:t>
            </a:r>
          </a:p>
          <a:p>
            <a:r>
              <a:rPr lang="en-US" sz="1800" dirty="0" smtClean="0">
                <a:cs typeface="Courier New" pitchFamily="49" charset="0"/>
              </a:rPr>
              <a:t>Think of the </a:t>
            </a:r>
            <a:r>
              <a:rPr lang="en-US" sz="1800" dirty="0">
                <a:latin typeface="Courier New" pitchFamily="49" charset="0"/>
                <a:cs typeface="Courier New" pitchFamily="49" charset="0"/>
              </a:rPr>
              <a:t>if</a:t>
            </a:r>
            <a:r>
              <a:rPr lang="en-US" sz="1800" dirty="0" smtClean="0">
                <a:cs typeface="Courier New" pitchFamily="49" charset="0"/>
              </a:rPr>
              <a:t> and </a:t>
            </a:r>
            <a:r>
              <a:rPr lang="en-US" sz="1800" dirty="0" smtClean="0">
                <a:latin typeface="Courier New" pitchFamily="49" charset="0"/>
                <a:cs typeface="Courier New" pitchFamily="49" charset="0"/>
              </a:rPr>
              <a:t>case</a:t>
            </a:r>
            <a:r>
              <a:rPr lang="en-US" sz="1800" dirty="0" smtClean="0">
                <a:cs typeface="Courier New" pitchFamily="49" charset="0"/>
              </a:rPr>
              <a:t> statements as routing structures rather than sequential control constructs.</a:t>
            </a:r>
          </a:p>
          <a:p>
            <a:r>
              <a:rPr lang="en-US" sz="1800" dirty="0" smtClean="0">
                <a:cs typeface="Courier New" pitchFamily="49" charset="0"/>
              </a:rPr>
              <a:t>An </a:t>
            </a:r>
            <a:r>
              <a:rPr lang="en-US" sz="1800" dirty="0">
                <a:latin typeface="Courier New" pitchFamily="49" charset="0"/>
                <a:cs typeface="Courier New" pitchFamily="49" charset="0"/>
              </a:rPr>
              <a:t>if</a:t>
            </a:r>
            <a:r>
              <a:rPr lang="en-US" sz="1800" dirty="0">
                <a:cs typeface="Courier New" pitchFamily="49" charset="0"/>
              </a:rPr>
              <a:t> </a:t>
            </a:r>
            <a:r>
              <a:rPr lang="en-US" sz="1800" dirty="0" smtClean="0">
                <a:cs typeface="Courier New" pitchFamily="49" charset="0"/>
              </a:rPr>
              <a:t>statement infers a priority routing structure, and a larger number of </a:t>
            </a:r>
            <a:r>
              <a:rPr lang="en-US" sz="1800" dirty="0" err="1" smtClean="0">
                <a:latin typeface="Courier New" pitchFamily="49" charset="0"/>
                <a:cs typeface="Courier New" pitchFamily="49" charset="0"/>
              </a:rPr>
              <a:t>elsif</a:t>
            </a:r>
            <a:r>
              <a:rPr lang="en-US" sz="1800" dirty="0" smtClean="0">
                <a:cs typeface="Courier New" pitchFamily="49" charset="0"/>
              </a:rPr>
              <a:t> branches leads to a long cascading chain.</a:t>
            </a:r>
          </a:p>
          <a:p>
            <a:r>
              <a:rPr lang="en-US" sz="1800" dirty="0" smtClean="0">
                <a:cs typeface="Courier New" pitchFamily="49" charset="0"/>
              </a:rPr>
              <a:t>A </a:t>
            </a:r>
            <a:r>
              <a:rPr lang="en-US" sz="1800" dirty="0" smtClean="0">
                <a:latin typeface="Courier New" pitchFamily="49" charset="0"/>
                <a:cs typeface="Courier New" pitchFamily="49" charset="0"/>
              </a:rPr>
              <a:t>case</a:t>
            </a:r>
            <a:r>
              <a:rPr lang="en-US" sz="1800" dirty="0" smtClean="0">
                <a:cs typeface="Courier New" pitchFamily="49" charset="0"/>
              </a:rPr>
              <a:t> statement infers a multiplexing structure, and a large number of choices leads to a wide multiplexer.</a:t>
            </a:r>
          </a:p>
          <a:p>
            <a:r>
              <a:rPr lang="en-US" sz="1800" dirty="0" smtClean="0">
                <a:cs typeface="Courier New" pitchFamily="49" charset="0"/>
              </a:rPr>
              <a:t>Think of a </a:t>
            </a:r>
            <a:r>
              <a:rPr lang="en-US" sz="1800" dirty="0" smtClean="0">
                <a:latin typeface="Courier New" pitchFamily="49" charset="0"/>
                <a:cs typeface="Courier New" pitchFamily="49" charset="0"/>
              </a:rPr>
              <a:t>for</a:t>
            </a:r>
            <a:r>
              <a:rPr lang="en-US" sz="1800" dirty="0" smtClean="0">
                <a:cs typeface="Courier New" pitchFamily="49" charset="0"/>
              </a:rPr>
              <a:t> loop statement as a mechanism to describe the replicated structure.</a:t>
            </a:r>
          </a:p>
          <a:p>
            <a:r>
              <a:rPr lang="en-US" sz="1800" dirty="0" smtClean="0">
                <a:cs typeface="Courier New" pitchFamily="49" charset="0"/>
              </a:rPr>
              <a:t>Avoid “innovative” use of language constructs.  We should be innovative about the hardware architecture, but not about the description of the architecture.  Synthesis software may not be able to interpret the intention of the code.</a:t>
            </a:r>
            <a:endParaRPr lang="en-US" sz="1800" dirty="0"/>
          </a:p>
        </p:txBody>
      </p:sp>
    </p:spTree>
    <p:extLst>
      <p:ext uri="{BB962C8B-B14F-4D97-AF65-F5344CB8AC3E}">
        <p14:creationId xmlns:p14="http://schemas.microsoft.com/office/powerpoint/2010/main" val="3637065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Synthesis Guidelines:</a:t>
            </a:r>
            <a:br>
              <a:rPr lang="en-US" sz="3200" dirty="0" smtClean="0"/>
            </a:br>
            <a:r>
              <a:rPr lang="en-US" sz="2800" dirty="0" smtClean="0"/>
              <a:t>Combinational Circuits</a:t>
            </a:r>
            <a:endParaRPr lang="en-US" sz="2800"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37</a:t>
            </a:fld>
            <a:endParaRPr lang="en-US" kern="1200">
              <a:solidFill>
                <a:srgbClr val="000000"/>
              </a:solidFill>
              <a:latin typeface="Times New Roman" pitchFamily="18" charset="0"/>
              <a:ea typeface="+mn-ea"/>
              <a:cs typeface="+mn-cs"/>
            </a:endParaRPr>
          </a:p>
        </p:txBody>
      </p:sp>
      <p:sp>
        <p:nvSpPr>
          <p:cNvPr id="5" name="Content Placeholder 6"/>
          <p:cNvSpPr>
            <a:spLocks noGrp="1"/>
          </p:cNvSpPr>
          <p:nvPr>
            <p:ph idx="1"/>
          </p:nvPr>
        </p:nvSpPr>
        <p:spPr>
          <a:xfrm>
            <a:off x="381000" y="1536700"/>
            <a:ext cx="8458201" cy="4787900"/>
          </a:xfrm>
        </p:spPr>
        <p:txBody>
          <a:bodyPr/>
          <a:lstStyle/>
          <a:p>
            <a:r>
              <a:rPr lang="en-US" sz="2000" dirty="0" smtClean="0">
                <a:cs typeface="Courier New" pitchFamily="49" charset="0"/>
              </a:rPr>
              <a:t>For a combinational circuit, include all input signals in the sensitivity list to avoid unexpected behavior.</a:t>
            </a:r>
          </a:p>
          <a:p>
            <a:r>
              <a:rPr lang="en-US" sz="2000" dirty="0" smtClean="0">
                <a:cs typeface="Courier New" pitchFamily="49" charset="0"/>
              </a:rPr>
              <a:t>For a combinational circuit, include all branches of an </a:t>
            </a:r>
            <a:r>
              <a:rPr lang="en-US" sz="2000" dirty="0">
                <a:latin typeface="Courier New" pitchFamily="49" charset="0"/>
                <a:cs typeface="Courier New" pitchFamily="49" charset="0"/>
              </a:rPr>
              <a:t>if</a:t>
            </a:r>
            <a:r>
              <a:rPr lang="en-US" sz="2000" dirty="0">
                <a:cs typeface="Courier New" pitchFamily="49" charset="0"/>
              </a:rPr>
              <a:t> statement </a:t>
            </a:r>
            <a:r>
              <a:rPr lang="en-US" sz="2000" dirty="0" smtClean="0">
                <a:cs typeface="Courier New" pitchFamily="49" charset="0"/>
              </a:rPr>
              <a:t>to avoid an unwanted latch.</a:t>
            </a:r>
          </a:p>
          <a:p>
            <a:r>
              <a:rPr lang="en-US" sz="2000" dirty="0" smtClean="0">
                <a:cs typeface="Courier New" pitchFamily="49" charset="0"/>
              </a:rPr>
              <a:t>For a combinational circuit, an output signal should be assigned in every branch of the </a:t>
            </a:r>
            <a:r>
              <a:rPr lang="en-US" sz="2000" dirty="0">
                <a:latin typeface="Courier New" pitchFamily="49" charset="0"/>
                <a:cs typeface="Courier New" pitchFamily="49" charset="0"/>
              </a:rPr>
              <a:t>if</a:t>
            </a:r>
            <a:r>
              <a:rPr lang="en-US" sz="2000" dirty="0">
                <a:cs typeface="Courier New" pitchFamily="49" charset="0"/>
              </a:rPr>
              <a:t> </a:t>
            </a:r>
            <a:r>
              <a:rPr lang="en-US" sz="2000" dirty="0" smtClean="0">
                <a:cs typeface="Courier New" pitchFamily="49" charset="0"/>
              </a:rPr>
              <a:t>and </a:t>
            </a:r>
            <a:r>
              <a:rPr lang="en-US" sz="2000" dirty="0" smtClean="0">
                <a:latin typeface="Courier New" pitchFamily="49" charset="0"/>
                <a:cs typeface="Courier New" pitchFamily="49" charset="0"/>
              </a:rPr>
              <a:t>case</a:t>
            </a:r>
            <a:r>
              <a:rPr lang="en-US" sz="2000" dirty="0" smtClean="0">
                <a:cs typeface="Courier New" pitchFamily="49" charset="0"/>
              </a:rPr>
              <a:t> statements to avoid an unwanted latch.</a:t>
            </a:r>
          </a:p>
          <a:p>
            <a:r>
              <a:rPr lang="en-US" sz="2000" dirty="0" smtClean="0">
                <a:cs typeface="Courier New" pitchFamily="49" charset="0"/>
              </a:rPr>
              <a:t>For a combinational circuit, it is good practice to assign a default value to each signal at the beginning of the process.</a:t>
            </a:r>
          </a:p>
        </p:txBody>
      </p:sp>
    </p:spTree>
    <p:extLst>
      <p:ext uri="{BB962C8B-B14F-4D97-AF65-F5344CB8AC3E}">
        <p14:creationId xmlns:p14="http://schemas.microsoft.com/office/powerpoint/2010/main" val="3355191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marL="514350" indent="-514350" eaLnBrk="1" hangingPunct="1">
              <a:lnSpc>
                <a:spcPct val="80000"/>
              </a:lnSpc>
              <a:buFont typeface="+mj-lt"/>
              <a:buAutoNum type="arabicPeriod"/>
            </a:pPr>
            <a:r>
              <a:rPr lang="en-US" sz="2600" dirty="0" smtClean="0"/>
              <a:t>VHDL </a:t>
            </a:r>
            <a:r>
              <a:rPr lang="en-US" sz="2600" dirty="0">
                <a:latin typeface="Courier New" pitchFamily="49" charset="0"/>
                <a:cs typeface="Courier New" pitchFamily="49" charset="0"/>
              </a:rPr>
              <a:t>process</a:t>
            </a:r>
          </a:p>
          <a:p>
            <a:pPr marL="514350" indent="-514350" eaLnBrk="1" hangingPunct="1">
              <a:lnSpc>
                <a:spcPct val="80000"/>
              </a:lnSpc>
              <a:buFont typeface="+mj-lt"/>
              <a:buAutoNum type="arabicPeriod"/>
            </a:pPr>
            <a:r>
              <a:rPr lang="en-US" sz="2600" dirty="0" smtClean="0"/>
              <a:t>Synchronous Circuit (Chapter 8)</a:t>
            </a:r>
          </a:p>
          <a:p>
            <a:pPr marL="514350" indent="-514350" eaLnBrk="1" hangingPunct="1">
              <a:lnSpc>
                <a:spcPct val="80000"/>
              </a:lnSpc>
              <a:buFont typeface="+mj-lt"/>
              <a:buAutoNum type="arabicPeriod"/>
            </a:pPr>
            <a:r>
              <a:rPr lang="en-US" sz="2600" dirty="0" smtClean="0"/>
              <a:t>Sequential Signal Assignment Statement</a:t>
            </a:r>
          </a:p>
          <a:p>
            <a:pPr marL="514350" indent="-514350" eaLnBrk="1" hangingPunct="1">
              <a:lnSpc>
                <a:spcPct val="80000"/>
              </a:lnSpc>
              <a:buFont typeface="+mj-lt"/>
              <a:buAutoNum type="arabicPeriod"/>
            </a:pPr>
            <a:r>
              <a:rPr lang="en-US" sz="2600" dirty="0" smtClean="0"/>
              <a:t>Variable Assignment Statement</a:t>
            </a:r>
          </a:p>
          <a:p>
            <a:pPr marL="514350" indent="-514350" eaLnBrk="1" hangingPunct="1">
              <a:lnSpc>
                <a:spcPct val="80000"/>
              </a:lnSpc>
              <a:buFont typeface="+mj-lt"/>
              <a:buAutoNum type="arabicPeriod"/>
            </a:pPr>
            <a:r>
              <a:rPr lang="en-US" sz="2600" dirty="0" smtClean="0">
                <a:latin typeface="Courier New" pitchFamily="49" charset="0"/>
                <a:cs typeface="Courier New" pitchFamily="49" charset="0"/>
              </a:rPr>
              <a:t>if</a:t>
            </a:r>
            <a:r>
              <a:rPr lang="en-US" sz="2600" dirty="0" smtClean="0"/>
              <a:t> Statement</a:t>
            </a:r>
          </a:p>
          <a:p>
            <a:pPr marL="514350" indent="-514350" eaLnBrk="1" hangingPunct="1">
              <a:lnSpc>
                <a:spcPct val="80000"/>
              </a:lnSpc>
              <a:buFont typeface="+mj-lt"/>
              <a:buAutoNum type="arabicPeriod"/>
            </a:pPr>
            <a:r>
              <a:rPr lang="en-US" sz="2600" dirty="0">
                <a:latin typeface="Courier New" pitchFamily="49" charset="0"/>
                <a:cs typeface="Courier New" pitchFamily="49" charset="0"/>
              </a:rPr>
              <a:t>case</a:t>
            </a:r>
            <a:r>
              <a:rPr lang="en-US" sz="2600" dirty="0" smtClean="0"/>
              <a:t> Statement</a:t>
            </a:r>
          </a:p>
          <a:p>
            <a:pPr marL="514350" indent="-514350" eaLnBrk="1" hangingPunct="1">
              <a:lnSpc>
                <a:spcPct val="80000"/>
              </a:lnSpc>
              <a:buFont typeface="+mj-lt"/>
              <a:buAutoNum type="arabicPeriod"/>
            </a:pPr>
            <a:r>
              <a:rPr lang="en-US" sz="2600" dirty="0" smtClean="0"/>
              <a:t>Simple </a:t>
            </a:r>
            <a:r>
              <a:rPr lang="en-US" sz="2600" dirty="0">
                <a:latin typeface="Courier New" pitchFamily="49" charset="0"/>
                <a:cs typeface="Courier New" pitchFamily="49" charset="0"/>
              </a:rPr>
              <a:t>for</a:t>
            </a:r>
            <a:r>
              <a:rPr lang="en-US" sz="2600" dirty="0" smtClean="0"/>
              <a:t> Loop Statement</a:t>
            </a:r>
          </a:p>
          <a:p>
            <a:pPr marL="514350" indent="-514350" eaLnBrk="1" hangingPunct="1">
              <a:lnSpc>
                <a:spcPct val="80000"/>
              </a:lnSpc>
              <a:buFont typeface="+mj-lt"/>
              <a:buAutoNum type="arabicPeriod"/>
            </a:pPr>
            <a:endParaRPr lang="en-US" sz="2600" dirty="0" smtClean="0"/>
          </a:p>
          <a:p>
            <a:pPr marL="514350" indent="-514350" eaLnBrk="1" hangingPunct="1">
              <a:lnSpc>
                <a:spcPct val="80000"/>
              </a:lnSpc>
              <a:buFont typeface="+mj-lt"/>
              <a:buAutoNum type="arabicPeriod"/>
            </a:pPr>
            <a:endParaRPr lang="en-US" sz="2600" dirty="0" smtClean="0"/>
          </a:p>
          <a:p>
            <a:pPr eaLnBrk="1" hangingPunct="1">
              <a:lnSpc>
                <a:spcPct val="80000"/>
              </a:lnSpc>
            </a:pPr>
            <a:endParaRPr lang="en-US" sz="2000" dirty="0"/>
          </a:p>
          <a:p>
            <a:pPr eaLnBrk="1" hangingPunct="1">
              <a:lnSpc>
                <a:spcPct val="80000"/>
              </a:lnSpc>
            </a:pPr>
            <a:endParaRPr lang="en-US" dirty="0" smtClean="0"/>
          </a:p>
          <a:p>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lgn="r" rtl="0">
              <a:defRPr/>
            </a:pPr>
            <a:endParaRPr lang="en-US" kern="1200" dirty="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38</a:t>
            </a:fld>
            <a:endParaRPr lang="en-US" kern="1200" dirty="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1259172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a:t>
            </a:r>
            <a:r>
              <a:rPr lang="en-US" dirty="0" smtClean="0">
                <a:latin typeface="Courier New" pitchFamily="49" charset="0"/>
                <a:cs typeface="Courier New" pitchFamily="49" charset="0"/>
              </a:rPr>
              <a:t>process</a:t>
            </a:r>
            <a:endParaRPr lang="en-US" dirty="0">
              <a:latin typeface="Courier New" pitchFamily="49" charset="0"/>
              <a:cs typeface="Courier New" pitchFamily="49" charset="0"/>
            </a:endParaRPr>
          </a:p>
        </p:txBody>
      </p:sp>
      <p:sp>
        <p:nvSpPr>
          <p:cNvPr id="4" name="Content Placeholder 3"/>
          <p:cNvSpPr>
            <a:spLocks noGrp="1"/>
          </p:cNvSpPr>
          <p:nvPr>
            <p:ph idx="1"/>
          </p:nvPr>
        </p:nvSpPr>
        <p:spPr/>
        <p:txBody>
          <a:bodyPr/>
          <a:lstStyle/>
          <a:p>
            <a:r>
              <a:rPr lang="en-US" dirty="0"/>
              <a:t>Contains a set of sequential statements to be executed sequentially</a:t>
            </a:r>
          </a:p>
          <a:p>
            <a:r>
              <a:rPr lang="en-US" dirty="0"/>
              <a:t>The whole </a:t>
            </a:r>
            <a:r>
              <a:rPr lang="en-US" dirty="0">
                <a:latin typeface="Courier New" pitchFamily="49" charset="0"/>
                <a:cs typeface="Courier New" pitchFamily="49" charset="0"/>
              </a:rPr>
              <a:t>process</a:t>
            </a:r>
            <a:r>
              <a:rPr lang="en-US" dirty="0"/>
              <a:t> is a concurrent statement</a:t>
            </a:r>
          </a:p>
          <a:p>
            <a:r>
              <a:rPr lang="en-US" dirty="0"/>
              <a:t>Can be interpreted as a circuit part enclosed inside of a black box</a:t>
            </a:r>
          </a:p>
          <a:p>
            <a:r>
              <a:rPr lang="en-US" dirty="0"/>
              <a:t>May or may not be able to be mapped to physical </a:t>
            </a:r>
            <a:r>
              <a:rPr lang="en-US" dirty="0" smtClean="0"/>
              <a:t>hardware</a:t>
            </a:r>
          </a:p>
          <a:p>
            <a:r>
              <a:rPr lang="en-US" dirty="0"/>
              <a:t>Two types of </a:t>
            </a:r>
            <a:r>
              <a:rPr lang="en-US" dirty="0" smtClean="0">
                <a:latin typeface="Courier New" pitchFamily="49" charset="0"/>
                <a:cs typeface="Courier New" pitchFamily="49" charset="0"/>
              </a:rPr>
              <a:t>process</a:t>
            </a:r>
            <a:r>
              <a:rPr lang="en-US" dirty="0" smtClean="0"/>
              <a:t> statements</a:t>
            </a:r>
            <a:endParaRPr lang="en-US" dirty="0"/>
          </a:p>
          <a:p>
            <a:pPr lvl="1"/>
            <a:r>
              <a:rPr lang="en-US" dirty="0"/>
              <a:t>A </a:t>
            </a:r>
            <a:r>
              <a:rPr lang="en-US" sz="2400" dirty="0">
                <a:latin typeface="Courier New" pitchFamily="49" charset="0"/>
                <a:ea typeface="+mn-ea"/>
                <a:cs typeface="Courier New" pitchFamily="49" charset="0"/>
              </a:rPr>
              <a:t>process</a:t>
            </a:r>
            <a:r>
              <a:rPr lang="en-US" dirty="0"/>
              <a:t> with a sensitivity list</a:t>
            </a:r>
          </a:p>
          <a:p>
            <a:pPr lvl="1"/>
            <a:r>
              <a:rPr lang="en-US" dirty="0"/>
              <a:t>A </a:t>
            </a:r>
            <a:r>
              <a:rPr lang="en-US" sz="2400" dirty="0">
                <a:latin typeface="Courier New" pitchFamily="49" charset="0"/>
                <a:ea typeface="+mn-ea"/>
                <a:cs typeface="Courier New" pitchFamily="49" charset="0"/>
              </a:rPr>
              <a:t>process</a:t>
            </a:r>
            <a:r>
              <a:rPr lang="en-US" dirty="0"/>
              <a:t> with wait </a:t>
            </a:r>
            <a:r>
              <a:rPr lang="en-US" dirty="0" smtClean="0"/>
              <a:t>statement</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lgn="r" rtl="0">
              <a:defRPr/>
            </a:pPr>
            <a:endParaRPr lang="en-US" kern="1200" dirty="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4</a:t>
            </a:fld>
            <a:endParaRPr lang="en-US" kern="1200" dirty="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1185458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a:t>
            </a:r>
            <a:r>
              <a:rPr lang="en-US" dirty="0" smtClean="0">
                <a:latin typeface="Courier New" pitchFamily="49" charset="0"/>
                <a:cs typeface="Courier New" pitchFamily="49" charset="0"/>
              </a:rPr>
              <a:t>process</a:t>
            </a:r>
            <a:r>
              <a:rPr lang="en-US" dirty="0" smtClean="0">
                <a:cs typeface="Courier New" pitchFamily="49" charset="0"/>
              </a:rPr>
              <a:t> With Sensitivity List</a:t>
            </a:r>
            <a:endParaRPr lang="en-US" dirty="0">
              <a:latin typeface="Courier New" pitchFamily="49" charset="0"/>
              <a:cs typeface="Courier New" pitchFamily="49" charset="0"/>
            </a:endParaRPr>
          </a:p>
        </p:txBody>
      </p:sp>
      <p:sp>
        <p:nvSpPr>
          <p:cNvPr id="4" name="Content Placeholder 3"/>
          <p:cNvSpPr>
            <a:spLocks noGrp="1"/>
          </p:cNvSpPr>
          <p:nvPr>
            <p:ph idx="1"/>
          </p:nvPr>
        </p:nvSpPr>
        <p:spPr>
          <a:xfrm>
            <a:off x="800100" y="1536699"/>
            <a:ext cx="8131175" cy="2832775"/>
          </a:xfrm>
        </p:spPr>
        <p:txBody>
          <a:bodyPr/>
          <a:lstStyle/>
          <a:p>
            <a:r>
              <a:rPr lang="en-US" sz="2000" dirty="0"/>
              <a:t>A process is like a circuit part, which can be</a:t>
            </a:r>
          </a:p>
          <a:p>
            <a:pPr lvl="1"/>
            <a:r>
              <a:rPr lang="en-US" sz="2000" dirty="0"/>
              <a:t>active (known </a:t>
            </a:r>
            <a:r>
              <a:rPr lang="en-US" sz="2000" i="1" dirty="0"/>
              <a:t>activated</a:t>
            </a:r>
            <a:r>
              <a:rPr lang="en-US" sz="2000" dirty="0"/>
              <a:t>) </a:t>
            </a:r>
          </a:p>
          <a:p>
            <a:pPr lvl="1"/>
            <a:r>
              <a:rPr lang="en-US" sz="2000" dirty="0"/>
              <a:t>inactive (known as </a:t>
            </a:r>
            <a:r>
              <a:rPr lang="en-US" sz="2000" i="1" dirty="0"/>
              <a:t>suspended</a:t>
            </a:r>
            <a:r>
              <a:rPr lang="en-US" sz="2000" dirty="0"/>
              <a:t>).</a:t>
            </a:r>
          </a:p>
          <a:p>
            <a:r>
              <a:rPr lang="en-US" sz="2000" dirty="0"/>
              <a:t>A process is activated when a signal in the sensitivity list changes its value</a:t>
            </a:r>
          </a:p>
          <a:p>
            <a:r>
              <a:rPr lang="en-US" sz="2000" dirty="0"/>
              <a:t>Its statements will be executed sequentially until the end of the </a:t>
            </a:r>
            <a:r>
              <a:rPr lang="en-US" sz="2000" dirty="0" smtClean="0"/>
              <a:t>process</a:t>
            </a:r>
          </a:p>
          <a:p>
            <a:r>
              <a:rPr lang="en-US" sz="2000" dirty="0"/>
              <a:t>For a combinational circuit, </a:t>
            </a:r>
            <a:r>
              <a:rPr lang="en-US" sz="2000" i="1" dirty="0"/>
              <a:t>all input</a:t>
            </a:r>
            <a:r>
              <a:rPr lang="en-US" sz="2000" dirty="0"/>
              <a:t> should be included in the sensitivity list</a:t>
            </a:r>
          </a:p>
          <a:p>
            <a:endParaRPr lang="en-US" sz="2000" dirty="0"/>
          </a:p>
        </p:txBody>
      </p:sp>
      <p:sp>
        <p:nvSpPr>
          <p:cNvPr id="5" name="Slide Number Placeholder 3"/>
          <p:cNvSpPr>
            <a:spLocks noGrp="1"/>
          </p:cNvSpPr>
          <p:nvPr>
            <p:ph type="sldNum" sz="quarter" idx="10"/>
          </p:nvPr>
        </p:nvSpPr>
        <p:spPr>
          <a:xfrm>
            <a:off x="6910388" y="6253163"/>
            <a:ext cx="2133600" cy="476250"/>
          </a:xfrm>
        </p:spPr>
        <p:txBody>
          <a:bodyPr/>
          <a:lstStyle/>
          <a:p>
            <a:pPr algn="r" rtl="0">
              <a:defRPr/>
            </a:pPr>
            <a:endParaRPr lang="en-US" kern="1200" dirty="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5</a:t>
            </a:fld>
            <a:endParaRPr lang="en-US" kern="1200" dirty="0">
              <a:solidFill>
                <a:srgbClr val="000000"/>
              </a:solidFill>
              <a:latin typeface="Times New Roman" pitchFamily="18" charset="0"/>
              <a:ea typeface="+mn-ea"/>
              <a:cs typeface="+mn-cs"/>
            </a:endParaRPr>
          </a:p>
        </p:txBody>
      </p:sp>
      <p:sp>
        <p:nvSpPr>
          <p:cNvPr id="3" name="Rectangle 1"/>
          <p:cNvSpPr>
            <a:spLocks noChangeArrowheads="1"/>
          </p:cNvSpPr>
          <p:nvPr/>
        </p:nvSpPr>
        <p:spPr bwMode="auto">
          <a:xfrm>
            <a:off x="381000" y="4584918"/>
            <a:ext cx="3764172" cy="181588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600" b="0" i="0" u="none" strike="noStrike" cap="none" normalizeH="0" baseline="0" dirty="0" err="1" smtClean="0">
                <a:ln>
                  <a:noFill/>
                </a:ln>
                <a:solidFill>
                  <a:srgbClr val="000000"/>
                </a:solidFill>
                <a:effectLst/>
                <a:latin typeface="Courier New" pitchFamily="49" charset="0"/>
                <a:cs typeface="Arial" pitchFamily="34" charset="0"/>
              </a:rPr>
              <a:t>sensitivity_list</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Arial" pitchFamily="34" charset="0"/>
              </a:rPr>
              <a:t>   declarations</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Arial" pitchFamily="34" charset="0"/>
              </a:rPr>
              <a:t>   sequential statement</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Arial" pitchFamily="34" charset="0"/>
              </a:rPr>
              <a:t>   sequential statement</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1"/>
          <p:cNvSpPr>
            <a:spLocks noChangeArrowheads="1"/>
          </p:cNvSpPr>
          <p:nvPr/>
        </p:nvSpPr>
        <p:spPr bwMode="auto">
          <a:xfrm>
            <a:off x="5867400" y="4584918"/>
            <a:ext cx="2900153" cy="10772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lang="en-US" sz="1600" dirty="0" smtClean="0">
                <a:solidFill>
                  <a:srgbClr val="000000"/>
                </a:solidFill>
                <a:latin typeface="Courier New" pitchFamily="49" charset="0"/>
                <a:cs typeface="Arial" pitchFamily="34" charset="0"/>
              </a:rPr>
              <a:t>a, b, c</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Arial" pitchFamily="34" charset="0"/>
              </a:rPr>
              <a:t>begin</a:t>
            </a:r>
          </a:p>
          <a:p>
            <a:pPr lvl="0" fontAlgn="base">
              <a:spcBef>
                <a:spcPct val="0"/>
              </a:spcBef>
              <a:spcAft>
                <a:spcPct val="0"/>
              </a:spcAf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lang="en-US" sz="1600" dirty="0">
                <a:latin typeface="Courier New" pitchFamily="49" charset="0"/>
                <a:cs typeface="Courier New" pitchFamily="49" charset="0"/>
              </a:rPr>
              <a:t>y </a:t>
            </a:r>
            <a:r>
              <a:rPr lang="en-US" sz="1600" b="1" dirty="0">
                <a:solidFill>
                  <a:srgbClr val="2E8B57"/>
                </a:solidFill>
                <a:latin typeface="Courier New" pitchFamily="49" charset="0"/>
                <a:cs typeface="Courier New" pitchFamily="49" charset="0"/>
              </a:rPr>
              <a:t>&lt;=</a:t>
            </a:r>
            <a:r>
              <a:rPr lang="en-US" sz="1600" dirty="0">
                <a:latin typeface="Courier New" pitchFamily="49" charset="0"/>
                <a:cs typeface="Courier New" pitchFamily="49" charset="0"/>
              </a:rPr>
              <a:t> a </a:t>
            </a:r>
            <a:r>
              <a:rPr lang="en-US" sz="1600" b="1" dirty="0">
                <a:solidFill>
                  <a:srgbClr val="2E8B57"/>
                </a:solidFill>
                <a:latin typeface="Courier New" pitchFamily="49" charset="0"/>
                <a:cs typeface="Courier New" pitchFamily="49" charset="0"/>
              </a:rPr>
              <a:t>and</a:t>
            </a:r>
            <a:r>
              <a:rPr lang="en-US" sz="1600" dirty="0">
                <a:latin typeface="Courier New" pitchFamily="49" charset="0"/>
                <a:cs typeface="Courier New" pitchFamily="49" charset="0"/>
              </a:rPr>
              <a:t> b </a:t>
            </a:r>
            <a:r>
              <a:rPr lang="en-US" sz="1600" b="1" dirty="0">
                <a:solidFill>
                  <a:srgbClr val="2E8B57"/>
                </a:solidFill>
                <a:latin typeface="Courier New" pitchFamily="49" charset="0"/>
                <a:cs typeface="Courier New" pitchFamily="49" charset="0"/>
              </a:rPr>
              <a:t>and</a:t>
            </a:r>
            <a:r>
              <a:rPr lang="en-US" sz="1600" dirty="0">
                <a:latin typeface="Courier New" pitchFamily="49" charset="0"/>
                <a:cs typeface="Courier New" pitchFamily="49" charset="0"/>
              </a:rPr>
              <a:t> c</a:t>
            </a:r>
            <a:r>
              <a:rPr lang="en-US" sz="1600" dirty="0" smtClean="0">
                <a:solidFill>
                  <a:srgbClr val="6A5ACD"/>
                </a:solidFill>
                <a:latin typeface="Courier New" pitchFamily="49" charset="0"/>
                <a:cs typeface="Courier New" pitchFamily="49" charset="0"/>
              </a:rPr>
              <a:t>;</a:t>
            </a:r>
            <a:r>
              <a:rPr lang="en-US" sz="1600" dirty="0" smtClean="0">
                <a:solidFill>
                  <a:srgbClr val="6A5ACD"/>
                </a:solidFill>
              </a:rPr>
              <a:t/>
            </a:r>
            <a:br>
              <a:rPr lang="en-US" sz="1600" dirty="0" smtClean="0">
                <a:solidFill>
                  <a:srgbClr val="6A5ACD"/>
                </a:solidFill>
              </a:rPr>
            </a:br>
            <a:r>
              <a:rPr kumimoji="0" lang="en-US" sz="1600" b="1" i="0" u="none" strike="noStrike" cap="none" normalizeH="0" baseline="0" dirty="0" smtClean="0">
                <a:ln>
                  <a:noFill/>
                </a:ln>
                <a:solidFill>
                  <a:srgbClr val="804040"/>
                </a:solidFill>
                <a:effectLst/>
                <a:latin typeface="Courier New" pitchFamily="49" charset="0"/>
                <a:cs typeface="Arial" pitchFamily="34" charset="0"/>
              </a:rPr>
              <a:t>end</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600" b="1" i="0" u="none" strike="noStrike" cap="none" normalizeH="0" baseline="0" dirty="0" smtClean="0">
                <a:ln>
                  <a:noFill/>
                </a:ln>
                <a:solidFill>
                  <a:srgbClr val="804040"/>
                </a:solidFill>
                <a:effectLst/>
                <a:latin typeface="Courier New" pitchFamily="49" charset="0"/>
                <a:cs typeface="Arial" pitchFamily="34" charset="0"/>
              </a:rPr>
              <a:t>process</a:t>
            </a:r>
            <a:r>
              <a:rPr kumimoji="0" lang="en-US" sz="1600" b="0" i="0" u="none" strike="noStrike" cap="none" normalizeH="0" baseline="0" dirty="0" smtClean="0">
                <a:ln>
                  <a:noFill/>
                </a:ln>
                <a:solidFill>
                  <a:srgbClr val="6A5ACD"/>
                </a:solidFill>
                <a:effectLst/>
                <a:latin typeface="Courier New" pitchFamily="49" charset="0"/>
                <a:cs typeface="Arial" pitchFamily="34" charset="0"/>
              </a:rPr>
              <a:t>;</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94767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a:t>
            </a:r>
            <a:r>
              <a:rPr lang="en-US" dirty="0" smtClean="0">
                <a:latin typeface="Courier New" pitchFamily="49" charset="0"/>
                <a:cs typeface="Courier New" pitchFamily="49" charset="0"/>
              </a:rPr>
              <a:t>process</a:t>
            </a:r>
            <a:r>
              <a:rPr lang="en-US" dirty="0" smtClean="0">
                <a:cs typeface="Courier New" pitchFamily="49" charset="0"/>
              </a:rPr>
              <a:t> With </a:t>
            </a:r>
            <a:r>
              <a:rPr lang="en-US" dirty="0">
                <a:latin typeface="Courier New" pitchFamily="49" charset="0"/>
                <a:cs typeface="Courier New" pitchFamily="49" charset="0"/>
              </a:rPr>
              <a:t>wait</a:t>
            </a:r>
            <a:r>
              <a:rPr lang="en-US" dirty="0" smtClean="0">
                <a:cs typeface="Courier New" pitchFamily="49" charset="0"/>
              </a:rPr>
              <a:t> Statement</a:t>
            </a:r>
            <a:endParaRPr lang="en-US" dirty="0">
              <a:latin typeface="Courier New" pitchFamily="49" charset="0"/>
              <a:cs typeface="Courier New" pitchFamily="49" charset="0"/>
            </a:endParaRPr>
          </a:p>
        </p:txBody>
      </p:sp>
      <p:sp>
        <p:nvSpPr>
          <p:cNvPr id="4" name="Content Placeholder 3"/>
          <p:cNvSpPr>
            <a:spLocks noGrp="1"/>
          </p:cNvSpPr>
          <p:nvPr>
            <p:ph idx="1"/>
          </p:nvPr>
        </p:nvSpPr>
        <p:spPr>
          <a:xfrm>
            <a:off x="800100" y="1536699"/>
            <a:ext cx="8131175" cy="2832775"/>
          </a:xfrm>
        </p:spPr>
        <p:txBody>
          <a:bodyPr/>
          <a:lstStyle/>
          <a:p>
            <a:r>
              <a:rPr lang="en-US" sz="2000" dirty="0"/>
              <a:t>Process has no sensitivity list</a:t>
            </a:r>
          </a:p>
          <a:p>
            <a:r>
              <a:rPr lang="en-US" sz="2000" dirty="0"/>
              <a:t>Process continues the execution until a wait statement is reached and then suspended</a:t>
            </a:r>
          </a:p>
          <a:p>
            <a:r>
              <a:rPr lang="en-US" sz="2000" dirty="0"/>
              <a:t>Forms of wait statement:</a:t>
            </a:r>
          </a:p>
          <a:p>
            <a:pPr lvl="1"/>
            <a:r>
              <a:rPr lang="en-US" sz="2000" dirty="0">
                <a:latin typeface="Courier New" pitchFamily="49" charset="0"/>
                <a:cs typeface="Courier New" pitchFamily="49" charset="0"/>
              </a:rPr>
              <a:t>wait on signals;</a:t>
            </a:r>
          </a:p>
          <a:p>
            <a:pPr lvl="1"/>
            <a:r>
              <a:rPr lang="en-US" sz="2000" dirty="0">
                <a:latin typeface="Courier New" pitchFamily="49" charset="0"/>
                <a:cs typeface="Courier New" pitchFamily="49" charset="0"/>
              </a:rPr>
              <a:t>wait until </a:t>
            </a:r>
            <a:r>
              <a:rPr lang="en-US" sz="2000" dirty="0" err="1">
                <a:latin typeface="Courier New" pitchFamily="49" charset="0"/>
                <a:cs typeface="Courier New" pitchFamily="49" charset="0"/>
              </a:rPr>
              <a:t>boolean_expression</a:t>
            </a:r>
            <a:r>
              <a:rPr lang="en-US" sz="2000" dirty="0">
                <a:latin typeface="Courier New" pitchFamily="49" charset="0"/>
                <a:cs typeface="Courier New" pitchFamily="49" charset="0"/>
              </a:rPr>
              <a:t>;</a:t>
            </a:r>
          </a:p>
          <a:p>
            <a:pPr lvl="1"/>
            <a:r>
              <a:rPr lang="en-US" sz="2000" dirty="0">
                <a:latin typeface="Courier New" pitchFamily="49" charset="0"/>
                <a:cs typeface="Courier New" pitchFamily="49" charset="0"/>
              </a:rPr>
              <a:t>wait for </a:t>
            </a:r>
            <a:r>
              <a:rPr lang="en-US" sz="2000" dirty="0" err="1">
                <a:latin typeface="Courier New" pitchFamily="49" charset="0"/>
                <a:cs typeface="Courier New" pitchFamily="49" charset="0"/>
              </a:rPr>
              <a:t>time_expression</a:t>
            </a:r>
            <a:r>
              <a:rPr lang="en-US" sz="2000" dirty="0" smtClean="0">
                <a:latin typeface="Courier New" pitchFamily="49" charset="0"/>
                <a:cs typeface="Courier New" pitchFamily="49" charset="0"/>
              </a:rPr>
              <a:t>;</a:t>
            </a:r>
          </a:p>
          <a:p>
            <a:r>
              <a:rPr lang="en-US" sz="2000" dirty="0"/>
              <a:t>A process can has multiple wait statements</a:t>
            </a:r>
          </a:p>
          <a:p>
            <a:r>
              <a:rPr lang="en-US" sz="2000" dirty="0">
                <a:solidFill>
                  <a:schemeClr val="accent2"/>
                </a:solidFill>
              </a:rPr>
              <a:t>Process with sensitivity list is preferred for synthesis </a:t>
            </a:r>
          </a:p>
          <a:p>
            <a:endParaRPr lang="en-US" dirty="0">
              <a:latin typeface="Courier New" pitchFamily="49" charset="0"/>
              <a:cs typeface="Courier New" pitchFamily="49" charset="0"/>
            </a:endParaRPr>
          </a:p>
          <a:p>
            <a:endParaRPr lang="en-US" sz="2000" dirty="0"/>
          </a:p>
        </p:txBody>
      </p:sp>
      <p:sp>
        <p:nvSpPr>
          <p:cNvPr id="5" name="Slide Number Placeholder 3"/>
          <p:cNvSpPr>
            <a:spLocks noGrp="1"/>
          </p:cNvSpPr>
          <p:nvPr>
            <p:ph type="sldNum" sz="quarter" idx="10"/>
          </p:nvPr>
        </p:nvSpPr>
        <p:spPr>
          <a:xfrm>
            <a:off x="6910388" y="6253163"/>
            <a:ext cx="2133600" cy="476250"/>
          </a:xfrm>
        </p:spPr>
        <p:txBody>
          <a:bodyPr/>
          <a:lstStyle/>
          <a:p>
            <a:pPr algn="r" rtl="0">
              <a:defRPr/>
            </a:pPr>
            <a:endParaRPr lang="en-US" kern="1200" dirty="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6</a:t>
            </a:fld>
            <a:endParaRPr lang="en-US" kern="1200" dirty="0">
              <a:solidFill>
                <a:srgbClr val="000000"/>
              </a:solidFill>
              <a:latin typeface="Times New Roman" pitchFamily="18" charset="0"/>
              <a:ea typeface="+mn-ea"/>
              <a:cs typeface="+mn-cs"/>
            </a:endParaRPr>
          </a:p>
        </p:txBody>
      </p:sp>
      <p:sp>
        <p:nvSpPr>
          <p:cNvPr id="3" name="Rectangle 1"/>
          <p:cNvSpPr>
            <a:spLocks noChangeArrowheads="1"/>
          </p:cNvSpPr>
          <p:nvPr/>
        </p:nvSpPr>
        <p:spPr bwMode="auto">
          <a:xfrm>
            <a:off x="3121924" y="4831140"/>
            <a:ext cx="2900153" cy="13234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begin</a:t>
            </a:r>
          </a:p>
          <a:p>
            <a:pPr lvl="0" fontAlgn="base">
              <a:spcBef>
                <a:spcPct val="0"/>
              </a:spcBef>
              <a:spcAft>
                <a:spcPct val="0"/>
              </a:spcAf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y </a:t>
            </a:r>
            <a:r>
              <a:rPr lang="en-US" sz="1600" b="1" dirty="0">
                <a:solidFill>
                  <a:srgbClr val="2E8B57"/>
                </a:solidFill>
                <a:latin typeface="Courier New" pitchFamily="49" charset="0"/>
                <a:cs typeface="Courier New" pitchFamily="49" charset="0"/>
              </a:rPr>
              <a:t>&lt;=</a:t>
            </a:r>
            <a:r>
              <a:rPr lang="en-US" sz="1600" dirty="0">
                <a:solidFill>
                  <a:srgbClr val="000000"/>
                </a:solidFill>
                <a:latin typeface="Courier New" pitchFamily="49" charset="0"/>
                <a:cs typeface="Courier New" pitchFamily="49" charset="0"/>
              </a:rPr>
              <a:t> a </a:t>
            </a:r>
            <a:r>
              <a:rPr lang="en-US" sz="1600" b="1" dirty="0">
                <a:solidFill>
                  <a:srgbClr val="2E8B57"/>
                </a:solidFill>
                <a:latin typeface="Courier New" pitchFamily="49" charset="0"/>
                <a:cs typeface="Courier New" pitchFamily="49" charset="0"/>
              </a:rPr>
              <a:t>and</a:t>
            </a:r>
            <a:r>
              <a:rPr lang="en-US" sz="1600" dirty="0">
                <a:solidFill>
                  <a:srgbClr val="000000"/>
                </a:solidFill>
                <a:latin typeface="Courier New" pitchFamily="49" charset="0"/>
                <a:cs typeface="Courier New" pitchFamily="49" charset="0"/>
              </a:rPr>
              <a:t> b </a:t>
            </a:r>
            <a:r>
              <a:rPr lang="en-US" sz="1600" b="1" dirty="0">
                <a:solidFill>
                  <a:srgbClr val="2E8B57"/>
                </a:solidFill>
                <a:latin typeface="Courier New" pitchFamily="49" charset="0"/>
                <a:cs typeface="Courier New" pitchFamily="49" charset="0"/>
              </a:rPr>
              <a:t>and</a:t>
            </a:r>
            <a:r>
              <a:rPr lang="en-US" sz="1600" dirty="0">
                <a:solidFill>
                  <a:srgbClr val="000000"/>
                </a:solidFill>
                <a:latin typeface="Courier New" pitchFamily="49" charset="0"/>
                <a:cs typeface="Courier New" pitchFamily="49" charset="0"/>
              </a:rPr>
              <a:t> c</a:t>
            </a: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lang="en-US" sz="1600" dirty="0" smtClean="0">
                <a:solidFill>
                  <a:srgbClr val="6A5ACD"/>
                </a:solidFill>
                <a:latin typeface="Courier New" pitchFamily="49" charset="0"/>
                <a:cs typeface="Courier New" pitchFamily="49" charset="0"/>
              </a:rPr>
              <a:t>   </a:t>
            </a:r>
            <a:r>
              <a:rPr lang="en-US" sz="1600" b="1" dirty="0">
                <a:solidFill>
                  <a:srgbClr val="804040"/>
                </a:solidFill>
                <a:latin typeface="Courier New" pitchFamily="49" charset="0"/>
                <a:cs typeface="Courier New" pitchFamily="49" charset="0"/>
              </a:rPr>
              <a:t>wait on</a:t>
            </a:r>
            <a:r>
              <a:rPr lang="en-US" sz="1600" dirty="0" smtClean="0">
                <a:solidFill>
                  <a:srgbClr val="6A5ACD"/>
                </a:solidFill>
                <a:latin typeface="Courier New" pitchFamily="49" charset="0"/>
                <a:cs typeface="Courier New" pitchFamily="49" charset="0"/>
              </a:rPr>
              <a:t> </a:t>
            </a:r>
            <a:r>
              <a:rPr lang="en-US" sz="1600" dirty="0" smtClean="0">
                <a:latin typeface="Courier New" pitchFamily="49" charset="0"/>
                <a:cs typeface="Courier New" pitchFamily="49" charset="0"/>
              </a:rPr>
              <a:t>a, b, c</a:t>
            </a:r>
            <a:r>
              <a:rPr lang="en-US" sz="1600" dirty="0" smtClean="0">
                <a:solidFill>
                  <a:srgbClr val="6A5ACD"/>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end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804040"/>
                </a:solidFill>
                <a:effectLst/>
                <a:latin typeface="Courier New" pitchFamily="49" charset="0"/>
                <a:cs typeface="Courier New" pitchFamily="49" charset="0"/>
              </a:rPr>
              <a:t>process</a:t>
            </a:r>
            <a:r>
              <a:rPr kumimoji="0" lang="en-US" sz="1600" b="0" i="0" u="none" strike="noStrike" cap="none" normalizeH="0" baseline="0" dirty="0" smtClean="0">
                <a:ln>
                  <a:noFill/>
                </a:ln>
                <a:solidFill>
                  <a:srgbClr val="6A5ACD"/>
                </a:solidFill>
                <a:effectLst/>
                <a:latin typeface="Courier New" pitchFamily="49" charset="0"/>
                <a:cs typeface="Courier New" pitchFamily="49" charset="0"/>
              </a:rPr>
              <a:t>;</a:t>
            </a:r>
            <a:r>
              <a:rPr kumimoji="0" lang="en-US" sz="1050" b="0"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3600" b="0"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736809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dirty="0"/>
              <a:t>Synchronous Circuit (Chapter 8)</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2D6D4B2-7611-498F-8780-1EDC26277454}" type="slidenum">
              <a:rPr lang="en-US" kern="1200" smtClean="0">
                <a:solidFill>
                  <a:srgbClr val="000000"/>
                </a:solidFill>
                <a:latin typeface="Times New Roman" pitchFamily="18" charset="0"/>
                <a:ea typeface="+mn-ea"/>
                <a:cs typeface="+mn-cs"/>
              </a:rPr>
              <a:pPr algn="r" rtl="0">
                <a:defRPr/>
              </a:pPr>
              <a:t>7</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871927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sz="3200" dirty="0"/>
              <a:t>Synchronous Circuit (Chapter 8)</a:t>
            </a:r>
          </a:p>
        </p:txBody>
      </p:sp>
      <p:sp>
        <p:nvSpPr>
          <p:cNvPr id="8" name="Content Placeholder 7"/>
          <p:cNvSpPr>
            <a:spLocks noGrp="1"/>
          </p:cNvSpPr>
          <p:nvPr>
            <p:ph idx="1"/>
          </p:nvPr>
        </p:nvSpPr>
        <p:spPr>
          <a:xfrm>
            <a:off x="800100" y="1536700"/>
            <a:ext cx="8131175" cy="2806700"/>
          </a:xfrm>
        </p:spPr>
        <p:txBody>
          <a:bodyPr/>
          <a:lstStyle/>
          <a:p>
            <a:r>
              <a:rPr lang="en-US" sz="2000" dirty="0"/>
              <a:t>One of the most difficult design aspects of a sequential circuit: </a:t>
            </a:r>
            <a:br>
              <a:rPr lang="en-US" sz="2000" dirty="0"/>
            </a:br>
            <a:r>
              <a:rPr lang="en-US" sz="2000" dirty="0"/>
              <a:t>How to satisfy the timing constraints</a:t>
            </a:r>
          </a:p>
          <a:p>
            <a:r>
              <a:rPr lang="en-US" sz="2000" dirty="0"/>
              <a:t>The Big idea: Synchronous methodology  </a:t>
            </a:r>
          </a:p>
          <a:p>
            <a:pPr lvl="1"/>
            <a:r>
              <a:rPr lang="en-US" sz="2000" dirty="0"/>
              <a:t>Group all D FFs together with a single clock: Synchronous methodology  </a:t>
            </a:r>
          </a:p>
          <a:p>
            <a:pPr lvl="1"/>
            <a:r>
              <a:rPr lang="en-US" sz="2000" dirty="0"/>
              <a:t>Only need to deal with the timing constraint of </a:t>
            </a:r>
            <a:r>
              <a:rPr lang="en-US" sz="2000" u="sng" dirty="0"/>
              <a:t>one</a:t>
            </a:r>
            <a:r>
              <a:rPr lang="en-US" sz="2000" dirty="0"/>
              <a:t> memory </a:t>
            </a:r>
            <a:r>
              <a:rPr lang="en-US" sz="2000" dirty="0" smtClean="0"/>
              <a:t>element</a:t>
            </a:r>
          </a:p>
          <a:p>
            <a:endParaRPr lang="en-US" dirty="0"/>
          </a:p>
          <a:p>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8</a:t>
            </a:fld>
            <a:endParaRPr lang="en-US" kern="1200">
              <a:solidFill>
                <a:srgbClr val="000000"/>
              </a:solidFill>
              <a:latin typeface="Times New Roman" pitchFamily="18" charset="0"/>
              <a:ea typeface="+mn-ea"/>
              <a:cs typeface="+mn-cs"/>
            </a:endParaRPr>
          </a:p>
        </p:txBody>
      </p:sp>
    </p:spTree>
    <p:extLst>
      <p:ext uri="{BB962C8B-B14F-4D97-AF65-F5344CB8AC3E}">
        <p14:creationId xmlns:p14="http://schemas.microsoft.com/office/powerpoint/2010/main" val="283234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4350" indent="-514350" eaLnBrk="1" hangingPunct="1">
              <a:lnSpc>
                <a:spcPct val="80000"/>
              </a:lnSpc>
            </a:pPr>
            <a:r>
              <a:rPr lang="en-US" sz="3200" dirty="0"/>
              <a:t>Synchronous Circuit (Chapter 8)</a:t>
            </a:r>
          </a:p>
        </p:txBody>
      </p:sp>
      <p:sp>
        <p:nvSpPr>
          <p:cNvPr id="8" name="Content Placeholder 7"/>
          <p:cNvSpPr>
            <a:spLocks noGrp="1"/>
          </p:cNvSpPr>
          <p:nvPr>
            <p:ph idx="1"/>
          </p:nvPr>
        </p:nvSpPr>
        <p:spPr>
          <a:xfrm>
            <a:off x="800100" y="1536700"/>
            <a:ext cx="8131175" cy="2806700"/>
          </a:xfrm>
        </p:spPr>
        <p:txBody>
          <a:bodyPr/>
          <a:lstStyle/>
          <a:p>
            <a:pPr>
              <a:lnSpc>
                <a:spcPct val="90000"/>
              </a:lnSpc>
            </a:pPr>
            <a:r>
              <a:rPr lang="en-US" sz="1800" dirty="0" smtClean="0"/>
              <a:t>Basic </a:t>
            </a:r>
            <a:r>
              <a:rPr lang="en-US" sz="1800" dirty="0"/>
              <a:t>block diagram</a:t>
            </a:r>
          </a:p>
          <a:p>
            <a:pPr lvl="1">
              <a:lnSpc>
                <a:spcPct val="90000"/>
              </a:lnSpc>
            </a:pPr>
            <a:r>
              <a:rPr lang="en-US" sz="1600" dirty="0"/>
              <a:t>State register (memory elements)</a:t>
            </a:r>
          </a:p>
          <a:p>
            <a:pPr lvl="1">
              <a:lnSpc>
                <a:spcPct val="90000"/>
              </a:lnSpc>
            </a:pPr>
            <a:r>
              <a:rPr lang="en-US" sz="1600" dirty="0"/>
              <a:t>Next-state logic (combinational circuit)</a:t>
            </a:r>
          </a:p>
          <a:p>
            <a:pPr lvl="1">
              <a:lnSpc>
                <a:spcPct val="90000"/>
              </a:lnSpc>
            </a:pPr>
            <a:r>
              <a:rPr lang="en-US" sz="1600" dirty="0"/>
              <a:t>Output logic (combinational circuit)</a:t>
            </a:r>
          </a:p>
          <a:p>
            <a:pPr>
              <a:lnSpc>
                <a:spcPct val="90000"/>
              </a:lnSpc>
            </a:pPr>
            <a:r>
              <a:rPr lang="en-US" sz="1800" dirty="0"/>
              <a:t>Operation </a:t>
            </a:r>
          </a:p>
          <a:p>
            <a:pPr lvl="1">
              <a:lnSpc>
                <a:spcPct val="90000"/>
              </a:lnSpc>
            </a:pPr>
            <a:r>
              <a:rPr lang="en-US" sz="1600" dirty="0"/>
              <a:t>At the rising edge of the clock, </a:t>
            </a:r>
            <a:r>
              <a:rPr lang="en-US" sz="1600" dirty="0" err="1">
                <a:latin typeface="Courier New" pitchFamily="49" charset="0"/>
                <a:cs typeface="Courier New" pitchFamily="49" charset="0"/>
              </a:rPr>
              <a:t>state_next</a:t>
            </a:r>
            <a:r>
              <a:rPr lang="en-US" sz="1600" dirty="0"/>
              <a:t> sampled and stored into the register (and becomes the new value of </a:t>
            </a:r>
            <a:r>
              <a:rPr lang="en-US" sz="1600" dirty="0" err="1">
                <a:latin typeface="Courier New" pitchFamily="49" charset="0"/>
                <a:cs typeface="Courier New" pitchFamily="49" charset="0"/>
              </a:rPr>
              <a:t>state_reg</a:t>
            </a:r>
            <a:endParaRPr lang="en-US" sz="1600" dirty="0">
              <a:latin typeface="Courier New" pitchFamily="49" charset="0"/>
              <a:cs typeface="Courier New" pitchFamily="49" charset="0"/>
            </a:endParaRPr>
          </a:p>
          <a:p>
            <a:pPr lvl="1">
              <a:lnSpc>
                <a:spcPct val="90000"/>
              </a:lnSpc>
            </a:pPr>
            <a:r>
              <a:rPr lang="en-US" sz="1600" dirty="0"/>
              <a:t>The next-state logic determines the new value (new </a:t>
            </a:r>
            <a:r>
              <a:rPr lang="en-US" sz="1600" dirty="0" err="1">
                <a:latin typeface="Courier New" pitchFamily="49" charset="0"/>
                <a:cs typeface="Courier New" pitchFamily="49" charset="0"/>
              </a:rPr>
              <a:t>state_next</a:t>
            </a:r>
            <a:r>
              <a:rPr lang="en-US" sz="1600" dirty="0"/>
              <a:t>) and the output logic generates the output </a:t>
            </a:r>
          </a:p>
          <a:p>
            <a:pPr lvl="1">
              <a:lnSpc>
                <a:spcPct val="90000"/>
              </a:lnSpc>
            </a:pPr>
            <a:r>
              <a:rPr lang="en-US" sz="1600" dirty="0"/>
              <a:t>At the rising edge of the clock, the  new value of </a:t>
            </a:r>
            <a:r>
              <a:rPr lang="en-US" sz="1600" dirty="0" err="1">
                <a:latin typeface="Courier New" pitchFamily="49" charset="0"/>
                <a:cs typeface="Courier New" pitchFamily="49" charset="0"/>
              </a:rPr>
              <a:t>state_next</a:t>
            </a:r>
            <a:r>
              <a:rPr lang="en-US" sz="1600" dirty="0"/>
              <a:t> sampled and stored into the register </a:t>
            </a:r>
          </a:p>
          <a:p>
            <a:pPr>
              <a:lnSpc>
                <a:spcPct val="90000"/>
              </a:lnSpc>
            </a:pPr>
            <a:r>
              <a:rPr lang="en-US" sz="1800" dirty="0"/>
              <a:t>Glitches </a:t>
            </a:r>
            <a:r>
              <a:rPr lang="en-US" sz="1800" dirty="0" smtClean="0"/>
              <a:t>have no effect </a:t>
            </a:r>
            <a:r>
              <a:rPr lang="en-US" sz="1800" dirty="0"/>
              <a:t>as long as the </a:t>
            </a:r>
            <a:r>
              <a:rPr lang="en-US" sz="1600" dirty="0" err="1">
                <a:latin typeface="Courier New" pitchFamily="49" charset="0"/>
                <a:cs typeface="Courier New" pitchFamily="49" charset="0"/>
              </a:rPr>
              <a:t>state_next</a:t>
            </a:r>
            <a:r>
              <a:rPr lang="en-US" sz="1800" dirty="0"/>
              <a:t> is stabled at the sampling edge </a:t>
            </a:r>
          </a:p>
          <a:p>
            <a:endParaRPr lang="en-US" sz="2000" dirty="0"/>
          </a:p>
          <a:p>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lgn="r" rtl="0">
              <a:defRPr/>
            </a:pPr>
            <a:endParaRPr lang="en-US" kern="1200" smtClean="0">
              <a:solidFill>
                <a:srgbClr val="000000"/>
              </a:solidFill>
              <a:latin typeface="Times New Roman" pitchFamily="18" charset="0"/>
              <a:ea typeface="+mn-ea"/>
              <a:cs typeface="+mn-cs"/>
            </a:endParaRPr>
          </a:p>
          <a:p>
            <a:pPr algn="r" rtl="0">
              <a:defRPr/>
            </a:pPr>
            <a:fld id="{683EF015-741B-43DE-8A3A-BDAB0992138F}" type="slidenum">
              <a:rPr lang="en-US" kern="1200" smtClean="0">
                <a:solidFill>
                  <a:srgbClr val="000000"/>
                </a:solidFill>
                <a:latin typeface="Times New Roman" pitchFamily="18" charset="0"/>
                <a:ea typeface="+mn-ea"/>
                <a:cs typeface="+mn-cs"/>
              </a:rPr>
              <a:pPr algn="r" rtl="0">
                <a:defRPr/>
              </a:pPr>
              <a:t>9</a:t>
            </a:fld>
            <a:endParaRPr lang="en-US" kern="1200">
              <a:solidFill>
                <a:srgbClr val="000000"/>
              </a:solidFill>
              <a:latin typeface="Times New Roman" pitchFamily="18" charset="0"/>
              <a:ea typeface="+mn-ea"/>
              <a:cs typeface="+mn-cs"/>
            </a:endParaRPr>
          </a:p>
        </p:txBody>
      </p:sp>
      <p:pic>
        <p:nvPicPr>
          <p:cNvPr id="5"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6725" y="4592134"/>
            <a:ext cx="5670550" cy="196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085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9D6F66A9097E45985829161D9D613F" ma:contentTypeVersion="0" ma:contentTypeDescription="Create a new document." ma:contentTypeScope="" ma:versionID="e1c295f9493e145ca6724ddca64ea24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D9BBD7-6FD9-45D6-8671-3DF6115DC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7395B73-43DA-44AD-9686-38AE2B24C7D8}">
  <ds:schemaRefs>
    <ds:schemaRef ds:uri="http://purl.org/dc/elements/1.1/"/>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65BD8E8-E404-4D56-86A7-7E93C94D49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2284</TotalTime>
  <Words>2366</Words>
  <Application>Microsoft Office PowerPoint</Application>
  <PresentationFormat>On-screen Show (4:3)</PresentationFormat>
  <Paragraphs>500</Paragraphs>
  <Slides>38</Slides>
  <Notes>1</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Blank Presentation</vt:lpstr>
      <vt:lpstr>ECE 484 - Advanced Digital Systems Design Lecture 5 – Sequential Circuits in VHDL</vt:lpstr>
      <vt:lpstr>Lesson Outline</vt:lpstr>
      <vt:lpstr>VHDL Process</vt:lpstr>
      <vt:lpstr>VHDL process</vt:lpstr>
      <vt:lpstr>VHDL process With Sensitivity List</vt:lpstr>
      <vt:lpstr>VHDL process With wait Statement</vt:lpstr>
      <vt:lpstr>Synchronous Circuit (Chapter 8)</vt:lpstr>
      <vt:lpstr>Synchronous Circuit (Chapter 8)</vt:lpstr>
      <vt:lpstr>Synchronous Circuit (Chapter 8)</vt:lpstr>
      <vt:lpstr>D Latch</vt:lpstr>
      <vt:lpstr>D Flip Flop</vt:lpstr>
      <vt:lpstr>Sequential Signal Assignment Statement</vt:lpstr>
      <vt:lpstr>Simple Signal Assignment</vt:lpstr>
      <vt:lpstr>Variable Assignment Statement</vt:lpstr>
      <vt:lpstr>Variable Assignment Statement</vt:lpstr>
      <vt:lpstr>if Statement</vt:lpstr>
      <vt:lpstr>if Statement</vt:lpstr>
      <vt:lpstr>4-to-1 Mulitplexer</vt:lpstr>
      <vt:lpstr>Comparison to Conditional Signal Assignment</vt:lpstr>
      <vt:lpstr>Incomplete Branch and Incomplete Signal Assignment</vt:lpstr>
      <vt:lpstr>Incomplete Branch and Incomplete Signal Assignment</vt:lpstr>
      <vt:lpstr>Conceptual Implementation</vt:lpstr>
      <vt:lpstr>Conceptual Implementation</vt:lpstr>
      <vt:lpstr>case Statement</vt:lpstr>
      <vt:lpstr>case Statement</vt:lpstr>
      <vt:lpstr>4-to-1 Multiplexer</vt:lpstr>
      <vt:lpstr>Comparison to Selected Signal Assignment</vt:lpstr>
      <vt:lpstr>Incomplete Signal Assignment</vt:lpstr>
      <vt:lpstr>Conceptual Implementation</vt:lpstr>
      <vt:lpstr>Simple for Loop Statement</vt:lpstr>
      <vt:lpstr>Simple for Loop Statement</vt:lpstr>
      <vt:lpstr>Reduced xor Example</vt:lpstr>
      <vt:lpstr>Conceptual Implementation</vt:lpstr>
      <vt:lpstr>Synthesis Guidelines</vt:lpstr>
      <vt:lpstr>Synthesis of Sequential Statements</vt:lpstr>
      <vt:lpstr>Synthesis Guidelines: Sequential Statements</vt:lpstr>
      <vt:lpstr>Synthesis Guidelines: Combinational Circuits</vt:lpstr>
      <vt:lpstr>Lesson Outline</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Tanner, Michael A Capt USAF USAFA USAFA/DFEC</dc:creator>
  <cp:lastModifiedBy>Capt Michael Tanner</cp:lastModifiedBy>
  <cp:revision>712</cp:revision>
  <cp:lastPrinted>2011-08-04T19:34:27Z</cp:lastPrinted>
  <dcterms:created xsi:type="dcterms:W3CDTF">2007-08-09T13:45:40Z</dcterms:created>
  <dcterms:modified xsi:type="dcterms:W3CDTF">2012-12-19T23:05:28Z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0x010100289D6F66A9097E45985829161D9D613F</vt:lpwstr>
  </property>
</Properties>
</file>