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29"/>
  </p:notesMasterIdLst>
  <p:handoutMasterIdLst>
    <p:handoutMasterId r:id="rId30"/>
  </p:handoutMasterIdLst>
  <p:sldIdLst>
    <p:sldId id="283" r:id="rId6"/>
    <p:sldId id="380" r:id="rId7"/>
    <p:sldId id="431" r:id="rId8"/>
    <p:sldId id="422" r:id="rId9"/>
    <p:sldId id="447" r:id="rId10"/>
    <p:sldId id="448" r:id="rId11"/>
    <p:sldId id="450" r:id="rId12"/>
    <p:sldId id="451" r:id="rId13"/>
    <p:sldId id="452" r:id="rId14"/>
    <p:sldId id="453" r:id="rId15"/>
    <p:sldId id="433" r:id="rId16"/>
    <p:sldId id="434" r:id="rId17"/>
    <p:sldId id="435" r:id="rId18"/>
    <p:sldId id="436" r:id="rId19"/>
    <p:sldId id="444" r:id="rId20"/>
    <p:sldId id="437" r:id="rId21"/>
    <p:sldId id="438" r:id="rId22"/>
    <p:sldId id="439" r:id="rId23"/>
    <p:sldId id="440" r:id="rId24"/>
    <p:sldId id="441" r:id="rId25"/>
    <p:sldId id="442" r:id="rId26"/>
    <p:sldId id="446" r:id="rId27"/>
    <p:sldId id="445" r:id="rId28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19" autoAdjust="0"/>
    <p:restoredTop sz="99901" autoAdjust="0"/>
  </p:normalViewPr>
  <p:slideViewPr>
    <p:cSldViewPr snapToObjects="1">
      <p:cViewPr>
        <p:scale>
          <a:sx n="100" d="100"/>
          <a:sy n="100" d="100"/>
        </p:scale>
        <p:origin x="-1866" y="-7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7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0FC61C8-FCEC-42C7-B8D3-A2EFF6896C3E}" type="datetimeFigureOut">
              <a:rPr lang="en-US" smtClean="0"/>
              <a:pPr/>
              <a:t>1/28/2013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4DA10A2-3F7D-4248-B346-176702F4A0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130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C1FDA36-CDEE-43EF-9099-906D5658A59A}" type="datetimeFigureOut">
              <a:rPr lang="en-US" smtClean="0"/>
              <a:pPr/>
              <a:t>1/28/2013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33866E5-B94A-483C-A5BE-4F8375C5FC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23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 smtClean="0"/>
              <a:t>Write on board:</a:t>
            </a:r>
          </a:p>
          <a:p>
            <a:endParaRPr lang="en-US" dirty="0" smtClean="0"/>
          </a:p>
          <a:p>
            <a:r>
              <a:rPr lang="en-US" u="sng" dirty="0" smtClean="0"/>
              <a:t>ECE</a:t>
            </a:r>
            <a:r>
              <a:rPr lang="en-US" u="sng" baseline="0" dirty="0" smtClean="0"/>
              <a:t> 315</a:t>
            </a:r>
          </a:p>
          <a:p>
            <a:r>
              <a:rPr lang="en-US" baseline="0" dirty="0" smtClean="0"/>
              <a:t>Day 1 – Admin</a:t>
            </a:r>
          </a:p>
          <a:p>
            <a:r>
              <a:rPr lang="en-US" baseline="0" dirty="0" smtClean="0"/>
              <a:t>Section Marcher</a:t>
            </a:r>
          </a:p>
          <a:p>
            <a:r>
              <a:rPr lang="en-US" baseline="0" dirty="0" smtClean="0"/>
              <a:t>Introductions</a:t>
            </a:r>
          </a:p>
          <a:p>
            <a:r>
              <a:rPr lang="en-US" baseline="0" dirty="0" smtClean="0"/>
              <a:t>Syllabus</a:t>
            </a:r>
          </a:p>
          <a:p>
            <a:endParaRPr lang="en-US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81BCBC-E066-4910-B192-91C4189936ED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1/28/2013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1/28/2013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1/28/2013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5" name="Line 28"/>
          <p:cNvSpPr>
            <a:spLocks noChangeShapeType="1"/>
          </p:cNvSpPr>
          <p:nvPr/>
        </p:nvSpPr>
        <p:spPr bwMode="auto">
          <a:xfrm>
            <a:off x="381000" y="12319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33802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533900" y="5162550"/>
            <a:ext cx="4038600" cy="11620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Briefer’s Name</a:t>
            </a:r>
          </a:p>
          <a:p>
            <a:r>
              <a:rPr lang="en-US"/>
              <a:t>Office Symbol</a:t>
            </a:r>
          </a:p>
        </p:txBody>
      </p:sp>
      <p:sp>
        <p:nvSpPr>
          <p:cNvPr id="33805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3848100" y="2286000"/>
            <a:ext cx="4762500" cy="1905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Briefing Topic Title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D957A480-45FD-4E4A-ABAC-1E7EB071E91C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28 January 2013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2E6BC4E5-C517-43F2-870E-64EFEEF1198A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28 January 2013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536700"/>
            <a:ext cx="3989388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888" y="1536700"/>
            <a:ext cx="3989387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04E23353-4FEE-4528-8A35-E06682B0B952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3C7A53D6-9E1F-476B-811C-8B0D7D6C129D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28 January 2013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E8D331FD-6F1F-4D9B-AF9A-483E3CAF7677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7620B285-4050-43FA-AADB-0920DF539A7F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28 January 2013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7FF413A6-C1B6-4F62-8CFB-187CFCE2157E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0EA175A4-5690-4F6B-983E-B173AF56C5D4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28 January 2013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4B30F739-B175-493E-BCB7-A2F184EDE3CD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6FB5E55D-52CC-4139-85F7-657F2B75D194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28 January 2013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AA4FB6B9-BF17-439A-AF11-BF4CD9B977CD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085EA206-6CCF-4F3A-B44D-6D7AD10113F2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28 January 2013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1/28/2013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549A2477-CE7E-45C6-B43D-4B971EC74F58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F98E6776-D5C5-46E4-88B5-BCF57C743C82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28 January 2013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C567F1F5-194A-4EF4-8702-89EFF55C2EA8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144E03DF-8FF9-4CC1-81A9-7D65C03EA82B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28 January 2013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9275" y="76200"/>
            <a:ext cx="2032000" cy="5784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76200"/>
            <a:ext cx="5946775" cy="5784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51B54694-5A4F-4DDE-A246-90E7B842FB9E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60DCB877-6D3E-4BCA-8EC7-D4670F81984A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28 January 2013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76200"/>
            <a:ext cx="6781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00100" y="1536700"/>
            <a:ext cx="8131175" cy="432435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C4A63687-7E6C-4DE0-9BEB-8789448141D7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E43D8F38-5EEC-4D31-B27F-2563D8A07911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28 January 2013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1/28/2013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1/28/2013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1/28/2013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1/28/2013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1/28/2013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1/28/2013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1/28/2013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B1F19-4BA3-4ED5-9FA4-8D8D35FFE7BA}" type="datetimeFigureOut">
              <a:rPr lang="en-US" smtClean="0"/>
              <a:pPr/>
              <a:t>1/28/2013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00" y="1536700"/>
            <a:ext cx="813117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11350" y="76200"/>
            <a:ext cx="6781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auto">
          <a:xfrm>
            <a:off x="422275" y="14144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pic>
        <p:nvPicPr>
          <p:cNvPr id="1030" name="Picture 41" descr="usafaseal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85763" y="0"/>
            <a:ext cx="1287462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67" name="Text Box 43"/>
          <p:cNvSpPr txBox="1">
            <a:spLocks noChangeArrowheads="1"/>
          </p:cNvSpPr>
          <p:nvPr userDrawn="1"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rtl="0">
              <a:spcBef>
                <a:spcPct val="50000"/>
              </a:spcBef>
              <a:defRPr/>
            </a:pPr>
            <a:r>
              <a:rPr lang="en-US" sz="1600" b="1" i="1" kern="1200" dirty="0">
                <a:solidFill>
                  <a:srgbClr val="000000"/>
                </a:solidFill>
                <a:latin typeface="Century Schoolbook" pitchFamily="18" charset="0"/>
                <a:ea typeface="+mn-ea"/>
                <a:cs typeface="+mn-cs"/>
              </a:rPr>
              <a:t>I n t e g r i t y  -  S e r v i c e  -  E x c e l </a:t>
            </a:r>
            <a:r>
              <a:rPr lang="en-US" sz="1600" b="1" i="1" kern="1200" dirty="0" err="1">
                <a:solidFill>
                  <a:srgbClr val="000000"/>
                </a:solidFill>
                <a:latin typeface="Century Schoolbook" pitchFamily="18" charset="0"/>
                <a:ea typeface="+mn-ea"/>
                <a:cs typeface="+mn-cs"/>
              </a:rPr>
              <a:t>l</a:t>
            </a:r>
            <a:r>
              <a:rPr lang="en-US" sz="1600" b="1" i="1" kern="1200" dirty="0">
                <a:solidFill>
                  <a:srgbClr val="000000"/>
                </a:solidFill>
                <a:latin typeface="Century Schoolbook" pitchFamily="18" charset="0"/>
                <a:ea typeface="+mn-ea"/>
                <a:cs typeface="+mn-cs"/>
              </a:rPr>
              <a:t> e n c e</a:t>
            </a:r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10388" y="6253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>
                <a:latin typeface="Times New Roman" pitchFamily="18" charset="0"/>
              </a:defRPr>
            </a:lvl1pPr>
          </a:lstStyle>
          <a:p>
            <a:pPr rtl="0">
              <a:defRPr/>
            </a:pPr>
            <a:endParaRPr lang="en-US" kern="1200">
              <a:solidFill>
                <a:srgbClr val="000000"/>
              </a:solidFill>
              <a:ea typeface="+mn-ea"/>
              <a:cs typeface="+mn-cs"/>
            </a:endParaRPr>
          </a:p>
          <a:p>
            <a:pPr rtl="0">
              <a:defRPr/>
            </a:pPr>
            <a:fld id="{F49C0791-D0EA-4F3B-9503-D0DBAFE8CE0E}" type="slidenum">
              <a:rPr lang="en-US" kern="1200">
                <a:solidFill>
                  <a:srgbClr val="000000"/>
                </a:solidFill>
                <a:ea typeface="+mn-ea"/>
                <a:cs typeface="+mn-cs"/>
              </a:rPr>
              <a:pPr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200" b="1">
          <a:solidFill>
            <a:schemeClr val="tx1"/>
          </a:solidFill>
          <a:latin typeface="+mn-lt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524000"/>
            <a:ext cx="9144000" cy="1905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ECE 484 - Advanced Digital Systems Design</a:t>
            </a:r>
            <a:r>
              <a:rPr lang="en-US" sz="4000" smtClean="0"/>
              <a:t/>
            </a:r>
            <a:br>
              <a:rPr lang="en-US" sz="4000" smtClean="0"/>
            </a:br>
            <a:r>
              <a:rPr lang="en-US" sz="3200"/>
              <a:t>Lecture 6 </a:t>
            </a:r>
            <a:r>
              <a:rPr lang="en-US" sz="3200" dirty="0" smtClean="0"/>
              <a:t>– Writing VHDL Test Benches</a:t>
            </a:r>
            <a:endParaRPr lang="en-US" sz="400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33750" y="3754438"/>
            <a:ext cx="5048250" cy="2187575"/>
          </a:xfrm>
        </p:spPr>
        <p:txBody>
          <a:bodyPr>
            <a:normAutofit/>
          </a:bodyPr>
          <a:lstStyle/>
          <a:p>
            <a:r>
              <a:rPr lang="en-US" dirty="0" smtClean="0"/>
              <a:t>Capt Michael Tanner</a:t>
            </a:r>
            <a:br>
              <a:rPr lang="en-US" dirty="0" smtClean="0"/>
            </a:br>
            <a:r>
              <a:rPr lang="en-US" smtClean="0"/>
              <a:t>Room </a:t>
            </a:r>
            <a:r>
              <a:rPr lang="en-US"/>
              <a:t>2F46A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333-6766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4101" name="Picture 31" descr="usafaseal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0700" y="2903538"/>
            <a:ext cx="3035300" cy="318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1457325" y="500063"/>
            <a:ext cx="6178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 i="1"/>
              <a:t>HQ U.S. Air Force Academy</a:t>
            </a: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1228725" y="1416050"/>
            <a:ext cx="655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i="1">
                <a:latin typeface="Century Schoolbook" pitchFamily="18" charset="0"/>
              </a:rPr>
              <a:t>I n t e g r i t y  -  S e r v i c e  -  E x c e l l e n c 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 smtClean="0"/>
              <a:t>Lab 1 </a:t>
            </a:r>
            <a:r>
              <a:rPr lang="en-US" dirty="0" err="1" smtClean="0"/>
              <a:t>Testbench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00100" y="1536700"/>
            <a:ext cx="8131175" cy="1435100"/>
          </a:xfrm>
        </p:spPr>
        <p:txBody>
          <a:bodyPr/>
          <a:lstStyle/>
          <a:p>
            <a:r>
              <a:rPr lang="en-US" sz="2000" dirty="0" smtClean="0"/>
              <a:t>640 x 480 pixel image</a:t>
            </a:r>
          </a:p>
          <a:p>
            <a:r>
              <a:rPr lang="en-US" sz="2000" dirty="0" smtClean="0"/>
              <a:t>Each pixel is 8-bits</a:t>
            </a:r>
          </a:p>
          <a:p>
            <a:r>
              <a:rPr lang="en-US" sz="2000" dirty="0" smtClean="0"/>
              <a:t>Pixels generated in sequence</a:t>
            </a:r>
          </a:p>
          <a:p>
            <a:r>
              <a:rPr lang="en-US" sz="2000" dirty="0" smtClean="0"/>
              <a:t>Over a period of </a:t>
            </a:r>
            <a:r>
              <a:rPr lang="en-US" sz="2000" i="1" dirty="0" smtClean="0"/>
              <a:t>more </a:t>
            </a:r>
            <a:r>
              <a:rPr lang="en-US" sz="2000" dirty="0" smtClean="0"/>
              <a:t>than </a:t>
            </a:r>
            <a:r>
              <a:rPr lang="en-US" sz="2000" dirty="0"/>
              <a:t>(640*480)=</a:t>
            </a:r>
            <a:r>
              <a:rPr lang="en-US" sz="2000" dirty="0" smtClean="0"/>
              <a:t>307,200 clock cycles</a:t>
            </a:r>
            <a:endParaRPr lang="en-US" sz="200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10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906" y="3124200"/>
            <a:ext cx="5310188" cy="32050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9059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/>
              <a:t>VHDL Tools: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record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array</a:t>
            </a:r>
            <a:r>
              <a:rPr lang="en-US" dirty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wait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11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846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 smtClean="0"/>
              <a:t>VHDL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record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00100" y="1536700"/>
            <a:ext cx="8131175" cy="410210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record</a:t>
            </a:r>
            <a:r>
              <a:rPr lang="en-US" dirty="0" smtClean="0"/>
              <a:t> is a collection of elements</a:t>
            </a:r>
          </a:p>
          <a:p>
            <a:pPr lvl="1"/>
            <a:r>
              <a:rPr lang="en-US" dirty="0" smtClean="0"/>
              <a:t>Similar to a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/>
              <a:t> in C</a:t>
            </a:r>
          </a:p>
          <a:p>
            <a:pPr lvl="1"/>
            <a:r>
              <a:rPr lang="en-US" dirty="0" smtClean="0"/>
              <a:t>Similar to an object with properties and no methods in Java</a:t>
            </a:r>
            <a:endParaRPr lang="en-US" sz="200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12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783049" y="3152746"/>
            <a:ext cx="3577903" cy="30008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type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my_record_type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is record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</a:t>
            </a:r>
            <a:r>
              <a:rPr lang="en-US" sz="13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field_1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300" b="1" dirty="0" err="1" smtClean="0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data_type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3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field_2 </a:t>
            </a:r>
            <a:r>
              <a:rPr lang="en-US" sz="1300" b="1" dirty="0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300" b="1" dirty="0" err="1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data_type</a:t>
            </a:r>
            <a:r>
              <a:rPr lang="en-US" sz="1300" dirty="0" smtClean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300" dirty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300" dirty="0" smtClean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...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3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</a:t>
            </a:r>
            <a:r>
              <a:rPr lang="en-US" sz="1300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field_n</a:t>
            </a:r>
            <a:r>
              <a:rPr lang="en-US" sz="13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300" b="1" dirty="0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300" b="1" dirty="0" err="1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data_type</a:t>
            </a:r>
            <a:r>
              <a:rPr lang="en-US" sz="1300" dirty="0" smtClean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rgbClr val="6A5ACD"/>
              </a:solidFill>
              <a:effectLst/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end record;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300" b="1" dirty="0" smtClean="0">
              <a:solidFill>
                <a:srgbClr val="80404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300" b="1" dirty="0" smtClean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300" b="1" dirty="0" smtClean="0">
              <a:solidFill>
                <a:srgbClr val="80404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300" b="1" dirty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signal</a:t>
            </a:r>
            <a:r>
              <a:rPr lang="en-US" sz="13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my_signal</a:t>
            </a:r>
            <a:r>
              <a:rPr lang="en-US" sz="13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300" b="1" dirty="0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300" b="1" dirty="0" err="1" smtClean="0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my_record_type</a:t>
            </a:r>
            <a:r>
              <a:rPr lang="en-US" sz="1300" dirty="0" smtClean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300" b="1" dirty="0">
              <a:solidFill>
                <a:srgbClr val="6A5ACD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300" b="1" dirty="0" smtClean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...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300" b="1" dirty="0" smtClean="0">
              <a:solidFill>
                <a:srgbClr val="80404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3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my_signal.field_1 </a:t>
            </a:r>
            <a:r>
              <a:rPr lang="en-US" sz="1300" b="1" dirty="0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&lt;=</a:t>
            </a:r>
            <a:r>
              <a:rPr lang="en-US" sz="13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300" dirty="0" smtClean="0">
                <a:solidFill>
                  <a:srgbClr val="FF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300" dirty="0">
                <a:solidFill>
                  <a:srgbClr val="FF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Hello World”</a:t>
            </a:r>
            <a:r>
              <a:rPr lang="en-US" sz="13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lang="en-US" sz="1300" b="1" dirty="0" smtClean="0">
              <a:solidFill>
                <a:srgbClr val="80404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300" b="1" dirty="0">
              <a:solidFill>
                <a:srgbClr val="80404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71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 smtClean="0"/>
              <a:t>VHDL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array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00100" y="1536700"/>
            <a:ext cx="8131175" cy="4102100"/>
          </a:xfrm>
        </p:spPr>
        <p:txBody>
          <a:bodyPr/>
          <a:lstStyle/>
          <a:p>
            <a:r>
              <a:rPr lang="en-US" dirty="0" smtClean="0"/>
              <a:t>Similar to arrays in C and Java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13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000" y="2529499"/>
            <a:ext cx="839724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type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my_array_type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is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(</a:t>
            </a:r>
            <a:r>
              <a:rPr lang="en-US" b="1" dirty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natural range &lt;&gt;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 </a:t>
            </a:r>
            <a:r>
              <a:rPr lang="en-US" b="1" dirty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of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std_logic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lang="en-US" b="1" dirty="0">
              <a:solidFill>
                <a:srgbClr val="80404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80404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constant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my_array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my_array_type</a:t>
            </a:r>
            <a:r>
              <a:rPr lang="en-US" dirty="0" smtClean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:=</a:t>
            </a:r>
            <a:r>
              <a:rPr lang="en-US" dirty="0" smtClean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dirty="0">
                <a:solidFill>
                  <a:srgbClr val="FF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‘0’</a:t>
            </a:r>
            <a:r>
              <a:rPr lang="en-US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dirty="0" smtClean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‘1’</a:t>
            </a:r>
            <a:r>
              <a:rPr lang="en-US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dirty="0" smtClean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‘0’</a:t>
            </a:r>
            <a:r>
              <a:rPr lang="en-US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dirty="0" smtClean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lang="en-US" dirty="0">
              <a:solidFill>
                <a:srgbClr val="6A5ACD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6A5ACD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...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b="1" dirty="0" smtClean="0">
              <a:solidFill>
                <a:srgbClr val="80404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for </a:t>
            </a:r>
            <a:r>
              <a:rPr lang="en-US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in </a:t>
            </a:r>
            <a:r>
              <a:rPr lang="en-US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my_array</a:t>
            </a:r>
            <a:r>
              <a:rPr lang="en-US" b="1" dirty="0" err="1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’range</a:t>
            </a:r>
            <a:r>
              <a:rPr lang="en-US" b="1" dirty="0" smtClean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loop</a:t>
            </a:r>
            <a:endParaRPr lang="en-US" b="1" dirty="0">
              <a:solidFill>
                <a:srgbClr val="80404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out_1 </a:t>
            </a:r>
            <a:r>
              <a:rPr lang="en-US" b="1" dirty="0" smtClean="0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&lt;=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my_array</a:t>
            </a:r>
            <a:r>
              <a:rPr lang="en-US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(i)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end loop</a:t>
            </a:r>
            <a:r>
              <a:rPr lang="en-US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80404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" y="2057400"/>
            <a:ext cx="8397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type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my_array_type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is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index_type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 </a:t>
            </a:r>
            <a:r>
              <a:rPr lang="en-US" b="1" dirty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of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data_type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304800" y="2667000"/>
            <a:ext cx="8534400" cy="0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3908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 smtClean="0"/>
              <a:t>VHDL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assert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00100" y="1536700"/>
            <a:ext cx="8131175" cy="4102100"/>
          </a:xfrm>
        </p:spPr>
        <p:txBody>
          <a:bodyPr/>
          <a:lstStyle/>
          <a:p>
            <a:r>
              <a:rPr lang="en-US" dirty="0" smtClean="0"/>
              <a:t>VHDL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 smtClean="0"/>
              <a:t> is used to check if </a:t>
            </a:r>
            <a:r>
              <a:rPr lang="en-US" i="1" dirty="0" smtClean="0"/>
              <a:t>actual</a:t>
            </a:r>
            <a:r>
              <a:rPr lang="en-US" dirty="0" smtClean="0"/>
              <a:t> value is the same as your </a:t>
            </a:r>
            <a:r>
              <a:rPr lang="en-US" i="1" dirty="0" smtClean="0"/>
              <a:t>expected</a:t>
            </a:r>
            <a:r>
              <a:rPr lang="en-US" dirty="0" smtClean="0"/>
              <a:t> value</a:t>
            </a:r>
          </a:p>
          <a:p>
            <a:r>
              <a:rPr lang="en-US" dirty="0" smtClean="0"/>
              <a:t>Severity Levels: Failure, Error, Warning, Note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14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000" y="2735282"/>
            <a:ext cx="83972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assert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my_signal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expected_value</a:t>
            </a:r>
            <a:endParaRPr lang="en-US" dirty="0"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b="1" dirty="0" smtClean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report </a:t>
            </a:r>
            <a:r>
              <a:rPr lang="en-US" dirty="0" smtClean="0">
                <a:solidFill>
                  <a:srgbClr val="FF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“The String to output if the assertion fails”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severity </a:t>
            </a:r>
            <a:r>
              <a:rPr lang="en-US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severity_level</a:t>
            </a:r>
            <a:r>
              <a:rPr lang="en-US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lang="en-US" b="1" dirty="0">
              <a:solidFill>
                <a:srgbClr val="80404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1000" y="4466272"/>
            <a:ext cx="83972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assert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my_signal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‘0’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b="1" dirty="0" smtClean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report </a:t>
            </a:r>
            <a:r>
              <a:rPr lang="en-US" dirty="0" smtClean="0">
                <a:solidFill>
                  <a:srgbClr val="FF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dirty="0" err="1" smtClean="0">
                <a:solidFill>
                  <a:srgbClr val="FF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my_signal</a:t>
            </a:r>
            <a:r>
              <a:rPr lang="en-US" dirty="0" smtClean="0">
                <a:solidFill>
                  <a:srgbClr val="FF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output was incorrect!”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severity error</a:t>
            </a:r>
            <a:r>
              <a:rPr lang="en-US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lang="en-US" b="1" dirty="0">
              <a:solidFill>
                <a:srgbClr val="80404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304800" y="4267200"/>
            <a:ext cx="8534400" cy="0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24308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 smtClean="0"/>
              <a:t>VHDL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wait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00100" y="1536700"/>
            <a:ext cx="8131175" cy="1968500"/>
          </a:xfrm>
        </p:spPr>
        <p:txBody>
          <a:bodyPr/>
          <a:lstStyle/>
          <a:p>
            <a:r>
              <a:rPr lang="en-US" dirty="0" smtClean="0"/>
              <a:t>VHDL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wait</a:t>
            </a:r>
            <a:r>
              <a:rPr lang="en-US" dirty="0" smtClean="0"/>
              <a:t> can be used to </a:t>
            </a:r>
            <a:r>
              <a:rPr lang="en-US" i="1" dirty="0" smtClean="0"/>
              <a:t>block</a:t>
            </a:r>
            <a:r>
              <a:rPr lang="en-US" dirty="0" smtClean="0"/>
              <a:t> a process statement</a:t>
            </a:r>
          </a:p>
          <a:p>
            <a:pPr lvl="1"/>
            <a:r>
              <a:rPr lang="en-US" sz="2000" kern="1200" dirty="0" smtClean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wait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000" kern="1200" dirty="0" smtClean="0">
              <a:solidFill>
                <a:srgbClr val="80404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lvl="1"/>
            <a:r>
              <a:rPr lang="en-US" sz="2000" kern="1200" dirty="0" smtClean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wait </a:t>
            </a:r>
            <a:r>
              <a:rPr lang="en-US" sz="2000" kern="1200" dirty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for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time;</a:t>
            </a:r>
            <a:endParaRPr lang="en-US" sz="2000" dirty="0" smtClean="0"/>
          </a:p>
          <a:p>
            <a:pPr lvl="1"/>
            <a:r>
              <a:rPr lang="en-US" sz="2000" kern="1200" dirty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wait until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condition;</a:t>
            </a:r>
            <a:endParaRPr lang="en-US" sz="200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15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13309" y="3657600"/>
            <a:ext cx="5717382" cy="2599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process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b="1" dirty="0" smtClean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constant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clk_period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b="1" dirty="0" smtClean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: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b="1" dirty="0" smtClean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time := </a:t>
            </a:r>
            <a:r>
              <a:rPr lang="en-US" b="1" dirty="0" smtClean="0">
                <a:latin typeface="Courier New"/>
                <a:ea typeface="Times New Roman"/>
                <a:cs typeface="Times New Roman"/>
              </a:rPr>
              <a:t>10 </a:t>
            </a:r>
            <a:r>
              <a:rPr lang="en-US" b="1" dirty="0" err="1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ms</a:t>
            </a:r>
            <a:r>
              <a:rPr lang="en-US" dirty="0" smtClean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 smtClean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begin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clk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&lt;= </a:t>
            </a:r>
            <a:r>
              <a:rPr lang="en-US" dirty="0" smtClean="0">
                <a:solidFill>
                  <a:srgbClr val="FF00FF"/>
                </a:solidFill>
                <a:latin typeface="Courier New"/>
                <a:ea typeface="Times New Roman"/>
                <a:cs typeface="Times New Roman"/>
              </a:rPr>
              <a:t>’0’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 smtClean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   </a:t>
            </a:r>
            <a:r>
              <a:rPr lang="en-US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wait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clk_period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/ 2</a:t>
            </a:r>
            <a:r>
              <a:rPr lang="en-US" dirty="0" smtClean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;</a:t>
            </a:r>
          </a:p>
          <a:p>
            <a:pPr lvl="0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clk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&lt;= </a:t>
            </a:r>
            <a:r>
              <a:rPr lang="en-US" dirty="0" smtClean="0">
                <a:solidFill>
                  <a:srgbClr val="FF00FF"/>
                </a:solidFill>
                <a:latin typeface="Courier New"/>
                <a:ea typeface="Times New Roman"/>
                <a:cs typeface="Times New Roman"/>
              </a:rPr>
              <a:t>’1’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lang="en-US" dirty="0" smtClean="0">
              <a:solidFill>
                <a:srgbClr val="6A5ACD"/>
              </a:solidFill>
              <a:latin typeface="Courier New"/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 smtClean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   wait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b="1" dirty="0" smtClean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for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clk_period</a:t>
            </a:r>
            <a:r>
              <a:rPr lang="en-US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/ 2</a:t>
            </a:r>
            <a:r>
              <a:rPr lang="en-US" dirty="0" smtClean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 smtClean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end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process</a:t>
            </a:r>
            <a:r>
              <a:rPr lang="en-US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dirty="0"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3733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/>
              <a:t>VHDL File I/O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16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228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 smtClean="0"/>
              <a:t>VHDL File I/O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00100" y="1536700"/>
            <a:ext cx="8131175" cy="1816100"/>
          </a:xfrm>
        </p:spPr>
        <p:txBody>
          <a:bodyPr/>
          <a:lstStyle/>
          <a:p>
            <a:r>
              <a:rPr lang="en-US" sz="1800" dirty="0" smtClean="0"/>
              <a:t>All examples to this point have used a self-contained </a:t>
            </a:r>
            <a:r>
              <a:rPr lang="en-US" sz="1800" dirty="0" err="1" smtClean="0"/>
              <a:t>testbench</a:t>
            </a:r>
            <a:r>
              <a:rPr lang="en-US" sz="1800" dirty="0" smtClean="0"/>
              <a:t> file</a:t>
            </a:r>
          </a:p>
          <a:p>
            <a:r>
              <a:rPr lang="en-US" sz="1800" dirty="0" smtClean="0"/>
              <a:t>Perhaps the test data is generated by another tool (e.g., image processing)</a:t>
            </a:r>
          </a:p>
          <a:p>
            <a:r>
              <a:rPr lang="en-US" sz="1800" dirty="0" smtClean="0"/>
              <a:t>VHDL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textio</a:t>
            </a:r>
            <a:r>
              <a:rPr lang="en-US" sz="1800" dirty="0" smtClean="0"/>
              <a:t> package allows us to process text files</a:t>
            </a:r>
          </a:p>
          <a:p>
            <a:pPr lvl="1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text</a:t>
            </a:r>
            <a:r>
              <a:rPr lang="en-US" sz="1600" dirty="0" smtClean="0"/>
              <a:t> – represents a text file</a:t>
            </a:r>
          </a:p>
          <a:p>
            <a:pPr lvl="1"/>
            <a:r>
              <a:rPr lang="en-US" sz="1600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ine</a:t>
            </a:r>
            <a:r>
              <a:rPr lang="en-US" sz="1600" dirty="0" smtClean="0"/>
              <a:t> – represents a line from a text file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17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159843" y="3571488"/>
            <a:ext cx="7328837" cy="2600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procedure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file_open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3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300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file_f</a:t>
            </a:r>
            <a:r>
              <a:rPr lang="en-US" sz="13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: </a:t>
            </a:r>
            <a:r>
              <a:rPr lang="en-US" sz="1300" b="1" dirty="0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text</a:t>
            </a:r>
            <a:r>
              <a:rPr lang="en-US" sz="13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3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   name   : </a:t>
            </a:r>
            <a:r>
              <a:rPr lang="en-US" sz="1300" b="1" dirty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</a:t>
            </a:r>
            <a:r>
              <a:rPr lang="en-US" sz="13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300" b="1" dirty="0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string</a:t>
            </a:r>
            <a:r>
              <a:rPr lang="en-US" sz="13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3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   kind   : </a:t>
            </a:r>
            <a:r>
              <a:rPr lang="en-US" sz="1300" b="1" dirty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</a:t>
            </a:r>
            <a:r>
              <a:rPr lang="en-US" sz="13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300" b="1" dirty="0" err="1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file_open_kind</a:t>
            </a:r>
            <a:r>
              <a:rPr lang="en-US" sz="13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300" b="1" dirty="0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:=</a:t>
            </a:r>
            <a:r>
              <a:rPr lang="en-US" sz="13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300" b="1" dirty="0" err="1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read_mode</a:t>
            </a:r>
            <a:r>
              <a:rPr lang="en-US" sz="13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300" b="1" dirty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procedure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file_close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3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300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file_f</a:t>
            </a:r>
            <a:r>
              <a:rPr lang="en-US" sz="13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 </a:t>
            </a:r>
            <a:r>
              <a:rPr lang="en-US" sz="1300" b="1" dirty="0" smtClean="0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text</a:t>
            </a:r>
            <a:r>
              <a:rPr lang="en-US" sz="13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);</a:t>
            </a:r>
            <a:endParaRPr lang="en-US" sz="1300" b="1" dirty="0">
              <a:solidFill>
                <a:srgbClr val="80404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300" b="1" dirty="0" smtClean="0">
              <a:solidFill>
                <a:srgbClr val="80404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300" b="1" dirty="0" smtClean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function</a:t>
            </a:r>
            <a:r>
              <a:rPr lang="en-US" sz="13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endfile</a:t>
            </a:r>
            <a:r>
              <a:rPr lang="en-US" sz="13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300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file_f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: </a:t>
            </a:r>
            <a:r>
              <a:rPr lang="en-US" sz="1300" b="1" dirty="0" smtClean="0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text</a:t>
            </a:r>
            <a:r>
              <a:rPr lang="en-US" sz="13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 </a:t>
            </a:r>
            <a:r>
              <a:rPr lang="en-US" sz="1300" b="1" dirty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3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300" b="1" dirty="0" err="1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boolean</a:t>
            </a:r>
            <a:r>
              <a:rPr lang="en-US" sz="13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300" b="1" dirty="0">
              <a:solidFill>
                <a:srgbClr val="80404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300" b="1" dirty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procedure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readline</a:t>
            </a:r>
            <a:r>
              <a:rPr lang="en-US" sz="13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300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file_f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: </a:t>
            </a:r>
            <a:r>
              <a:rPr lang="en-US" sz="1300" b="1" dirty="0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text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 </a:t>
            </a:r>
            <a:r>
              <a:rPr lang="en-US" sz="13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l      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 </a:t>
            </a:r>
            <a:r>
              <a:rPr lang="en-US" sz="1300" b="1" dirty="0" err="1" smtClean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inout</a:t>
            </a:r>
            <a:r>
              <a:rPr lang="en-US" sz="13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300" b="1" dirty="0" smtClean="0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line</a:t>
            </a:r>
            <a:r>
              <a:rPr lang="en-US" sz="13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300" b="1" dirty="0">
              <a:solidFill>
                <a:srgbClr val="80404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300" b="1" dirty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procedure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3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read (l     : </a:t>
            </a:r>
            <a:r>
              <a:rPr lang="en-US" sz="1300" b="1" dirty="0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text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</a:t>
            </a:r>
            <a:r>
              <a:rPr lang="en-US" sz="13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value : </a:t>
            </a:r>
            <a:r>
              <a:rPr lang="en-US" sz="1300" b="1" dirty="0" smtClean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out</a:t>
            </a:r>
            <a:r>
              <a:rPr lang="en-US" sz="13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300" b="1" i="1" dirty="0" smtClean="0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type</a:t>
            </a:r>
            <a:r>
              <a:rPr lang="en-US" sz="13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);</a:t>
            </a:r>
            <a:endParaRPr kumimoji="0" lang="en-US" sz="1300" b="1" i="0" u="none" strike="noStrike" cap="none" normalizeH="0" baseline="0" dirty="0" smtClean="0">
              <a:ln>
                <a:noFill/>
              </a:ln>
              <a:solidFill>
                <a:srgbClr val="804040"/>
              </a:solidFill>
              <a:effectLst/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39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 smtClean="0"/>
              <a:t>VHDL File I/O Example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18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19300" y="1447800"/>
            <a:ext cx="5105400" cy="4569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use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std</a:t>
            </a:r>
            <a:r>
              <a:rPr lang="en-US" sz="1100" dirty="0" err="1" smtClean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en-US" sz="110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textio</a:t>
            </a:r>
            <a:r>
              <a:rPr lang="en-US" sz="1100" dirty="0" err="1" smtClean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en-US" sz="1100" b="1" dirty="0" err="1" smtClean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all</a:t>
            </a:r>
            <a:endParaRPr lang="en-US" sz="10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 smtClean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...</a:t>
            </a:r>
            <a:endParaRPr lang="en-US" sz="10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process</a:t>
            </a:r>
            <a:endParaRPr lang="en-US" sz="10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sz="11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file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data </a:t>
            </a:r>
            <a:r>
              <a:rPr lang="en-US" sz="11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: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1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text</a:t>
            </a:r>
            <a:r>
              <a:rPr lang="en-US" sz="11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10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sz="11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variable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sample </a:t>
            </a:r>
            <a:r>
              <a:rPr lang="en-US" sz="11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: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1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line</a:t>
            </a:r>
            <a:r>
              <a:rPr lang="en-US" sz="11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10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sz="11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variable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a_var</a:t>
            </a:r>
            <a:r>
              <a:rPr lang="en-US" sz="11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b_var</a:t>
            </a:r>
            <a:r>
              <a:rPr lang="en-US" sz="11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y_expected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1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: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100" b="1" dirty="0" smtClean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bit</a:t>
            </a:r>
            <a:r>
              <a:rPr lang="en-US" sz="1100" dirty="0" smtClean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10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begin</a:t>
            </a:r>
            <a:endParaRPr lang="en-US" sz="10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file_open</a:t>
            </a:r>
            <a:r>
              <a:rPr lang="en-US" sz="11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data</a:t>
            </a:r>
            <a:r>
              <a:rPr lang="en-US" sz="11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100" dirty="0">
                <a:solidFill>
                  <a:srgbClr val="FF00FF"/>
                </a:solidFill>
                <a:latin typeface="Courier New"/>
                <a:ea typeface="Times New Roman"/>
                <a:cs typeface="Times New Roman"/>
              </a:rPr>
              <a:t>"data_file.txt"</a:t>
            </a:r>
            <a:r>
              <a:rPr lang="en-US" sz="11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read_mode</a:t>
            </a:r>
            <a:r>
              <a:rPr lang="en-US" sz="11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en-US" sz="10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sz="11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while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1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not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endfile</a:t>
            </a:r>
            <a:r>
              <a:rPr lang="en-US" sz="11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data</a:t>
            </a:r>
            <a:r>
              <a:rPr lang="en-US" sz="11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1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loop</a:t>
            </a:r>
            <a:endParaRPr lang="en-US" sz="10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readline</a:t>
            </a:r>
            <a:r>
              <a:rPr lang="en-US" sz="11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data</a:t>
            </a:r>
            <a:r>
              <a:rPr lang="en-US" sz="11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sample</a:t>
            </a:r>
            <a:r>
              <a:rPr lang="en-US" sz="11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en-US" sz="10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read</a:t>
            </a:r>
            <a:r>
              <a:rPr lang="en-US" sz="11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sample</a:t>
            </a:r>
            <a:r>
              <a:rPr lang="en-US" sz="11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a_var</a:t>
            </a:r>
            <a:r>
              <a:rPr lang="en-US" sz="1100" dirty="0" smtClean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en-US" sz="10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read</a:t>
            </a:r>
            <a:r>
              <a:rPr lang="en-US" sz="11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sample</a:t>
            </a:r>
            <a:r>
              <a:rPr lang="en-US" sz="11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b_var</a:t>
            </a:r>
            <a:r>
              <a:rPr lang="en-US" sz="1100" dirty="0" smtClean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en-US" sz="10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read</a:t>
            </a:r>
            <a:r>
              <a:rPr lang="en-US" sz="1100" dirty="0" smtClean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sample</a:t>
            </a:r>
            <a:r>
              <a:rPr lang="en-US" sz="11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y_expected</a:t>
            </a:r>
            <a:r>
              <a:rPr lang="en-US" sz="11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en-US" sz="10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a </a:t>
            </a:r>
            <a:r>
              <a:rPr lang="en-US" sz="11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&lt;=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100" b="1" dirty="0" err="1" smtClean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to_stdulogic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10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a_var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)</a:t>
            </a:r>
            <a:r>
              <a:rPr lang="en-US" sz="1100" dirty="0" smtClean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10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b </a:t>
            </a:r>
            <a:r>
              <a:rPr lang="en-US" sz="11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&lt;=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100" b="1" dirty="0" err="1" smtClean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to_stdulogic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10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b_var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)</a:t>
            </a:r>
            <a:r>
              <a:rPr lang="en-US" sz="1100" dirty="0" smtClean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10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</a:t>
            </a:r>
            <a:r>
              <a:rPr lang="en-US" sz="11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wait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1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for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clk_period</a:t>
            </a:r>
            <a:r>
              <a:rPr lang="en-US" sz="11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10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</a:t>
            </a:r>
            <a:r>
              <a:rPr lang="en-US" sz="11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assert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y </a:t>
            </a:r>
            <a:r>
              <a:rPr lang="en-US" sz="11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100" b="1" dirty="0" err="1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to_stdulogic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10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y_expected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)</a:t>
            </a:r>
            <a:endParaRPr lang="en-US" sz="10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    </a:t>
            </a:r>
            <a:r>
              <a:rPr lang="en-US" sz="11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report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100" dirty="0">
                <a:solidFill>
                  <a:srgbClr val="FF00FF"/>
                </a:solidFill>
                <a:latin typeface="Courier New"/>
                <a:ea typeface="Times New Roman"/>
                <a:cs typeface="Times New Roman"/>
              </a:rPr>
              <a:t>"y </a:t>
            </a:r>
            <a:r>
              <a:rPr lang="en-US" sz="1100" dirty="0" smtClean="0">
                <a:solidFill>
                  <a:srgbClr val="FF00FF"/>
                </a:solidFill>
                <a:latin typeface="Courier New"/>
                <a:ea typeface="Times New Roman"/>
                <a:cs typeface="Times New Roman"/>
              </a:rPr>
              <a:t>output is </a:t>
            </a:r>
            <a:r>
              <a:rPr lang="en-US" sz="1100" dirty="0">
                <a:solidFill>
                  <a:srgbClr val="FF00FF"/>
                </a:solidFill>
                <a:latin typeface="Courier New"/>
                <a:ea typeface="Times New Roman"/>
                <a:cs typeface="Times New Roman"/>
              </a:rPr>
              <a:t>incorrect"</a:t>
            </a:r>
            <a:endParaRPr lang="en-US" sz="10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    </a:t>
            </a:r>
            <a:r>
              <a:rPr lang="en-US" sz="11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severity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1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error</a:t>
            </a:r>
            <a:r>
              <a:rPr lang="en-US" sz="11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10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sz="11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end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1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loop</a:t>
            </a:r>
            <a:r>
              <a:rPr lang="en-US" sz="11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10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file_close</a:t>
            </a:r>
            <a:r>
              <a:rPr lang="en-US" sz="11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data</a:t>
            </a:r>
            <a:r>
              <a:rPr lang="en-US" sz="11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en-US" sz="10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sz="11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wait</a:t>
            </a:r>
            <a:r>
              <a:rPr lang="en-US" sz="11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10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end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1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process</a:t>
            </a:r>
            <a:r>
              <a:rPr lang="en-US" sz="11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1000" dirty="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9152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/>
              <a:t> Gate Test </a:t>
            </a:r>
            <a:r>
              <a:rPr lang="en-US" dirty="0" smtClean="0"/>
              <a:t>Bench Examples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19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161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Outline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 smtClean="0"/>
              <a:t>Test Bench Overview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 smtClean="0"/>
              <a:t>VHDL Tools: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record</a:t>
            </a:r>
            <a:r>
              <a:rPr lang="en-US" sz="2600" dirty="0" smtClean="0"/>
              <a:t>,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array</a:t>
            </a:r>
            <a:r>
              <a:rPr lang="en-US" sz="2600" dirty="0" smtClean="0"/>
              <a:t>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sz="2800" dirty="0" smtClean="0"/>
              <a:t>,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wait</a:t>
            </a:r>
            <a:endParaRPr lang="en-US" sz="2600" dirty="0">
              <a:latin typeface="Courier New" pitchFamily="49" charset="0"/>
              <a:cs typeface="Courier New" pitchFamily="49" charset="0"/>
            </a:endParaRP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 smtClean="0"/>
              <a:t>VHDL File I/O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sz="2800" dirty="0" smtClean="0"/>
              <a:t> </a:t>
            </a:r>
            <a:r>
              <a:rPr lang="en-US" sz="2800" dirty="0"/>
              <a:t>Gate Test Bench </a:t>
            </a:r>
            <a:r>
              <a:rPr lang="en-US" sz="2800" dirty="0" smtClean="0"/>
              <a:t>Examples</a:t>
            </a:r>
            <a:endParaRPr lang="en-US" sz="2600" dirty="0" smtClean="0"/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endParaRPr lang="en-US" sz="2600" dirty="0" smtClean="0"/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2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492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/>
              <a:t> Gate Test </a:t>
            </a:r>
            <a:r>
              <a:rPr lang="en-US" dirty="0" smtClean="0"/>
              <a:t>Bench</a:t>
            </a:r>
            <a:br>
              <a:rPr lang="en-US" dirty="0" smtClean="0"/>
            </a:br>
            <a:r>
              <a:rPr lang="en-US" sz="2800" dirty="0" smtClean="0"/>
              <a:t>Basic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20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90650" y="1447800"/>
            <a:ext cx="6362700" cy="5101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050" b="1" dirty="0" smtClean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type</a:t>
            </a:r>
            <a:r>
              <a:rPr lang="en-US" sz="105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050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and_test_record</a:t>
            </a:r>
            <a:r>
              <a:rPr lang="en-US" sz="105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050" b="1" dirty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is record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</a:t>
            </a:r>
            <a:r>
              <a:rPr lang="en-US" sz="105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 </a:t>
            </a:r>
            <a:r>
              <a:rPr lang="en-US" sz="1050" b="1" dirty="0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05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050" b="1" dirty="0" err="1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std_logic</a:t>
            </a:r>
            <a:r>
              <a:rPr lang="en-US" sz="1050" dirty="0" smtClean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lang="en-US" sz="1050" dirty="0">
              <a:solidFill>
                <a:srgbClr val="6A5ACD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</a:t>
            </a:r>
            <a:r>
              <a:rPr lang="en-US" sz="105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 </a:t>
            </a:r>
            <a:r>
              <a:rPr lang="en-US" sz="1050" b="1" dirty="0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05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050" b="1" dirty="0" err="1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std_logic</a:t>
            </a:r>
            <a:r>
              <a:rPr lang="en-US" sz="1050" dirty="0" smtClean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lang="en-US" sz="1050" dirty="0">
              <a:solidFill>
                <a:srgbClr val="6A5ACD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y </a:t>
            </a:r>
            <a:r>
              <a:rPr lang="en-US" sz="1050" b="1" dirty="0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05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050" b="1" dirty="0" err="1" smtClean="0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std_logic</a:t>
            </a:r>
            <a:r>
              <a:rPr lang="en-US" sz="1050" dirty="0" smtClean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lang="en-US" sz="1050" dirty="0">
              <a:solidFill>
                <a:srgbClr val="6A5ACD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end record;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50" b="1" dirty="0" smtClean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type </a:t>
            </a:r>
            <a:r>
              <a:rPr lang="en-US" sz="1050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and_test_array_type</a:t>
            </a:r>
            <a:r>
              <a:rPr lang="en-US" sz="105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050" b="1" dirty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is</a:t>
            </a:r>
            <a:r>
              <a:rPr lang="en-US" sz="105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050" b="1" dirty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array</a:t>
            </a:r>
            <a:r>
              <a:rPr lang="en-US" sz="105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(</a:t>
            </a:r>
            <a:r>
              <a:rPr lang="en-US" sz="1050" b="1" dirty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natural range &lt;&gt;</a:t>
            </a:r>
            <a:r>
              <a:rPr lang="en-US" sz="105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 </a:t>
            </a:r>
            <a:r>
              <a:rPr lang="en-US" sz="1050" b="1" dirty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of</a:t>
            </a:r>
            <a:r>
              <a:rPr lang="en-US" sz="105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050" b="1" dirty="0" err="1" smtClean="0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and_test_record</a:t>
            </a:r>
            <a:r>
              <a:rPr lang="en-US" sz="105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lang="en-US" sz="1050" b="1" dirty="0">
              <a:solidFill>
                <a:srgbClr val="80404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050" b="1" dirty="0" smtClean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constant</a:t>
            </a:r>
            <a:r>
              <a:rPr lang="en-US" sz="105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050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and_test_array</a:t>
            </a:r>
            <a:r>
              <a:rPr lang="en-US" sz="105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050" b="1" dirty="0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05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050" b="1" dirty="0" err="1" smtClean="0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and_test_array_type</a:t>
            </a:r>
            <a:r>
              <a:rPr lang="en-US" sz="1050" dirty="0" smtClean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050" b="1" dirty="0" smtClean="0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:=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050" b="1" dirty="0" smtClean="0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050" dirty="0" smtClean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05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 smtClean="0">
                <a:solidFill>
                  <a:schemeClr val="accent2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--      a    b    y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FF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050" dirty="0" smtClean="0">
                <a:solidFill>
                  <a:srgbClr val="FF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</a:t>
            </a:r>
            <a:r>
              <a:rPr lang="en-US" sz="105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050" dirty="0" smtClean="0">
                <a:solidFill>
                  <a:srgbClr val="FF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‘0’</a:t>
            </a:r>
            <a:r>
              <a:rPr lang="en-US" sz="105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050" dirty="0" smtClean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050" dirty="0" smtClean="0">
                <a:solidFill>
                  <a:srgbClr val="FF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‘0’</a:t>
            </a:r>
            <a:r>
              <a:rPr lang="en-US" sz="105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050" dirty="0" smtClean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050" dirty="0">
                <a:solidFill>
                  <a:srgbClr val="FF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‘0</a:t>
            </a:r>
            <a:r>
              <a:rPr lang="en-US" sz="1050" dirty="0" smtClean="0">
                <a:solidFill>
                  <a:srgbClr val="FF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’</a:t>
            </a:r>
            <a:r>
              <a:rPr lang="en-US" sz="105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),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 smtClean="0">
                <a:solidFill>
                  <a:srgbClr val="FF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05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050" dirty="0">
                <a:solidFill>
                  <a:srgbClr val="FF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‘0’</a:t>
            </a:r>
            <a:r>
              <a:rPr lang="en-US" sz="105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050" dirty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050" dirty="0" smtClean="0">
                <a:solidFill>
                  <a:srgbClr val="FF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‘1’</a:t>
            </a:r>
            <a:r>
              <a:rPr lang="en-US" sz="105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050" dirty="0" smtClean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050" dirty="0">
                <a:solidFill>
                  <a:srgbClr val="FF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‘0</a:t>
            </a:r>
            <a:r>
              <a:rPr lang="en-US" sz="1050" dirty="0" smtClean="0">
                <a:solidFill>
                  <a:srgbClr val="FF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’</a:t>
            </a:r>
            <a:r>
              <a:rPr lang="en-US" sz="105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),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 smtClean="0">
                <a:solidFill>
                  <a:srgbClr val="FF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05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050" dirty="0" smtClean="0">
                <a:solidFill>
                  <a:srgbClr val="FF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‘1’</a:t>
            </a:r>
            <a:r>
              <a:rPr lang="en-US" sz="105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050" dirty="0" smtClean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050" dirty="0">
                <a:solidFill>
                  <a:srgbClr val="FF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‘0’</a:t>
            </a:r>
            <a:r>
              <a:rPr lang="en-US" sz="105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050" dirty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050" dirty="0">
                <a:solidFill>
                  <a:srgbClr val="FF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‘0</a:t>
            </a:r>
            <a:r>
              <a:rPr lang="en-US" sz="1050" dirty="0" smtClean="0">
                <a:solidFill>
                  <a:srgbClr val="FF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’</a:t>
            </a:r>
            <a:r>
              <a:rPr lang="en-US" sz="105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),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 smtClean="0">
                <a:solidFill>
                  <a:srgbClr val="FF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05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050" dirty="0" smtClean="0">
                <a:solidFill>
                  <a:srgbClr val="FF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‘1’</a:t>
            </a:r>
            <a:r>
              <a:rPr lang="en-US" sz="105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050" dirty="0" smtClean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050" dirty="0" smtClean="0">
                <a:solidFill>
                  <a:srgbClr val="FF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‘1’</a:t>
            </a:r>
            <a:r>
              <a:rPr lang="en-US" sz="105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050" dirty="0" smtClean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050" dirty="0" smtClean="0">
                <a:solidFill>
                  <a:srgbClr val="FF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‘1’</a:t>
            </a:r>
            <a:r>
              <a:rPr lang="en-US" sz="105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endParaRPr lang="en-US" sz="1050" dirty="0" smtClean="0">
              <a:solidFill>
                <a:srgbClr val="FF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FF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050" dirty="0" smtClean="0">
                <a:solidFill>
                  <a:srgbClr val="FF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05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050" dirty="0" smtClean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lang="en-US" sz="1050" dirty="0">
              <a:solidFill>
                <a:srgbClr val="6A5ACD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050" b="1" dirty="0" smtClean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...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one_digit</a:t>
            </a:r>
            <a:r>
              <a:rPr lang="en-US" sz="1050" b="1" dirty="0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05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050" b="1" dirty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entity</a:t>
            </a:r>
            <a:r>
              <a:rPr lang="en-US" sz="105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05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work</a:t>
            </a:r>
            <a:r>
              <a:rPr lang="en-US" sz="1050" dirty="0" smtClean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05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and2</a:t>
            </a:r>
            <a:r>
              <a:rPr lang="en-US" sz="1050" dirty="0" smtClean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050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behav</a:t>
            </a:r>
            <a:r>
              <a:rPr lang="en-US" sz="1050" dirty="0" smtClean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endParaRPr lang="en-US" sz="1050" dirty="0">
              <a:solidFill>
                <a:srgbClr val="6A5ACD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</a:t>
            </a:r>
            <a:r>
              <a:rPr lang="en-US" sz="1050" b="1" dirty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port</a:t>
            </a:r>
            <a:r>
              <a:rPr lang="en-US" sz="105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050" b="1" dirty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map</a:t>
            </a:r>
            <a:r>
              <a:rPr lang="en-US" sz="105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050" dirty="0" smtClean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05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 </a:t>
            </a:r>
            <a:r>
              <a:rPr lang="en-US" sz="1050" b="1" dirty="0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=&gt;</a:t>
            </a:r>
            <a:r>
              <a:rPr lang="en-US" sz="105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05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</a:t>
            </a:r>
            <a:r>
              <a:rPr lang="en-US" sz="1050" dirty="0" smtClean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05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b </a:t>
            </a:r>
            <a:r>
              <a:rPr lang="en-US" sz="1050" b="1" dirty="0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=&gt;</a:t>
            </a:r>
            <a:r>
              <a:rPr lang="en-US" sz="105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05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</a:t>
            </a:r>
            <a:r>
              <a:rPr lang="en-US" sz="1050" dirty="0" smtClean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05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y </a:t>
            </a:r>
            <a:r>
              <a:rPr lang="en-US" sz="1050" b="1" dirty="0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=&gt;</a:t>
            </a:r>
            <a:r>
              <a:rPr lang="en-US" sz="105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05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y</a:t>
            </a:r>
            <a:r>
              <a:rPr lang="en-US" sz="1050" dirty="0" smtClean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 smtClean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...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050" b="1" dirty="0" smtClean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for </a:t>
            </a:r>
            <a:r>
              <a:rPr lang="en-US" sz="105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050" b="1" dirty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in </a:t>
            </a:r>
            <a:r>
              <a:rPr lang="en-US" sz="105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and_test_array</a:t>
            </a:r>
            <a:r>
              <a:rPr lang="en-US" sz="1050" b="1" dirty="0" err="1" smtClean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’range</a:t>
            </a:r>
            <a:r>
              <a:rPr lang="en-US" sz="1050" b="1" dirty="0" smtClean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050" b="1" dirty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loop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05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 </a:t>
            </a:r>
            <a:r>
              <a:rPr lang="en-US" sz="1050" b="1" dirty="0" smtClean="0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&lt;=</a:t>
            </a:r>
            <a:r>
              <a:rPr lang="en-US" sz="105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050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and_test_array</a:t>
            </a:r>
            <a:r>
              <a:rPr lang="en-US" sz="105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(i).a</a:t>
            </a:r>
            <a:r>
              <a:rPr lang="en-US" sz="105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b </a:t>
            </a:r>
            <a:r>
              <a:rPr lang="en-US" sz="1050" b="1" dirty="0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&lt;=</a:t>
            </a:r>
            <a:r>
              <a:rPr lang="en-US" sz="105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05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and_test_array</a:t>
            </a:r>
            <a:r>
              <a:rPr lang="en-US" sz="105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(i</a:t>
            </a:r>
            <a:r>
              <a:rPr lang="en-US" sz="105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).b</a:t>
            </a:r>
            <a:r>
              <a:rPr lang="en-US" sz="105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05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050" b="1" dirty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wait for </a:t>
            </a:r>
            <a:r>
              <a:rPr lang="en-US" sz="105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10 </a:t>
            </a:r>
            <a:r>
              <a:rPr lang="en-US" sz="1050" b="1" dirty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ns</a:t>
            </a:r>
            <a:r>
              <a:rPr lang="en-US" sz="105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050" b="1" dirty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assert </a:t>
            </a:r>
            <a:r>
              <a:rPr lang="en-US" sz="105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y </a:t>
            </a:r>
            <a:r>
              <a:rPr lang="en-US" sz="1050" b="1" dirty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05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05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and_test_array</a:t>
            </a:r>
            <a:r>
              <a:rPr lang="en-US" sz="105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(i).b</a:t>
            </a:r>
            <a:endParaRPr lang="en-US" sz="1050" dirty="0">
              <a:solidFill>
                <a:srgbClr val="FF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5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050" b="1" dirty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report </a:t>
            </a:r>
            <a:r>
              <a:rPr lang="en-US" sz="1050" dirty="0" smtClean="0">
                <a:solidFill>
                  <a:srgbClr val="FF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“Test #”</a:t>
            </a:r>
            <a:r>
              <a:rPr lang="en-US" sz="105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&amp; </a:t>
            </a:r>
            <a:r>
              <a:rPr lang="en-US" sz="1050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to_string</a:t>
            </a:r>
            <a:r>
              <a:rPr lang="en-US" sz="105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(i) &amp; </a:t>
            </a:r>
            <a:r>
              <a:rPr lang="en-US" sz="1050" dirty="0" smtClean="0">
                <a:solidFill>
                  <a:srgbClr val="FF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“Failed. (a, b, y, </a:t>
            </a:r>
            <a:r>
              <a:rPr lang="en-US" sz="1050" dirty="0" err="1" smtClean="0">
                <a:solidFill>
                  <a:srgbClr val="FF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y_expected</a:t>
            </a:r>
            <a:r>
              <a:rPr lang="en-US" sz="1050" dirty="0" smtClean="0">
                <a:solidFill>
                  <a:srgbClr val="FF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 - (”</a:t>
            </a:r>
            <a:r>
              <a:rPr lang="en-US" sz="105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&amp;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FF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050" dirty="0" smtClean="0">
                <a:solidFill>
                  <a:srgbClr val="FF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</a:t>
            </a:r>
            <a:r>
              <a:rPr lang="en-US" sz="1050" b="1" dirty="0" err="1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to_string</a:t>
            </a:r>
            <a:r>
              <a:rPr lang="en-US" sz="105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05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and_test_array</a:t>
            </a:r>
            <a:r>
              <a:rPr lang="en-US" sz="105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(i).a</a:t>
            </a:r>
            <a:r>
              <a:rPr lang="en-US" sz="105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 &amp; </a:t>
            </a:r>
            <a:r>
              <a:rPr lang="en-US" sz="1050" dirty="0" smtClean="0">
                <a:solidFill>
                  <a:srgbClr val="FF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“, ”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FF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050" dirty="0" smtClean="0">
                <a:solidFill>
                  <a:srgbClr val="FF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</a:t>
            </a:r>
            <a:r>
              <a:rPr lang="en-US" sz="1050" b="1" dirty="0" err="1" smtClean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to_string</a:t>
            </a:r>
            <a:r>
              <a:rPr lang="en-US" sz="105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050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and_test_array</a:t>
            </a:r>
            <a:r>
              <a:rPr lang="en-US" sz="105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(i).b) </a:t>
            </a:r>
            <a:r>
              <a:rPr lang="en-US" sz="105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&amp; </a:t>
            </a:r>
            <a:r>
              <a:rPr lang="en-US" sz="1050" dirty="0">
                <a:solidFill>
                  <a:srgbClr val="FF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“, </a:t>
            </a:r>
            <a:r>
              <a:rPr lang="en-US" sz="1050" dirty="0" smtClean="0">
                <a:solidFill>
                  <a:srgbClr val="FF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”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 smtClean="0">
                <a:solidFill>
                  <a:srgbClr val="FF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</a:t>
            </a:r>
            <a:r>
              <a:rPr lang="en-US" sz="1050" b="1" dirty="0" err="1" smtClean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to_string</a:t>
            </a:r>
            <a:r>
              <a:rPr lang="en-US" sz="105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(y) </a:t>
            </a:r>
            <a:r>
              <a:rPr lang="en-US" sz="105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&amp; </a:t>
            </a:r>
            <a:r>
              <a:rPr lang="en-US" sz="1050" dirty="0">
                <a:solidFill>
                  <a:srgbClr val="FF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“, </a:t>
            </a:r>
            <a:r>
              <a:rPr lang="en-US" sz="1050" dirty="0" smtClean="0">
                <a:solidFill>
                  <a:srgbClr val="FF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”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 smtClean="0">
                <a:solidFill>
                  <a:srgbClr val="FF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</a:t>
            </a:r>
            <a:r>
              <a:rPr lang="en-US" sz="1050" b="1" dirty="0" err="1" smtClean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to_string</a:t>
            </a:r>
            <a:r>
              <a:rPr lang="en-US" sz="105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050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and_test_array</a:t>
            </a:r>
            <a:r>
              <a:rPr lang="en-US" sz="105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(i).y) </a:t>
            </a:r>
            <a:r>
              <a:rPr lang="en-US" sz="105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&amp; </a:t>
            </a:r>
            <a:r>
              <a:rPr lang="en-US" sz="1050" dirty="0" smtClean="0">
                <a:solidFill>
                  <a:srgbClr val="FF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“)”</a:t>
            </a:r>
            <a:endParaRPr lang="en-US" sz="1050" dirty="0">
              <a:solidFill>
                <a:srgbClr val="FF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 smtClean="0">
                <a:solidFill>
                  <a:srgbClr val="FF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050" b="1" dirty="0" smtClean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severity </a:t>
            </a:r>
            <a:r>
              <a:rPr lang="en-US" sz="1050" b="1" dirty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error</a:t>
            </a:r>
            <a:r>
              <a:rPr lang="en-US" sz="105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lang="en-US" sz="1050" b="1" dirty="0">
              <a:solidFill>
                <a:srgbClr val="80404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050" b="1" dirty="0" smtClean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end </a:t>
            </a:r>
            <a:r>
              <a:rPr lang="en-US" sz="1050" b="1" dirty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loop</a:t>
            </a:r>
            <a:r>
              <a:rPr lang="en-US" sz="105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050" dirty="0" smtClean="0">
              <a:solidFill>
                <a:srgbClr val="6A5ACD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63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/>
              <a:t> Gate Test </a:t>
            </a:r>
            <a:r>
              <a:rPr lang="en-US" dirty="0" smtClean="0"/>
              <a:t>Bench</a:t>
            </a:r>
            <a:br>
              <a:rPr lang="en-US" dirty="0" smtClean="0"/>
            </a:br>
            <a:r>
              <a:rPr lang="en-US" sz="2800" dirty="0" smtClean="0"/>
              <a:t>File I/O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21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90650" y="1453292"/>
            <a:ext cx="6362700" cy="4947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type</a:t>
            </a:r>
            <a:r>
              <a:rPr lang="en-US" sz="10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and_test_record</a:t>
            </a:r>
            <a:r>
              <a:rPr lang="en-US" sz="10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000" b="1" dirty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is record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a </a:t>
            </a:r>
            <a:r>
              <a:rPr lang="en-US" sz="1000" b="1" dirty="0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0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000" b="1" dirty="0" err="1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std_logic</a:t>
            </a:r>
            <a:r>
              <a:rPr lang="en-US" sz="1000" dirty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b </a:t>
            </a:r>
            <a:r>
              <a:rPr lang="en-US" sz="1000" b="1" dirty="0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0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000" b="1" dirty="0" err="1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std_logic</a:t>
            </a:r>
            <a:r>
              <a:rPr lang="en-US" sz="1000" dirty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y </a:t>
            </a:r>
            <a:r>
              <a:rPr lang="en-US" sz="1000" b="1" dirty="0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0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000" b="1" dirty="0" err="1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std_logic</a:t>
            </a:r>
            <a:r>
              <a:rPr lang="en-US" sz="1000" dirty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end record;</a:t>
            </a: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...</a:t>
            </a: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b="1" dirty="0" smtClean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process</a:t>
            </a:r>
            <a:endParaRPr lang="en-US" sz="8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sz="10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file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data </a:t>
            </a:r>
            <a:r>
              <a:rPr lang="en-US" sz="10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: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text</a:t>
            </a:r>
            <a:r>
              <a:rPr lang="en-US" sz="10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8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sz="10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variable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sample </a:t>
            </a:r>
            <a:r>
              <a:rPr lang="en-US" sz="10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: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line</a:t>
            </a:r>
            <a:r>
              <a:rPr lang="en-US" sz="10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8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sz="10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variable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a_var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, </a:t>
            </a:r>
            <a:r>
              <a:rPr lang="en-US" sz="100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b_var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, </a:t>
            </a:r>
            <a:r>
              <a:rPr lang="en-US" sz="100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y_expected</a:t>
            </a:r>
            <a:r>
              <a:rPr lang="en-US" sz="1000" b="1" dirty="0" smtClean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: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00" b="1" dirty="0" err="1" smtClean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and_test_record</a:t>
            </a:r>
            <a:r>
              <a:rPr lang="en-US" sz="1000" dirty="0" smtClean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8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begin</a:t>
            </a:r>
            <a:endParaRPr lang="en-US" sz="8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file_open</a:t>
            </a:r>
            <a:r>
              <a:rPr lang="en-US" sz="10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data</a:t>
            </a:r>
            <a:r>
              <a:rPr lang="en-US" sz="10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00" dirty="0" smtClean="0">
                <a:solidFill>
                  <a:srgbClr val="FF00FF"/>
                </a:solidFill>
                <a:latin typeface="Courier New"/>
                <a:ea typeface="Times New Roman"/>
                <a:cs typeface="Times New Roman"/>
              </a:rPr>
              <a:t>“and_gate_test_vectors.txt</a:t>
            </a:r>
            <a:r>
              <a:rPr lang="en-US" sz="1000" dirty="0">
                <a:solidFill>
                  <a:srgbClr val="FF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0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read_mode</a:t>
            </a:r>
            <a:r>
              <a:rPr lang="en-US" sz="10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en-US" sz="8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sz="10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while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not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endfile</a:t>
            </a:r>
            <a:r>
              <a:rPr lang="en-US" sz="10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data</a:t>
            </a:r>
            <a:r>
              <a:rPr lang="en-US" sz="10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loop</a:t>
            </a:r>
            <a:endParaRPr lang="en-US" sz="8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</a:t>
            </a:r>
            <a:r>
              <a:rPr lang="en-US" sz="10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readline</a:t>
            </a:r>
            <a:r>
              <a:rPr lang="en-US" sz="10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data</a:t>
            </a:r>
            <a:r>
              <a:rPr lang="en-US" sz="10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sample</a:t>
            </a:r>
            <a:r>
              <a:rPr lang="en-US" sz="10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en-US" sz="8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read</a:t>
            </a:r>
            <a:r>
              <a:rPr lang="en-US" sz="10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sample</a:t>
            </a:r>
            <a:r>
              <a:rPr lang="en-US" sz="10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a</a:t>
            </a:r>
            <a:r>
              <a:rPr lang="en-US" sz="1000" dirty="0" smtClean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);  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a </a:t>
            </a:r>
            <a:r>
              <a:rPr lang="en-US" sz="10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&lt;=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00" b="1" dirty="0" err="1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to_stdulogic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a_var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)</a:t>
            </a:r>
            <a:r>
              <a:rPr lang="en-US" sz="1000" dirty="0" smtClean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10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read</a:t>
            </a:r>
            <a:r>
              <a:rPr lang="en-US" sz="10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sample</a:t>
            </a:r>
            <a:r>
              <a:rPr lang="en-US" sz="10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b</a:t>
            </a:r>
            <a:r>
              <a:rPr lang="en-US" sz="1000" dirty="0" smtClean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);   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b </a:t>
            </a:r>
            <a:r>
              <a:rPr lang="en-US" sz="10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&lt;=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00" b="1" dirty="0" err="1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to_stdulogic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b_var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)</a:t>
            </a:r>
            <a:r>
              <a:rPr lang="en-US" sz="1000" dirty="0" smtClean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8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read</a:t>
            </a:r>
            <a:r>
              <a:rPr lang="en-US" sz="1000" dirty="0" smtClean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sample</a:t>
            </a:r>
            <a:r>
              <a:rPr lang="en-US" sz="10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y_expected</a:t>
            </a:r>
            <a:r>
              <a:rPr lang="en-US" sz="10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en-US" sz="8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b="1" dirty="0" smtClean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wait </a:t>
            </a:r>
            <a:r>
              <a:rPr lang="en-US" sz="1000" b="1" dirty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for </a:t>
            </a:r>
            <a:r>
              <a:rPr lang="en-US" sz="10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10 </a:t>
            </a:r>
            <a:r>
              <a:rPr lang="en-US" sz="1000" b="1" dirty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ns</a:t>
            </a:r>
            <a:r>
              <a:rPr lang="en-US" sz="10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</a:t>
            </a:r>
            <a:r>
              <a:rPr lang="en-US" sz="1000" b="1" dirty="0" smtClean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assert </a:t>
            </a:r>
            <a:r>
              <a:rPr lang="en-US" sz="10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y </a:t>
            </a:r>
            <a:r>
              <a:rPr lang="en-US" sz="1000" b="1" dirty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00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and_test_array</a:t>
            </a:r>
            <a:r>
              <a:rPr lang="en-US" sz="10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(i).b</a:t>
            </a:r>
            <a:endParaRPr lang="en-US" sz="1000" dirty="0">
              <a:solidFill>
                <a:srgbClr val="FF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</a:t>
            </a:r>
            <a:r>
              <a:rPr lang="en-US" sz="1000" b="1" dirty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report </a:t>
            </a:r>
            <a:r>
              <a:rPr lang="en-US" sz="1000" dirty="0">
                <a:solidFill>
                  <a:srgbClr val="FF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“Test #”</a:t>
            </a:r>
            <a:r>
              <a:rPr lang="en-US" sz="10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&amp; </a:t>
            </a:r>
            <a:r>
              <a:rPr lang="en-US" sz="100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to_string</a:t>
            </a:r>
            <a:r>
              <a:rPr lang="en-US" sz="10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(i) &amp; </a:t>
            </a:r>
            <a:r>
              <a:rPr lang="en-US" sz="1000" dirty="0">
                <a:solidFill>
                  <a:srgbClr val="FF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“Failed. (a, b, y, </a:t>
            </a:r>
            <a:r>
              <a:rPr lang="en-US" sz="1000" dirty="0" err="1">
                <a:solidFill>
                  <a:srgbClr val="FF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y_expected</a:t>
            </a:r>
            <a:r>
              <a:rPr lang="en-US" sz="1000" dirty="0">
                <a:solidFill>
                  <a:srgbClr val="FF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 - (”</a:t>
            </a:r>
            <a:r>
              <a:rPr lang="en-US" sz="10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&amp;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FF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000" dirty="0" smtClean="0">
                <a:solidFill>
                  <a:srgbClr val="FF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</a:t>
            </a:r>
            <a:r>
              <a:rPr lang="en-US" sz="1000" b="1" dirty="0" err="1" smtClean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to_string</a:t>
            </a:r>
            <a:r>
              <a:rPr lang="en-US" sz="10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(a</a:t>
            </a:r>
            <a:r>
              <a:rPr lang="en-US" sz="10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 &amp; </a:t>
            </a:r>
            <a:r>
              <a:rPr lang="en-US" sz="1000" dirty="0">
                <a:solidFill>
                  <a:srgbClr val="FF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“, ”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FF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 </a:t>
            </a:r>
            <a:r>
              <a:rPr lang="en-US" sz="1000" b="1" dirty="0" err="1" smtClean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to_string</a:t>
            </a:r>
            <a:r>
              <a:rPr lang="en-US" sz="10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(b</a:t>
            </a:r>
            <a:r>
              <a:rPr lang="en-US" sz="10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 &amp; </a:t>
            </a:r>
            <a:r>
              <a:rPr lang="en-US" sz="1000" dirty="0">
                <a:solidFill>
                  <a:srgbClr val="FF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“, ”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FF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000" dirty="0" smtClean="0">
                <a:solidFill>
                  <a:srgbClr val="FF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</a:t>
            </a:r>
            <a:r>
              <a:rPr lang="en-US" sz="1000" b="1" dirty="0" err="1" smtClean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to_string</a:t>
            </a:r>
            <a:r>
              <a:rPr lang="en-US" sz="10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(y</a:t>
            </a:r>
            <a:r>
              <a:rPr lang="en-US" sz="10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 &amp; </a:t>
            </a:r>
            <a:r>
              <a:rPr lang="en-US" sz="1000" dirty="0">
                <a:solidFill>
                  <a:srgbClr val="FF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“, ”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FF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000" dirty="0" smtClean="0">
                <a:solidFill>
                  <a:srgbClr val="FF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</a:t>
            </a:r>
            <a:r>
              <a:rPr lang="en-US" sz="1000" b="1" dirty="0" err="1" smtClean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to_string</a:t>
            </a:r>
            <a:r>
              <a:rPr lang="en-US" sz="10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y_expected</a:t>
            </a:r>
            <a:r>
              <a:rPr lang="en-US" sz="10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 </a:t>
            </a:r>
            <a:r>
              <a:rPr lang="en-US" sz="10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&amp; </a:t>
            </a:r>
            <a:r>
              <a:rPr lang="en-US" sz="1000" dirty="0">
                <a:solidFill>
                  <a:srgbClr val="FF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“)”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FF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000" dirty="0" smtClean="0">
                <a:solidFill>
                  <a:srgbClr val="FF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</a:t>
            </a:r>
            <a:r>
              <a:rPr lang="en-US" sz="1000" b="1" dirty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severity error</a:t>
            </a:r>
            <a:r>
              <a:rPr lang="en-US" sz="10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lang="en-US" sz="1000" b="1" dirty="0">
              <a:solidFill>
                <a:srgbClr val="80404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sz="10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end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loop</a:t>
            </a:r>
            <a:r>
              <a:rPr lang="en-US" sz="10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8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file_close</a:t>
            </a:r>
            <a:r>
              <a:rPr lang="en-US" sz="10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data</a:t>
            </a:r>
            <a:r>
              <a:rPr lang="en-US" sz="10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en-US" sz="8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sz="10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wait</a:t>
            </a:r>
            <a:r>
              <a:rPr lang="en-US" sz="10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8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end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process</a:t>
            </a:r>
            <a:r>
              <a:rPr lang="en-US" sz="10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800" dirty="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6665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to_string</a:t>
            </a:r>
            <a:r>
              <a:rPr lang="en-US" dirty="0" smtClean="0"/>
              <a:t> Caveat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600" dirty="0" smtClean="0"/>
              <a:t>VHDL 2008 added File I/O and string operations for all data types (</a:t>
            </a:r>
            <a:r>
              <a:rPr lang="en-US" sz="2600" dirty="0" err="1" smtClean="0"/>
              <a:t>std_logic</a:t>
            </a:r>
            <a:r>
              <a:rPr lang="en-US" sz="2600" dirty="0" smtClean="0"/>
              <a:t>, bit, integer, etc.)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dirty="0" smtClean="0"/>
              <a:t>Xilinx still uses VHDL 1993 for its base libraries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dirty="0" smtClean="0"/>
              <a:t>You must download “additions” VHDL packages: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Add them to the “</a:t>
            </a:r>
            <a:r>
              <a:rPr lang="en-US" dirty="0" err="1" smtClean="0"/>
              <a:t>my_ieee</a:t>
            </a:r>
            <a:r>
              <a:rPr lang="en-US" dirty="0" smtClean="0"/>
              <a:t>” library (or whatever you want to call it)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Include/use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package.all</a:t>
            </a:r>
            <a:r>
              <a:rPr lang="en-US" dirty="0" smtClean="0"/>
              <a:t> in both main entity and </a:t>
            </a:r>
            <a:r>
              <a:rPr lang="en-US" dirty="0" err="1" smtClean="0"/>
              <a:t>testbench</a:t>
            </a:r>
            <a:endParaRPr lang="en-US" dirty="0" smtClean="0"/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endParaRPr lang="en-US" sz="2600" dirty="0" smtClean="0"/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22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804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Outline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 smtClean="0"/>
              <a:t>Test Bench Overview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 smtClean="0"/>
              <a:t>VHDL Tools: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record</a:t>
            </a:r>
            <a:r>
              <a:rPr lang="en-US" sz="2600" dirty="0" smtClean="0"/>
              <a:t>,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array</a:t>
            </a:r>
            <a:r>
              <a:rPr lang="en-US" sz="2600" dirty="0" smtClean="0"/>
              <a:t>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sz="2800" dirty="0" smtClean="0"/>
              <a:t>,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wait</a:t>
            </a:r>
            <a:endParaRPr lang="en-US" sz="2600" dirty="0">
              <a:latin typeface="Courier New" pitchFamily="49" charset="0"/>
              <a:cs typeface="Courier New" pitchFamily="49" charset="0"/>
            </a:endParaRP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 smtClean="0"/>
              <a:t>VHDL File I/O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sz="2800" dirty="0" smtClean="0"/>
              <a:t> </a:t>
            </a:r>
            <a:r>
              <a:rPr lang="en-US" sz="2800" dirty="0"/>
              <a:t>Gate Test Bench </a:t>
            </a:r>
            <a:r>
              <a:rPr lang="en-US" sz="2800" dirty="0" smtClean="0"/>
              <a:t>Examples</a:t>
            </a:r>
            <a:endParaRPr lang="en-US" sz="2600" dirty="0" smtClean="0"/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endParaRPr lang="en-US" sz="2600" dirty="0" smtClean="0"/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23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685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 smtClean="0"/>
              <a:t>Test Bench Overview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3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885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 smtClean="0"/>
              <a:t>Test Bench Overview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00100" y="1536700"/>
            <a:ext cx="8131175" cy="4102100"/>
          </a:xfrm>
        </p:spPr>
        <p:txBody>
          <a:bodyPr/>
          <a:lstStyle/>
          <a:p>
            <a:r>
              <a:rPr lang="en-US" dirty="0" smtClean="0"/>
              <a:t>Simulate circuit behavior and verify functionality</a:t>
            </a:r>
          </a:p>
          <a:p>
            <a:r>
              <a:rPr lang="en-US" i="1" dirty="0" smtClean="0"/>
              <a:t>Simulated</a:t>
            </a:r>
            <a:r>
              <a:rPr lang="en-US" dirty="0" smtClean="0"/>
              <a:t> therefore full VHDL language available – not just the </a:t>
            </a:r>
            <a:r>
              <a:rPr lang="en-US" dirty="0" err="1" smtClean="0"/>
              <a:t>synthensizeable</a:t>
            </a:r>
            <a:r>
              <a:rPr lang="en-US" dirty="0" smtClean="0"/>
              <a:t> subset</a:t>
            </a:r>
          </a:p>
          <a:p>
            <a:r>
              <a:rPr lang="en-US" sz="2400" dirty="0" smtClean="0"/>
              <a:t>Basic test bench: view/verify waveforms</a:t>
            </a:r>
          </a:p>
          <a:p>
            <a:pPr lvl="1"/>
            <a:r>
              <a:rPr lang="en-US" dirty="0" smtClean="0"/>
              <a:t>Simple to learn and implement</a:t>
            </a:r>
          </a:p>
          <a:p>
            <a:pPr lvl="1"/>
            <a:r>
              <a:rPr lang="en-US" dirty="0" smtClean="0"/>
              <a:t>Tedious because it r</a:t>
            </a:r>
            <a:r>
              <a:rPr lang="en-US" sz="2200" dirty="0" smtClean="0"/>
              <a:t>equires “man in the loop”</a:t>
            </a:r>
          </a:p>
          <a:p>
            <a:r>
              <a:rPr lang="en-US" sz="2400" dirty="0" smtClean="0"/>
              <a:t>“Real World” test bench: automatic</a:t>
            </a:r>
          </a:p>
          <a:p>
            <a:pPr lvl="1"/>
            <a:r>
              <a:rPr lang="en-US" sz="2200" dirty="0" smtClean="0"/>
              <a:t>More difficult to learn in implement</a:t>
            </a:r>
          </a:p>
          <a:p>
            <a:pPr lvl="1"/>
            <a:r>
              <a:rPr lang="en-US" dirty="0" smtClean="0"/>
              <a:t>Completely automated test with result summary</a:t>
            </a:r>
            <a:endParaRPr lang="en-US" sz="220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4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901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 smtClean="0"/>
              <a:t>Simulation Clock Generation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5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49450" y="1600200"/>
            <a:ext cx="5715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signal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std_logic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:=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'U'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constant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clk_period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time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:=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20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ns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...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process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begin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&lt;=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'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clk_period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&lt;=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'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clk_period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process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49450" y="4876800"/>
            <a:ext cx="5715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signal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std_logic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:=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‘0'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constant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clk_period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time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:=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20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ns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...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clk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&lt;=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not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clk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after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clk_period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2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57200" y="4648200"/>
            <a:ext cx="8077200" cy="0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88914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 smtClean="0"/>
              <a:t>Self-Checking </a:t>
            </a:r>
            <a:r>
              <a:rPr lang="en-US" dirty="0" err="1" smtClean="0"/>
              <a:t>Testbench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and2 gate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6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1447800"/>
            <a:ext cx="7696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architecture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sim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  ...</a:t>
            </a:r>
            <a:endParaRPr lang="en-US" b="1" dirty="0" smtClean="0">
              <a:solidFill>
                <a:srgbClr val="0000FF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begin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dut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entity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work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and2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port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map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a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b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process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begin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      a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'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b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'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ns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y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'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'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report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"000 failed"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      a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'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b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'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ns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y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'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'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report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"001 failed"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...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process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sim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381000" y="5791200"/>
            <a:ext cx="8382000" cy="46196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How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do we handle multiple outputs?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03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 smtClean="0"/>
              <a:t>Self-Checking </a:t>
            </a:r>
            <a:r>
              <a:rPr lang="en-US" dirty="0" err="1" smtClean="0"/>
              <a:t>Testbench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DFF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7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1447800"/>
            <a:ext cx="80010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architecture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sim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of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tb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is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signal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clk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std_logic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:=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‘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constant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clk_period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time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:=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20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ns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signal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q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std_logic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:=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‘</a:t>
            </a:r>
            <a:r>
              <a:rPr lang="en-US" sz="160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begin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dut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entity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8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work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dff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port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map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clk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q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clk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clk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after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clk_period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process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begin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wait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clk_period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      d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'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wait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clk_period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q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'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'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report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"TV0 failed"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      d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'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wait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clk_period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q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'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'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report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"TV1 failed"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  end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process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sim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32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 smtClean="0"/>
              <a:t>Verification of Large Designs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8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199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 smtClean="0"/>
              <a:t>Verification of Large Designs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00100" y="1536700"/>
                <a:ext cx="8131175" cy="4483100"/>
              </a:xfrm>
            </p:spPr>
            <p:txBody>
              <a:bodyPr/>
              <a:lstStyle/>
              <a:p>
                <a:r>
                  <a:rPr lang="en-US" dirty="0" smtClean="0"/>
                  <a:t>How many test vectors are needed for the following:</a:t>
                </a:r>
              </a:p>
              <a:p>
                <a:pPr lvl="1"/>
                <a:r>
                  <a:rPr lang="en-US" sz="2000" i="1" dirty="0" smtClean="0"/>
                  <a:t>n</a:t>
                </a:r>
                <a:r>
                  <a:rPr lang="en-US" sz="2000" dirty="0" smtClean="0"/>
                  <a:t> input combinational?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sz="2000" b="1" i="1" smtClean="0">
                            <a:latin typeface="Cambria Math"/>
                          </a:rPr>
                          <m:t>𝒏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pPr lvl="1"/>
                <a:r>
                  <a:rPr lang="en-US" sz="2000" i="1" dirty="0" smtClean="0"/>
                  <a:t>n</a:t>
                </a:r>
                <a:r>
                  <a:rPr lang="en-US" sz="2000" dirty="0" smtClean="0"/>
                  <a:t> input sequential w/ </a:t>
                </a:r>
                <a:r>
                  <a:rPr lang="en-US" sz="2000" i="1" dirty="0" smtClean="0"/>
                  <a:t>m</a:t>
                </a:r>
                <a:r>
                  <a:rPr lang="en-US" sz="2000" dirty="0" smtClean="0"/>
                  <a:t> flip flops?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𝒏</m:t>
                        </m:r>
                        <m:r>
                          <a:rPr lang="en-US" sz="2000" b="1" i="1" smtClean="0">
                            <a:latin typeface="Cambria Math"/>
                          </a:rPr>
                          <m:t>+</m:t>
                        </m:r>
                        <m:r>
                          <a:rPr lang="en-US" sz="2000" b="1" i="1" smtClean="0">
                            <a:latin typeface="Cambria Math"/>
                          </a:rPr>
                          <m:t>𝒎</m:t>
                        </m:r>
                      </m:sup>
                    </m:sSup>
                  </m:oMath>
                </a14:m>
                <a:r>
                  <a:rPr lang="en-US" sz="2000" dirty="0" smtClean="0"/>
                  <a:t>, ignoring sequence</a:t>
                </a:r>
              </a:p>
              <a:p>
                <a:pPr lvl="1"/>
                <a:r>
                  <a:rPr lang="en-US" sz="2000" i="1" dirty="0"/>
                  <a:t>n</a:t>
                </a:r>
                <a:r>
                  <a:rPr lang="en-US" sz="2000" dirty="0"/>
                  <a:t> = 10, </a:t>
                </a:r>
                <a:r>
                  <a:rPr lang="en-US" sz="2000" i="1" dirty="0"/>
                  <a:t>m</a:t>
                </a:r>
                <a:r>
                  <a:rPr lang="en-US" sz="2000" dirty="0"/>
                  <a:t> = 10: 1,048,576</a:t>
                </a:r>
                <a:endParaRPr lang="en-US" sz="2000" i="1" dirty="0"/>
              </a:p>
              <a:p>
                <a:pPr lvl="1"/>
                <a:r>
                  <a:rPr lang="en-US" sz="2000" i="1" dirty="0"/>
                  <a:t>n</a:t>
                </a:r>
                <a:r>
                  <a:rPr lang="en-US" sz="2000" dirty="0"/>
                  <a:t> = </a:t>
                </a:r>
                <a:r>
                  <a:rPr lang="en-US" sz="2000" dirty="0" smtClean="0"/>
                  <a:t>20</a:t>
                </a:r>
                <a:r>
                  <a:rPr lang="en-US" sz="2000" dirty="0"/>
                  <a:t>, </a:t>
                </a:r>
                <a:r>
                  <a:rPr lang="en-US" sz="2000" i="1" dirty="0"/>
                  <a:t>m</a:t>
                </a:r>
                <a:r>
                  <a:rPr lang="en-US" sz="2000" dirty="0"/>
                  <a:t> = </a:t>
                </a:r>
                <a:r>
                  <a:rPr lang="en-US" sz="2000" dirty="0" smtClean="0"/>
                  <a:t>20</a:t>
                </a:r>
                <a:r>
                  <a:rPr lang="en-US" sz="2000" dirty="0"/>
                  <a:t>: </a:t>
                </a:r>
                <a:r>
                  <a:rPr lang="en-US" sz="2000" dirty="0" smtClean="0"/>
                  <a:t>1.0995 · 10</a:t>
                </a:r>
                <a:r>
                  <a:rPr lang="en-US" sz="2000" baseline="30000" dirty="0" smtClean="0"/>
                  <a:t>12</a:t>
                </a:r>
                <a:endParaRPr lang="en-US" sz="2000" i="1" baseline="30000" dirty="0"/>
              </a:p>
              <a:p>
                <a:r>
                  <a:rPr lang="en-US" dirty="0" smtClean="0"/>
                  <a:t>Brute force method does not scale well</a:t>
                </a:r>
              </a:p>
              <a:p>
                <a:r>
                  <a:rPr lang="en-US" dirty="0" smtClean="0"/>
                  <a:t>Solution: Test a subset of conditions</a:t>
                </a:r>
              </a:p>
              <a:p>
                <a:pPr lvl="1"/>
                <a:r>
                  <a:rPr lang="en-US" dirty="0" smtClean="0"/>
                  <a:t>Normal operating conditions</a:t>
                </a:r>
              </a:p>
              <a:p>
                <a:pPr lvl="1"/>
                <a:r>
                  <a:rPr lang="en-US" dirty="0" smtClean="0"/>
                  <a:t>“Corner” cases</a:t>
                </a:r>
              </a:p>
              <a:p>
                <a:pPr lvl="1"/>
                <a:r>
                  <a:rPr lang="en-US" dirty="0" smtClean="0"/>
                  <a:t>Random inputs</a:t>
                </a:r>
              </a:p>
              <a:p>
                <a:r>
                  <a:rPr lang="en-US" dirty="0" smtClean="0"/>
                  <a:t>Result: design “probably” works correctly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0100" y="1536700"/>
                <a:ext cx="8131175" cy="4483100"/>
              </a:xfrm>
              <a:blipFill rotWithShape="1">
                <a:blip r:embed="rId2"/>
                <a:stretch>
                  <a:fillRect l="-525" t="-951" r="-225" b="-2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9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049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9D6F66A9097E45985829161D9D613F" ma:contentTypeVersion="0" ma:contentTypeDescription="Create a new document." ma:contentTypeScope="" ma:versionID="e1c295f9493e145ca6724ddca64ea242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AD9BBD7-6FD9-45D6-8671-3DF6115DCC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E7395B73-43DA-44AD-9686-38AE2B24C7D8}">
  <ds:schemaRefs>
    <ds:schemaRef ds:uri="http://schemas.microsoft.com/office/2006/metadata/properties"/>
    <ds:schemaRef ds:uri="http://purl.org/dc/dcmitype/"/>
    <ds:schemaRef ds:uri="http://www.w3.org/XML/1998/namespace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D65BD8E8-E404-4D56-86A7-7E93C94D49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3373</TotalTime>
  <Words>1510</Words>
  <Application>Microsoft Office PowerPoint</Application>
  <PresentationFormat>On-screen Show (4:3)</PresentationFormat>
  <Paragraphs>317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Office Theme</vt:lpstr>
      <vt:lpstr>Blank Presentation</vt:lpstr>
      <vt:lpstr>ECE 484 - Advanced Digital Systems Design Lecture 6 – Writing VHDL Test Benches</vt:lpstr>
      <vt:lpstr>Lesson Outline</vt:lpstr>
      <vt:lpstr>Test Bench Overview</vt:lpstr>
      <vt:lpstr>Test Bench Overview</vt:lpstr>
      <vt:lpstr>Simulation Clock Generation</vt:lpstr>
      <vt:lpstr>Self-Checking Testbench and2 gate</vt:lpstr>
      <vt:lpstr>Self-Checking Testbench DFF</vt:lpstr>
      <vt:lpstr>Verification of Large Designs</vt:lpstr>
      <vt:lpstr>Verification of Large Designs</vt:lpstr>
      <vt:lpstr>Lab 1 Testbench Example</vt:lpstr>
      <vt:lpstr>VHDL Tools: record, array, assert, wait</vt:lpstr>
      <vt:lpstr>VHDL record</vt:lpstr>
      <vt:lpstr>VHDL array</vt:lpstr>
      <vt:lpstr>VHDL assert</vt:lpstr>
      <vt:lpstr>VHDL wait</vt:lpstr>
      <vt:lpstr>VHDL File I/O</vt:lpstr>
      <vt:lpstr>VHDL File I/O</vt:lpstr>
      <vt:lpstr>VHDL File I/O Example</vt:lpstr>
      <vt:lpstr>and Gate Test Bench Examples</vt:lpstr>
      <vt:lpstr>and Gate Test Bench Basic</vt:lpstr>
      <vt:lpstr>and Gate Test Bench File I/O</vt:lpstr>
      <vt:lpstr>to_string Caveat</vt:lpstr>
      <vt:lpstr>Lesson Outline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Tanner, Michael A Capt USAF USAFA USAFA/DFEC</dc:creator>
  <cp:lastModifiedBy>Capt Michael Tanner</cp:lastModifiedBy>
  <cp:revision>1112</cp:revision>
  <cp:lastPrinted>2012-08-21T15:43:32Z</cp:lastPrinted>
  <dcterms:created xsi:type="dcterms:W3CDTF">2007-08-09T13:45:40Z</dcterms:created>
  <dcterms:modified xsi:type="dcterms:W3CDTF">2013-01-28T20:43:55Z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0x010100289D6F66A9097E45985829161D9D613F</vt:lpwstr>
  </property>
</Properties>
</file>