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34"/>
  </p:notesMasterIdLst>
  <p:handoutMasterIdLst>
    <p:handoutMasterId r:id="rId35"/>
  </p:handoutMasterIdLst>
  <p:sldIdLst>
    <p:sldId id="283" r:id="rId6"/>
    <p:sldId id="380" r:id="rId7"/>
    <p:sldId id="326" r:id="rId8"/>
    <p:sldId id="348" r:id="rId9"/>
    <p:sldId id="431" r:id="rId10"/>
    <p:sldId id="422" r:id="rId11"/>
    <p:sldId id="423" r:id="rId12"/>
    <p:sldId id="441" r:id="rId13"/>
    <p:sldId id="442" r:id="rId14"/>
    <p:sldId id="443" r:id="rId15"/>
    <p:sldId id="328" r:id="rId16"/>
    <p:sldId id="386" r:id="rId17"/>
    <p:sldId id="432" r:id="rId18"/>
    <p:sldId id="433" r:id="rId19"/>
    <p:sldId id="434" r:id="rId20"/>
    <p:sldId id="435" r:id="rId21"/>
    <p:sldId id="340" r:id="rId22"/>
    <p:sldId id="359" r:id="rId23"/>
    <p:sldId id="436" r:id="rId24"/>
    <p:sldId id="377" r:id="rId25"/>
    <p:sldId id="382" r:id="rId26"/>
    <p:sldId id="437" r:id="rId27"/>
    <p:sldId id="438" r:id="rId28"/>
    <p:sldId id="381" r:id="rId29"/>
    <p:sldId id="419" r:id="rId30"/>
    <p:sldId id="439" r:id="rId31"/>
    <p:sldId id="440" r:id="rId32"/>
    <p:sldId id="421" r:id="rId3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19" autoAdjust="0"/>
    <p:restoredTop sz="99901" autoAdjust="0"/>
  </p:normalViewPr>
  <p:slideViewPr>
    <p:cSldViewPr snapToObjects="1">
      <p:cViewPr>
        <p:scale>
          <a:sx n="70" d="100"/>
          <a:sy n="70" d="100"/>
        </p:scale>
        <p:origin x="-1074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0FC61C8-FCEC-42C7-B8D3-A2EFF6896C3E}" type="datetimeFigureOut">
              <a:rPr lang="en-US" smtClean="0"/>
              <a:pPr/>
              <a:t>12/31/2012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4DA10A2-3F7D-4248-B346-176702F4A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13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C1FDA36-CDEE-43EF-9099-906D5658A59A}" type="datetimeFigureOut">
              <a:rPr lang="en-US" smtClean="0"/>
              <a:pPr/>
              <a:t>12/31/2012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33866E5-B94A-483C-A5BE-4F8375C5F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Write on board:</a:t>
            </a:r>
          </a:p>
          <a:p>
            <a:endParaRPr lang="en-US" dirty="0" smtClean="0"/>
          </a:p>
          <a:p>
            <a:r>
              <a:rPr lang="en-US" u="sng" dirty="0" smtClean="0"/>
              <a:t>ECE</a:t>
            </a:r>
            <a:r>
              <a:rPr lang="en-US" u="sng" baseline="0" dirty="0" smtClean="0"/>
              <a:t> 315</a:t>
            </a:r>
          </a:p>
          <a:p>
            <a:r>
              <a:rPr lang="en-US" baseline="0" dirty="0" smtClean="0"/>
              <a:t>Day 1 – Admin</a:t>
            </a:r>
          </a:p>
          <a:p>
            <a:r>
              <a:rPr lang="en-US" baseline="0" dirty="0" smtClean="0"/>
              <a:t>Section Marcher</a:t>
            </a:r>
          </a:p>
          <a:p>
            <a:r>
              <a:rPr lang="en-US" baseline="0" dirty="0" smtClean="0"/>
              <a:t>Introductions</a:t>
            </a:r>
          </a:p>
          <a:p>
            <a:r>
              <a:rPr lang="en-US" baseline="0" dirty="0" smtClean="0"/>
              <a:t>Syllabus</a:t>
            </a:r>
          </a:p>
          <a:p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1BCBC-E066-4910-B192-91C4189936ED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D957A480-45FD-4E4A-ABAC-1E7EB071E91C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31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2E6BC4E5-C517-43F2-870E-64EFEEF1198A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31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04E23353-4FEE-4528-8A35-E06682B0B952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3C7A53D6-9E1F-476B-811C-8B0D7D6C129D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31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E8D331FD-6F1F-4D9B-AF9A-483E3CAF7677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7620B285-4050-43FA-AADB-0920DF539A7F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31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7FF413A6-C1B6-4F62-8CFB-187CFCE2157E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0EA175A4-5690-4F6B-983E-B173AF56C5D4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31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4B30F739-B175-493E-BCB7-A2F184EDE3CD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6FB5E55D-52CC-4139-85F7-657F2B75D194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31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AA4FB6B9-BF17-439A-AF11-BF4CD9B977CD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085EA206-6CCF-4F3A-B44D-6D7AD10113F2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31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549A2477-CE7E-45C6-B43D-4B971EC74F58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F98E6776-D5C5-46E4-88B5-BCF57C743C82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31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C567F1F5-194A-4EF4-8702-89EFF55C2EA8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144E03DF-8FF9-4CC1-81A9-7D65C03EA82B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31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51B54694-5A4F-4DDE-A246-90E7B842FB9E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60DCB877-6D3E-4BCA-8EC7-D4670F81984A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31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C4A63687-7E6C-4DE0-9BEB-8789448141D7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E43D8F38-5EEC-4D31-B27F-2563D8A07911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31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B1F19-4BA3-4ED5-9FA4-8D8D35FFE7BA}" type="datetimeFigureOut">
              <a:rPr lang="en-US" smtClean="0"/>
              <a:pPr/>
              <a:t>12/31/2012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1030" name="Picture 41" descr="usafaseal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5763" y="0"/>
            <a:ext cx="1287462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  <a:defRPr/>
            </a:pPr>
            <a:r>
              <a:rPr lang="en-US" sz="1600" b="1" i="1" kern="1200" dirty="0">
                <a:solidFill>
                  <a:srgbClr val="000000"/>
                </a:solidFill>
                <a:latin typeface="Century Schoolbook" pitchFamily="18" charset="0"/>
                <a:ea typeface="+mn-ea"/>
                <a:cs typeface="+mn-cs"/>
              </a:rPr>
              <a:t>I n t e g r i t y  -  S e r v i c e  -  E x c e l </a:t>
            </a:r>
            <a:r>
              <a:rPr lang="en-US" sz="1600" b="1" i="1" kern="1200" dirty="0" err="1">
                <a:solidFill>
                  <a:srgbClr val="000000"/>
                </a:solidFill>
                <a:latin typeface="Century Schoolbook" pitchFamily="18" charset="0"/>
                <a:ea typeface="+mn-ea"/>
                <a:cs typeface="+mn-cs"/>
              </a:rPr>
              <a:t>l</a:t>
            </a:r>
            <a:r>
              <a:rPr lang="en-US" sz="1600" b="1" i="1" kern="1200" dirty="0">
                <a:solidFill>
                  <a:srgbClr val="000000"/>
                </a:solidFill>
                <a:latin typeface="Century Schoolbook" pitchFamily="18" charset="0"/>
                <a:ea typeface="+mn-ea"/>
                <a:cs typeface="+mn-cs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rtl="0">
              <a:defRPr/>
            </a:pPr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  <a:p>
            <a:pPr rtl="0">
              <a:defRPr/>
            </a:pPr>
            <a:fld id="{F49C0791-D0EA-4F3B-9503-D0DBAFE8CE0E}" type="slidenum">
              <a:rPr lang="en-US" kern="1200">
                <a:solidFill>
                  <a:srgbClr val="000000"/>
                </a:solidFill>
                <a:ea typeface="+mn-ea"/>
                <a:cs typeface="+mn-cs"/>
              </a:rPr>
              <a:pPr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0"/>
            <a:ext cx="9144000" cy="1905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ECE 484 - Advanced Digital Systems Design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3200"/>
              <a:t>Lecture 8 </a:t>
            </a:r>
            <a:r>
              <a:rPr lang="en-US" sz="3200" dirty="0" smtClean="0"/>
              <a:t>– Finite State Machines</a:t>
            </a:r>
            <a:endParaRPr lang="en-US" sz="40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3750" y="3754438"/>
            <a:ext cx="5048250" cy="2187575"/>
          </a:xfrm>
        </p:spPr>
        <p:txBody>
          <a:bodyPr>
            <a:normAutofit/>
          </a:bodyPr>
          <a:lstStyle/>
          <a:p>
            <a:r>
              <a:rPr lang="en-US" dirty="0" smtClean="0"/>
              <a:t>Capt Michael Tanner</a:t>
            </a:r>
            <a:br>
              <a:rPr lang="en-US" dirty="0" smtClean="0"/>
            </a:br>
            <a:r>
              <a:rPr lang="en-US" smtClean="0"/>
              <a:t>Room </a:t>
            </a:r>
            <a:r>
              <a:rPr lang="en-US"/>
              <a:t>2F46A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333-6766</a:t>
            </a:r>
          </a:p>
          <a:p>
            <a:endParaRPr lang="en-US" dirty="0" smtClean="0"/>
          </a:p>
        </p:txBody>
      </p:sp>
      <p:pic>
        <p:nvPicPr>
          <p:cNvPr id="4101" name="Picture 31" descr="usafaseal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700" y="2903538"/>
            <a:ext cx="30353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457325" y="500063"/>
            <a:ext cx="617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i="1"/>
              <a:t>HQ U.S. Air Force Academy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228725" y="1416050"/>
            <a:ext cx="655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>
                <a:latin typeface="Century Schoolbook" pitchFamily="18" charset="0"/>
              </a:rPr>
              <a:t>I n t e g r i t y  -  S e r v i c e  -  E x c e l l e n c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Timing and Performance of an </a:t>
            </a:r>
            <a:r>
              <a:rPr lang="en-US" sz="2800" dirty="0" smtClean="0"/>
              <a:t>FSM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10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94" y="1371600"/>
            <a:ext cx="7034212" cy="501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09100" y="815166"/>
                <a:ext cx="2987100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14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𝐶𝑄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𝑛𝑒𝑥𝑡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𝑚𝑎𝑥</m:t>
                              </m:r>
                            </m:e>
                          </m:d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𝑠𝑒𝑡𝑢𝑝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𝐶𝑂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𝑚𝑜</m:t>
                              </m:r>
                            </m:e>
                          </m:d>
                        </m:sub>
                      </m:sSub>
                      <m:r>
                        <m:rPr>
                          <m:aln/>
                        </m:rPr>
                        <a:rPr lang="en-US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𝐶𝑄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𝑜𝑢𝑡𝑝𝑢𝑡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𝑚𝑜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100" y="815166"/>
                <a:ext cx="2987100" cy="556434"/>
              </a:xfrm>
              <a:prstGeom prst="rect">
                <a:avLst/>
              </a:prstGeom>
              <a:blipFill rotWithShape="1">
                <a:blip r:embed="rId3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80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Moore vs. Mealy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11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05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 vs. Mealy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536700"/>
            <a:ext cx="8458199" cy="4940300"/>
          </a:xfrm>
        </p:spPr>
        <p:txBody>
          <a:bodyPr/>
          <a:lstStyle/>
          <a:p>
            <a:r>
              <a:rPr lang="en-US" i="1" dirty="0"/>
              <a:t>Moore machine</a:t>
            </a:r>
            <a:r>
              <a:rPr lang="en-US" dirty="0"/>
              <a:t>: </a:t>
            </a:r>
            <a:r>
              <a:rPr lang="en-US" dirty="0" smtClean="0"/>
              <a:t>output </a:t>
            </a:r>
            <a:r>
              <a:rPr lang="en-US" dirty="0"/>
              <a:t>is a function of state</a:t>
            </a:r>
          </a:p>
          <a:p>
            <a:r>
              <a:rPr lang="en-US" i="1" dirty="0"/>
              <a:t>Mealy machine</a:t>
            </a:r>
            <a:r>
              <a:rPr lang="en-US" dirty="0"/>
              <a:t>: </a:t>
            </a:r>
            <a:r>
              <a:rPr lang="en-US" dirty="0" smtClean="0"/>
              <a:t>output </a:t>
            </a:r>
            <a:r>
              <a:rPr lang="en-US" dirty="0"/>
              <a:t>function of state and output</a:t>
            </a:r>
          </a:p>
          <a:p>
            <a:r>
              <a:rPr lang="en-US" dirty="0"/>
              <a:t>From theoretical point of </a:t>
            </a:r>
            <a:r>
              <a:rPr lang="en-US" dirty="0" smtClean="0"/>
              <a:t>view, both </a:t>
            </a:r>
            <a:r>
              <a:rPr lang="en-US" dirty="0"/>
              <a:t>machines have similar “computation capability”</a:t>
            </a:r>
          </a:p>
          <a:p>
            <a:r>
              <a:rPr lang="en-US" dirty="0"/>
              <a:t>Implication of FSM as a controller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1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Edge Detection Circuit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536700"/>
            <a:ext cx="8458199" cy="4940300"/>
          </a:xfrm>
        </p:spPr>
        <p:txBody>
          <a:bodyPr/>
          <a:lstStyle/>
          <a:p>
            <a:r>
              <a:rPr lang="en-US" sz="1800" dirty="0" smtClean="0"/>
              <a:t>A </a:t>
            </a:r>
            <a:r>
              <a:rPr lang="en-US" sz="1800" dirty="0"/>
              <a:t>circuit to detect the rising edge of a slow “strobe” input and generate a “short” </a:t>
            </a:r>
            <a:r>
              <a:rPr lang="en-US" sz="1800" dirty="0" smtClean="0"/>
              <a:t>(</a:t>
            </a:r>
            <a:r>
              <a:rPr lang="en-US" sz="1800" dirty="0"/>
              <a:t>about 1-clock period) output pulse.</a:t>
            </a:r>
          </a:p>
          <a:p>
            <a:endParaRPr lang="en-US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" b="5061"/>
          <a:stretch/>
        </p:blipFill>
        <p:spPr bwMode="auto">
          <a:xfrm>
            <a:off x="1219200" y="2133599"/>
            <a:ext cx="6705600" cy="426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959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Edge Detection Circuit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536700"/>
            <a:ext cx="8458199" cy="4940300"/>
          </a:xfrm>
        </p:spPr>
        <p:txBody>
          <a:bodyPr/>
          <a:lstStyle/>
          <a:p>
            <a:r>
              <a:rPr lang="en-US" sz="1800" dirty="0" smtClean="0"/>
              <a:t>A </a:t>
            </a:r>
            <a:r>
              <a:rPr lang="en-US" sz="1800" dirty="0"/>
              <a:t>circuit to detect the rising edge of a slow “strobe” input and generate a “short” </a:t>
            </a:r>
            <a:r>
              <a:rPr lang="en-US" sz="1800" dirty="0" smtClean="0"/>
              <a:t>(</a:t>
            </a:r>
            <a:r>
              <a:rPr lang="en-US" sz="1800" dirty="0"/>
              <a:t>about 1-clock period) output pulse.</a:t>
            </a:r>
          </a:p>
          <a:p>
            <a:endParaRPr lang="en-US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14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112010"/>
            <a:ext cx="6324600" cy="4280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097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 vs. Mealy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536700"/>
            <a:ext cx="8458199" cy="4940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Comparison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Mealy machine uses fewer states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Mealy machine responds faster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Mealy machine may be transparent to glitches</a:t>
            </a:r>
          </a:p>
          <a:p>
            <a:pPr>
              <a:lnSpc>
                <a:spcPct val="90000"/>
              </a:lnSpc>
            </a:pPr>
            <a:r>
              <a:rPr lang="en-US" dirty="0"/>
              <a:t> Which one is better?</a:t>
            </a:r>
          </a:p>
          <a:p>
            <a:pPr>
              <a:lnSpc>
                <a:spcPct val="90000"/>
              </a:lnSpc>
            </a:pPr>
            <a:r>
              <a:rPr lang="en-US" dirty="0"/>
              <a:t>Types of control signal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Edge sensitive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E.g., enable signal of counter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Both can be used but Mealy is faster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Level sensitive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E.g., write enable signal of SRAM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Moore is preferred</a:t>
            </a:r>
          </a:p>
          <a:p>
            <a:endParaRPr lang="en-US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15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18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 vs. Mealy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536700"/>
            <a:ext cx="8458199" cy="4940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Comparison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Mealy machine uses fewer states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Mealy machine responds faster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Mealy machine may be transparent to </a:t>
            </a:r>
            <a:r>
              <a:rPr lang="en-US" dirty="0" smtClean="0"/>
              <a:t>glitches (Bad!)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Which </a:t>
            </a:r>
            <a:r>
              <a:rPr lang="en-US" dirty="0"/>
              <a:t>one is better?</a:t>
            </a:r>
          </a:p>
          <a:p>
            <a:pPr>
              <a:lnSpc>
                <a:spcPct val="90000"/>
              </a:lnSpc>
            </a:pPr>
            <a:r>
              <a:rPr lang="en-US" dirty="0"/>
              <a:t>Types of control signal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Edge sensitive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Example: enable </a:t>
            </a:r>
            <a:r>
              <a:rPr lang="en-US" sz="2000" dirty="0"/>
              <a:t>signal of counter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Both can be used but Mealy is faster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Level sensitive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Example: write </a:t>
            </a:r>
            <a:r>
              <a:rPr lang="en-US" sz="2000" dirty="0"/>
              <a:t>enable signal of SRAM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Moore is preferred</a:t>
            </a:r>
          </a:p>
          <a:p>
            <a:endParaRPr lang="en-US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16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884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VHDL Description </a:t>
            </a:r>
            <a:r>
              <a:rPr lang="en-US" dirty="0" smtClean="0"/>
              <a:t>of a FSM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17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14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VHDL Description </a:t>
            </a:r>
            <a:r>
              <a:rPr lang="en-US" dirty="0" smtClean="0"/>
              <a:t>of a FSM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08025" y="1536700"/>
            <a:ext cx="8131175" cy="3187700"/>
          </a:xfrm>
        </p:spPr>
        <p:txBody>
          <a:bodyPr/>
          <a:lstStyle/>
          <a:p>
            <a:r>
              <a:rPr lang="en-US" sz="1800" dirty="0"/>
              <a:t>Follow the basic block diagram</a:t>
            </a:r>
          </a:p>
          <a:p>
            <a:r>
              <a:rPr lang="en-US" sz="1800" dirty="0"/>
              <a:t>Code the next-state/output logic according to the state diagram/ASM chart</a:t>
            </a:r>
          </a:p>
          <a:p>
            <a:r>
              <a:rPr lang="en-US" sz="1800" dirty="0"/>
              <a:t>Use </a:t>
            </a:r>
            <a:r>
              <a:rPr lang="en-US" sz="1800" i="1" dirty="0" smtClean="0"/>
              <a:t>enumeration</a:t>
            </a:r>
            <a:r>
              <a:rPr lang="en-US" sz="1800" dirty="0" smtClean="0"/>
              <a:t> </a:t>
            </a:r>
            <a:r>
              <a:rPr lang="en-US" sz="1800" dirty="0"/>
              <a:t>data type for </a:t>
            </a:r>
            <a:r>
              <a:rPr lang="en-US" sz="1800" dirty="0" smtClean="0"/>
              <a:t>states</a:t>
            </a:r>
          </a:p>
          <a:p>
            <a:r>
              <a:rPr lang="en-US" sz="1800" dirty="0" smtClean="0"/>
              <a:t>Can use Moore </a:t>
            </a:r>
            <a:r>
              <a:rPr lang="en-US" sz="1800" i="1" dirty="0" smtClean="0"/>
              <a:t>output buffering</a:t>
            </a:r>
            <a:r>
              <a:rPr lang="en-US" sz="1800" dirty="0" smtClean="0"/>
              <a:t> to prevent glitches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18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5" t="6338" r="2506"/>
          <a:stretch/>
        </p:blipFill>
        <p:spPr bwMode="auto">
          <a:xfrm>
            <a:off x="350774" y="3119437"/>
            <a:ext cx="8442453" cy="335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887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sz="2000" dirty="0" smtClean="0"/>
              <a:t>(See “</a:t>
            </a:r>
            <a:r>
              <a:rPr lang="en-US" sz="2000" dirty="0" err="1" smtClean="0"/>
              <a:t>memory_controller.vhd</a:t>
            </a:r>
            <a:r>
              <a:rPr lang="en-US" sz="2000" dirty="0" smtClean="0"/>
              <a:t>” Code Example)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19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978" y="1524000"/>
            <a:ext cx="4199022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04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Overview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FSM Representation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Timing and Performance of an FSM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Moore vs. Mealy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VHDL Description of a FSM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State Assignment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Moore Output Buffering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600" dirty="0" smtClean="0"/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600" dirty="0" smtClean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92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State Assignment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20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63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Assignment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08025" y="1536700"/>
            <a:ext cx="8131175" cy="2654300"/>
          </a:xfrm>
        </p:spPr>
        <p:txBody>
          <a:bodyPr/>
          <a:lstStyle/>
          <a:p>
            <a:r>
              <a:rPr lang="en-US" sz="2000" dirty="0"/>
              <a:t>State assignment: assign binary representations to symbolic states</a:t>
            </a:r>
          </a:p>
          <a:p>
            <a:r>
              <a:rPr lang="en-US" sz="2000" dirty="0"/>
              <a:t>In a synchronous FSM</a:t>
            </a:r>
          </a:p>
          <a:p>
            <a:pPr lvl="1"/>
            <a:r>
              <a:rPr lang="en-US" sz="2000" dirty="0"/>
              <a:t>All assignments work</a:t>
            </a:r>
          </a:p>
          <a:p>
            <a:pPr lvl="1"/>
            <a:r>
              <a:rPr lang="en-US" sz="2000" dirty="0"/>
              <a:t>Good assignment reduce the complexity of next-state/output logic</a:t>
            </a:r>
          </a:p>
          <a:p>
            <a:r>
              <a:rPr lang="en-US" sz="2000" dirty="0"/>
              <a:t>Typical </a:t>
            </a:r>
            <a:r>
              <a:rPr lang="en-US" sz="2000" dirty="0" smtClean="0"/>
              <a:t>assignment – Binary</a:t>
            </a:r>
            <a:r>
              <a:rPr lang="en-US" sz="2000" dirty="0"/>
              <a:t>, Gray, one-hot, almost </a:t>
            </a:r>
            <a:r>
              <a:rPr lang="en-US" sz="2000" dirty="0" smtClean="0"/>
              <a:t>one-hot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21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038600"/>
            <a:ext cx="5715000" cy="2459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61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</a:t>
            </a:r>
            <a:r>
              <a:rPr lang="en-US" dirty="0" smtClean="0"/>
              <a:t>Assignment: VHDL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08025" y="1536700"/>
            <a:ext cx="8131175" cy="2654300"/>
          </a:xfrm>
        </p:spPr>
        <p:txBody>
          <a:bodyPr/>
          <a:lstStyle/>
          <a:p>
            <a:r>
              <a:rPr lang="en-US" sz="1800" i="1" dirty="0"/>
              <a:t>Implicit</a:t>
            </a:r>
            <a:r>
              <a:rPr lang="en-US" sz="1800" dirty="0"/>
              <a:t>: use user attributes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enum_encoding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i="1" dirty="0" smtClean="0"/>
              <a:t>Explicit</a:t>
            </a:r>
            <a:r>
              <a:rPr lang="en-US" sz="1800" dirty="0"/>
              <a:t>: use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lang="en-US" sz="1800" dirty="0"/>
              <a:t> for the </a:t>
            </a:r>
            <a:r>
              <a:rPr lang="en-US" sz="1800" dirty="0" smtClean="0"/>
              <a:t>register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77962" y="3124200"/>
            <a:ext cx="7056438" cy="3546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constant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idle 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std_logic_vector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downto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:=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"0000"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constant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write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std_logic_vector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downto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:=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"0100"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constant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read1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std_logic_vector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downto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:=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"1000"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constant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read2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std_logic_vector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downto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:=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"1001"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constant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read3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std_logic_vector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downto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:=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"1010"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constant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read4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std_logic_vector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downto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:=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"1011"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signal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state_reg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state_next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std_logic_vector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downto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...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reset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'1'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then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state_reg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idle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else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state_reg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idle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if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latin typeface="Calibri"/>
                <a:ea typeface="Calibri"/>
                <a:cs typeface="Times New Roman"/>
              </a:rPr>
              <a:t> 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77962" y="1828800"/>
            <a:ext cx="7056438" cy="107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mc_state_type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idle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write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read1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read2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read3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read4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attribute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enum_encoding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string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attribute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enum_encoding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of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mc_state_type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"0000 0100 1000 1001 1010 1011"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400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1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Unused States</a:t>
            </a:r>
            <a:br>
              <a:rPr lang="en-US" dirty="0" smtClean="0"/>
            </a:br>
            <a:r>
              <a:rPr lang="en-US" sz="2800" dirty="0" smtClean="0"/>
              <a:t>“Phantom States”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08025" y="1536700"/>
            <a:ext cx="8131175" cy="2654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Many binary representations are not used</a:t>
            </a:r>
          </a:p>
          <a:p>
            <a:pPr>
              <a:lnSpc>
                <a:spcPct val="90000"/>
              </a:lnSpc>
            </a:pPr>
            <a:r>
              <a:rPr lang="en-US" dirty="0"/>
              <a:t>What happens if the FSM enters an unused state?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Ignore the condition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Safe (Fault-tolerant) FSM: </a:t>
            </a:r>
            <a:r>
              <a:rPr lang="en-US" dirty="0" smtClean="0"/>
              <a:t>go </a:t>
            </a:r>
            <a:r>
              <a:rPr lang="en-US" dirty="0"/>
              <a:t>to an error state or return to the initial state.</a:t>
            </a:r>
          </a:p>
          <a:p>
            <a:pPr>
              <a:lnSpc>
                <a:spcPct val="90000"/>
              </a:lnSpc>
            </a:pPr>
            <a:r>
              <a:rPr lang="en-US" dirty="0"/>
              <a:t>Easy for the explicit state assignment</a:t>
            </a:r>
          </a:p>
          <a:p>
            <a:pPr>
              <a:lnSpc>
                <a:spcPct val="90000"/>
              </a:lnSpc>
            </a:pPr>
            <a:r>
              <a:rPr lang="en-US" dirty="0"/>
              <a:t>No portable code for the enumerated data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735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Moore Output Buffering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24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990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sz="3200" dirty="0"/>
              <a:t>Moore Output Buffering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25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304800" y="1536700"/>
            <a:ext cx="4343400" cy="2578348"/>
          </a:xfrm>
        </p:spPr>
        <p:txBody>
          <a:bodyPr/>
          <a:lstStyle/>
          <a:p>
            <a:r>
              <a:rPr lang="en-US" sz="1600" dirty="0"/>
              <a:t>FSM as control circuit </a:t>
            </a:r>
          </a:p>
          <a:p>
            <a:pPr lvl="1"/>
            <a:r>
              <a:rPr lang="en-US" sz="1600" dirty="0"/>
              <a:t>Sometimes fast, glitch-free signal is needed</a:t>
            </a:r>
          </a:p>
          <a:p>
            <a:pPr lvl="1"/>
            <a:r>
              <a:rPr lang="en-US" sz="1600" dirty="0"/>
              <a:t>An extra output buffer can be added, but introduce one-clock delay</a:t>
            </a:r>
          </a:p>
          <a:p>
            <a:r>
              <a:rPr lang="en-US" sz="1600" dirty="0"/>
              <a:t>Special schemes can be used for Moore output</a:t>
            </a:r>
          </a:p>
          <a:p>
            <a:pPr lvl="1"/>
            <a:r>
              <a:rPr lang="en-US" sz="1600" dirty="0"/>
              <a:t>Clever state assignment</a:t>
            </a:r>
          </a:p>
          <a:p>
            <a:pPr lvl="1"/>
            <a:r>
              <a:rPr lang="en-US" sz="1600" dirty="0"/>
              <a:t>Look-ahead output </a:t>
            </a:r>
            <a:r>
              <a:rPr lang="en-US" sz="1600" dirty="0" smtClean="0"/>
              <a:t>circuit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5" t="6338" r="2506"/>
          <a:stretch/>
        </p:blipFill>
        <p:spPr bwMode="auto">
          <a:xfrm>
            <a:off x="1485900" y="4115048"/>
            <a:ext cx="6172201" cy="2454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4648200" y="1536700"/>
            <a:ext cx="4114800" cy="2578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 smtClean="0"/>
              <a:t>Potential problems of the Moore output logic:</a:t>
            </a:r>
          </a:p>
          <a:p>
            <a:pPr lvl="1"/>
            <a:r>
              <a:rPr lang="en-US" sz="1600" dirty="0" smtClean="0"/>
              <a:t>Potential hazards introduce glitches</a:t>
            </a:r>
          </a:p>
          <a:p>
            <a:pPr lvl="1"/>
            <a:r>
              <a:rPr lang="en-US" sz="1600" dirty="0" smtClean="0"/>
              <a:t>Increase the T</a:t>
            </a:r>
            <a:r>
              <a:rPr lang="en-US" sz="1600" baseline="-25000" dirty="0" smtClean="0"/>
              <a:t>co</a:t>
            </a:r>
            <a:r>
              <a:rPr lang="en-US" sz="1600" dirty="0" smtClean="0"/>
              <a:t> delay (T</a:t>
            </a:r>
            <a:r>
              <a:rPr lang="en-US" sz="1600" baseline="-25000" dirty="0"/>
              <a:t>co</a:t>
            </a:r>
            <a:r>
              <a:rPr lang="en-US" sz="1600" dirty="0" smtClean="0"/>
              <a:t> = </a:t>
            </a:r>
            <a:r>
              <a:rPr lang="en-US" sz="1600" dirty="0" err="1" smtClean="0"/>
              <a:t>T</a:t>
            </a:r>
            <a:r>
              <a:rPr lang="en-US" sz="1600" baseline="-25000" dirty="0" err="1"/>
              <a:t>cq</a:t>
            </a:r>
            <a:r>
              <a:rPr lang="en-US" sz="1600" dirty="0" smtClean="0"/>
              <a:t> + </a:t>
            </a:r>
            <a:r>
              <a:rPr lang="en-US" sz="1600" dirty="0" err="1" smtClean="0"/>
              <a:t>T</a:t>
            </a:r>
            <a:r>
              <a:rPr lang="en-US" sz="1600" baseline="-25000" dirty="0" err="1"/>
              <a:t>output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Can we get control signals directly from the register?</a:t>
            </a:r>
          </a:p>
          <a:p>
            <a:endParaRPr lang="en-US" sz="16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3706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sz="3200" dirty="0" smtClean="0"/>
              <a:t>Clever State Assignment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26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457200" y="1536700"/>
            <a:ext cx="5490874" cy="2578348"/>
          </a:xfrm>
        </p:spPr>
        <p:txBody>
          <a:bodyPr/>
          <a:lstStyle/>
          <a:p>
            <a:r>
              <a:rPr lang="en-US" sz="1800" dirty="0"/>
              <a:t>Assigning state according to output signal patterns</a:t>
            </a:r>
          </a:p>
          <a:p>
            <a:r>
              <a:rPr lang="en-US" sz="1800" dirty="0"/>
              <a:t>Output can be obtained from register directly </a:t>
            </a:r>
          </a:p>
          <a:p>
            <a:r>
              <a:rPr lang="en-US" sz="1800" dirty="0"/>
              <a:t>Extra register bits may be needed</a:t>
            </a:r>
          </a:p>
          <a:p>
            <a:r>
              <a:rPr lang="en-US" sz="1800" dirty="0"/>
              <a:t>Must use explicit state assignment in VHDL code to access individual register bit</a:t>
            </a:r>
          </a:p>
          <a:p>
            <a:r>
              <a:rPr lang="en-US" sz="1800" dirty="0"/>
              <a:t>Difficult to revise and maintain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47800"/>
            <a:ext cx="4191000" cy="4867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65621"/>
            <a:ext cx="3429000" cy="2711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038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Look-Ahead Output Circuit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536700"/>
            <a:ext cx="3200400" cy="4635500"/>
          </a:xfrm>
        </p:spPr>
        <p:txBody>
          <a:bodyPr/>
          <a:lstStyle/>
          <a:p>
            <a:r>
              <a:rPr lang="en-US" sz="1800" dirty="0"/>
              <a:t>Output buffer introduces one-clock delay</a:t>
            </a:r>
          </a:p>
          <a:p>
            <a:r>
              <a:rPr lang="en-US" sz="1800" dirty="0"/>
              <a:t>The “next” value of Moore output can be obtained by using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state_next</a:t>
            </a:r>
            <a:r>
              <a:rPr lang="en-US" sz="1800" dirty="0"/>
              <a:t> signal </a:t>
            </a:r>
          </a:p>
          <a:p>
            <a:r>
              <a:rPr lang="en-US" sz="1800" dirty="0"/>
              <a:t>Buffer the next value cancel out the one-clock delay </a:t>
            </a:r>
          </a:p>
          <a:p>
            <a:r>
              <a:rPr lang="en-US" sz="1800" dirty="0"/>
              <a:t>More systematic and easier to revise and 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27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289" y="1828800"/>
            <a:ext cx="5667605" cy="382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444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Overview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FSM Representation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Timing and Performance of an FSM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Moore vs. Mealy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VHDL Description of a FSM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State Assignment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Moore Output Buffering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600" dirty="0" smtClean="0"/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600" dirty="0" smtClean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28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95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021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Contain </a:t>
            </a:r>
            <a:r>
              <a:rPr lang="en-US" sz="2000" dirty="0" smtClean="0"/>
              <a:t>custom logic </a:t>
            </a:r>
            <a:r>
              <a:rPr lang="en-US" sz="2000" dirty="0"/>
              <a:t>in </a:t>
            </a:r>
            <a:r>
              <a:rPr lang="en-US" sz="2000" i="1" dirty="0"/>
              <a:t>next-state logic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Used mainly used as a controller in a large system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Mealy </a:t>
            </a:r>
            <a:r>
              <a:rPr lang="en-US" sz="2000" dirty="0" smtClean="0"/>
              <a:t>vs. </a:t>
            </a:r>
            <a:r>
              <a:rPr lang="en-US" sz="2000" dirty="0"/>
              <a:t>Moore output </a:t>
            </a:r>
          </a:p>
          <a:p>
            <a:endParaRPr lang="en-US" sz="2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4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8283575" cy="294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545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FSM </a:t>
            </a:r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5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885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a FSM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State Diagram</a:t>
            </a:r>
            <a:endParaRPr lang="en-US" sz="2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6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001000" cy="392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901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Controller State Diagram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7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32" y="1495118"/>
            <a:ext cx="4224337" cy="4905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897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and Performance of an </a:t>
            </a:r>
            <a:r>
              <a:rPr lang="en-US" dirty="0" smtClean="0"/>
              <a:t>FSM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8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932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Timing and Performance of an </a:t>
            </a:r>
            <a:r>
              <a:rPr lang="en-US" sz="2800" dirty="0" smtClean="0"/>
              <a:t>FSM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Similar to a regular sequential circuit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9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83575" cy="294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78561" y="4648200"/>
                <a:ext cx="4986878" cy="888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4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𝐶𝑄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𝑛𝑒𝑥𝑡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𝑚𝑎𝑥</m:t>
                              </m:r>
                            </m:e>
                          </m:d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𝑠𝑒𝑡𝑢𝑝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𝐶𝑂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𝑚𝑜</m:t>
                              </m:r>
                            </m:e>
                          </m:d>
                        </m:sub>
                      </m:sSub>
                      <m:r>
                        <m:rPr>
                          <m:aln/>
                        </m:rP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𝐶𝑄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𝑜𝑢𝑡𝑝𝑢𝑡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𝑚𝑜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561" y="4648200"/>
                <a:ext cx="4986878" cy="888064"/>
              </a:xfrm>
              <a:prstGeom prst="rect">
                <a:avLst/>
              </a:prstGeom>
              <a:blipFill rotWithShape="1">
                <a:blip r:embed="rId3"/>
                <a:stretch>
                  <a:fillRect b="-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8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9D6F66A9097E45985829161D9D613F" ma:contentTypeVersion="0" ma:contentTypeDescription="Create a new document." ma:contentTypeScope="" ma:versionID="e1c295f9493e145ca6724ddca64ea242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65BD8E8-E404-4D56-86A7-7E93C94D49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395B73-43DA-44AD-9686-38AE2B24C7D8}">
  <ds:schemaRefs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AD9BBD7-6FD9-45D6-8671-3DF6115DCC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2874</TotalTime>
  <Words>907</Words>
  <Application>Microsoft Office PowerPoint</Application>
  <PresentationFormat>On-screen Show (4:3)</PresentationFormat>
  <Paragraphs>207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Blank Presentation</vt:lpstr>
      <vt:lpstr>ECE 484 - Advanced Digital Systems Design Lecture 8 – Finite State Machines</vt:lpstr>
      <vt:lpstr>Lesson Outline</vt:lpstr>
      <vt:lpstr>Overview</vt:lpstr>
      <vt:lpstr>Overview</vt:lpstr>
      <vt:lpstr>FSM Representation</vt:lpstr>
      <vt:lpstr>Representation of a FSM</vt:lpstr>
      <vt:lpstr>Memory Controller State Diagram</vt:lpstr>
      <vt:lpstr>Timing and Performance of an FSM</vt:lpstr>
      <vt:lpstr>Timing and Performance of an FSM</vt:lpstr>
      <vt:lpstr>Timing and Performance of an FSM</vt:lpstr>
      <vt:lpstr>Moore vs. Mealy</vt:lpstr>
      <vt:lpstr>Moore vs. Mealy</vt:lpstr>
      <vt:lpstr>Example: Edge Detection Circuit</vt:lpstr>
      <vt:lpstr>Example: Edge Detection Circuit</vt:lpstr>
      <vt:lpstr>Moore vs. Mealy</vt:lpstr>
      <vt:lpstr>Moore vs. Mealy</vt:lpstr>
      <vt:lpstr>VHDL Description of a FSM</vt:lpstr>
      <vt:lpstr>VHDL Description of a FSM</vt:lpstr>
      <vt:lpstr>Example (See “memory_controller.vhd” Code Example)</vt:lpstr>
      <vt:lpstr>State Assignment</vt:lpstr>
      <vt:lpstr>State Assignment</vt:lpstr>
      <vt:lpstr>State Assignment: VHDL</vt:lpstr>
      <vt:lpstr>Handling Unused States “Phantom States”</vt:lpstr>
      <vt:lpstr>Moore Output Buffering</vt:lpstr>
      <vt:lpstr>Moore Output Buffering</vt:lpstr>
      <vt:lpstr>Clever State Assignment</vt:lpstr>
      <vt:lpstr>Look-Ahead Output Circuit</vt:lpstr>
      <vt:lpstr>Lesson Outline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Tanner, Michael A Capt USAF USAFA USAFA/DFEC</dc:creator>
  <cp:lastModifiedBy>Capt Michael Tanner</cp:lastModifiedBy>
  <cp:revision>884</cp:revision>
  <cp:lastPrinted>2011-08-04T19:34:27Z</cp:lastPrinted>
  <dcterms:created xsi:type="dcterms:W3CDTF">2007-08-09T13:45:40Z</dcterms:created>
  <dcterms:modified xsi:type="dcterms:W3CDTF">2012-12-31T18:48:50Z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0x010100289D6F66A9097E45985829161D9D613F</vt:lpwstr>
  </property>
</Properties>
</file>