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1e78b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1e78b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1ad9b855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1ad9b855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1ad9b855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1ad9b855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U-net (ejemplo para 32x32 píxeles en la resolución más baja). Cada cuadro azul corresponde a un mapa de características multicanal. El número de canales se indica en la parte superior del cuadro. El tamaño x-y se proporciona en el borde inferior izquierdo de la caja. Los cuadros blancos representan mapas de características copiados. Las flechas denotan las diferentes operaciones.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81dee9bd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81dee9bd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81dee959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81dee959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1dee9bd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1dee9bd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(a–d) U-Nets con diferentes profundidades</a:t>
            </a:r>
            <a:endParaRPr sz="16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(e) U-Net(e) Ensemble Architecture, U-Nets combinadas con diferentes profundidades en una arquitectura unificada. Todas las redes U (parcialmente) comparten el mismo codificador, pero tienen sus propios decodificadores.</a:t>
            </a:r>
            <a:endParaRPr sz="16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(f) UNet+ construida a partir de U-Nets(e) al soltar las conexiones de omisión originales y conectar cada dos nodos adyacentes con una conexión de omisión corta, lo que permite que los decodificadores más profundos envíen señales de supervisión a los decodificadores menos profundos</a:t>
            </a:r>
            <a:endParaRPr sz="16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g) UNet++ se construye a partir de U-Nets+ conectando los decodificadores, lo que da como resultado conexiones de salto densamente conectadas, lo que permite la propagación de características densas a lo largo de las conexiones de salto y, por lo tanto, una fusión de características más flexible en los nodos del decodificador.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1dee9bd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1dee9bd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1ad9b85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1ad9b85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0d97122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0d97122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1505.04597v1.pdf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912.05074v2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63J3cV7WbG6LPbms49CSMnHcWg1OCTlJ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aperswithcode.com/paper/u-net-convolutional-networks-for-biomedical" TargetMode="External"/><Relationship Id="rId4" Type="http://schemas.openxmlformats.org/officeDocument/2006/relationships/hyperlink" Target="https://paperswithcode.com/paper/unet-redesigning-skip-connections-to-exploit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arxiv.org/pdf/1912.05074v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47375" y="1723798"/>
            <a:ext cx="85206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Segmentación de Imágenes</a:t>
            </a:r>
            <a:endParaRPr sz="2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169925" y="3116825"/>
            <a:ext cx="48915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FFFF"/>
                </a:solidFill>
              </a:rPr>
              <a:t>Integrantes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20162284 - IBAÑEZ RODRIGUEZ, DANIEL HUMBERTO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20194323 - SANCHEZ SANCHEZ, ALEX BLAINER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20194492 - SILVA RUFINO, DANIEL WILFREDO 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37884"/>
          <a:stretch/>
        </p:blipFill>
        <p:spPr>
          <a:xfrm>
            <a:off x="247375" y="77075"/>
            <a:ext cx="3938125" cy="13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4185500" y="395963"/>
            <a:ext cx="4891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B5394"/>
                </a:solidFill>
              </a:rPr>
              <a:t>Pontificia Universidad Católica del Perú</a:t>
            </a:r>
            <a:endParaRPr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B5394"/>
                </a:solidFill>
              </a:rPr>
              <a:t>Escuela de Posgrado – Ingeniería Informática</a:t>
            </a:r>
            <a:endParaRPr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47375" y="4149725"/>
            <a:ext cx="40098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Curso: Técnicas Avanzadas de Data Mining Y Sistemas Inteligentes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Profesor: César A. Beltrán Castañón</a:t>
            </a:r>
            <a:endParaRPr sz="18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GRACIAS</a:t>
            </a:r>
            <a:endParaRPr sz="720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TOTALES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431725" y="232325"/>
            <a:ext cx="4593000" cy="47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B5394"/>
                </a:solidFill>
              </a:rPr>
              <a:t>La U-Net </a:t>
            </a:r>
            <a:r>
              <a:rPr lang="es" sz="1800">
                <a:solidFill>
                  <a:srgbClr val="0B5394"/>
                </a:solidFill>
              </a:rPr>
              <a:t>es una de las famosas </a:t>
            </a:r>
            <a:r>
              <a:rPr lang="es" sz="1800">
                <a:solidFill>
                  <a:srgbClr val="0B5394"/>
                </a:solidFill>
              </a:rPr>
              <a:t>Fully Convolutional Networks (FCN) en segmentación de imágenes biomédicas, la cual fue publicada en 2015.</a:t>
            </a:r>
            <a:r>
              <a:rPr lang="es" sz="1800">
                <a:solidFill>
                  <a:srgbClr val="0B5394"/>
                </a:solidFill>
              </a:rPr>
              <a:t> 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B5394"/>
                </a:solidFill>
              </a:rPr>
              <a:t>La anotación de imágenes biomédicas, siempre se necesita expertos que hayan adquirido los conocimientos relacionados, considerando que es un proceso manual y toma mucho tiempo.</a:t>
            </a:r>
            <a:endParaRPr sz="1800">
              <a:solidFill>
                <a:srgbClr val="0B5394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B5394"/>
                </a:solidFill>
              </a:rPr>
              <a:t>Si el proceso de </a:t>
            </a:r>
            <a:r>
              <a:rPr lang="es" sz="1800">
                <a:solidFill>
                  <a:srgbClr val="0B5394"/>
                </a:solidFill>
              </a:rPr>
              <a:t>anotación</a:t>
            </a:r>
            <a:r>
              <a:rPr lang="es" sz="1800">
                <a:solidFill>
                  <a:srgbClr val="0B5394"/>
                </a:solidFill>
              </a:rPr>
              <a:t> de </a:t>
            </a:r>
            <a:r>
              <a:rPr lang="es" sz="1800">
                <a:solidFill>
                  <a:srgbClr val="0B5394"/>
                </a:solidFill>
              </a:rPr>
              <a:t>imágenes</a:t>
            </a:r>
            <a:r>
              <a:rPr lang="es" sz="1800">
                <a:solidFill>
                  <a:srgbClr val="0B5394"/>
                </a:solidFill>
              </a:rPr>
              <a:t> se realiza de manera </a:t>
            </a:r>
            <a:r>
              <a:rPr lang="es" sz="1800">
                <a:solidFill>
                  <a:srgbClr val="0B5394"/>
                </a:solidFill>
              </a:rPr>
              <a:t>automática</a:t>
            </a:r>
            <a:r>
              <a:rPr lang="es" sz="1800">
                <a:solidFill>
                  <a:srgbClr val="0B5394"/>
                </a:solidFill>
              </a:rPr>
              <a:t>, se </a:t>
            </a:r>
            <a:r>
              <a:rPr lang="es" sz="1800">
                <a:solidFill>
                  <a:srgbClr val="0B5394"/>
                </a:solidFill>
              </a:rPr>
              <a:t>logra</a:t>
            </a:r>
            <a:r>
              <a:rPr lang="es" sz="1800">
                <a:solidFill>
                  <a:srgbClr val="0B5394"/>
                </a:solidFill>
              </a:rPr>
              <a:t> un menor esfuerzo y se reduce el error por parte de los </a:t>
            </a:r>
            <a:r>
              <a:rPr lang="es" sz="1800">
                <a:solidFill>
                  <a:srgbClr val="0B5394"/>
                </a:solidFill>
              </a:rPr>
              <a:t>expertos, también se estaría</a:t>
            </a:r>
            <a:r>
              <a:rPr lang="es" sz="1800">
                <a:solidFill>
                  <a:srgbClr val="0B5394"/>
                </a:solidFill>
              </a:rPr>
              <a:t> </a:t>
            </a:r>
            <a:r>
              <a:rPr lang="es" sz="1800">
                <a:solidFill>
                  <a:srgbClr val="0B5394"/>
                </a:solidFill>
              </a:rPr>
              <a:t>reduciendo</a:t>
            </a:r>
            <a:r>
              <a:rPr lang="es" sz="1800">
                <a:solidFill>
                  <a:srgbClr val="0B5394"/>
                </a:solidFill>
              </a:rPr>
              <a:t> los costos .</a:t>
            </a:r>
            <a:endParaRPr sz="1800">
              <a:solidFill>
                <a:srgbClr val="0B5394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14825" y="1087725"/>
            <a:ext cx="38811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el informe detallamos: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Análisis de Arquitectura Base (U-Net)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Análisis de Arquitectura Mejorada </a:t>
            </a: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(U-Net++)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Experimentación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Arquitectura Base (U-Net)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0" y="4848050"/>
            <a:ext cx="9144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U-Net: Convolutional Networks for Biomedical Image Segmentation (2015) - </a:t>
            </a:r>
            <a:r>
              <a:rPr lang="es" sz="1100" u="sng">
                <a:solidFill>
                  <a:schemeClr val="hlink"/>
                </a:solidFill>
                <a:hlinkClick r:id="rId3"/>
              </a:rPr>
              <a:t>https://arxiv.org/pdf/1505.04597v1.pdf</a:t>
            </a:r>
            <a:endParaRPr sz="1200"/>
          </a:p>
        </p:txBody>
      </p:sp>
      <p:sp>
        <p:nvSpPr>
          <p:cNvPr id="82" name="Google Shape;82;p15"/>
          <p:cNvSpPr txBox="1"/>
          <p:nvPr/>
        </p:nvSpPr>
        <p:spPr>
          <a:xfrm>
            <a:off x="0" y="1290450"/>
            <a:ext cx="30000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Cada cuadro azul corresponde a un mapa de características multicanal. El número de canales se indica en la parte superior del cuadro. Los cuadros blancos representan mapas de características copiados. Las flechas denotan las diferentes operaciones.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395" y="1290450"/>
            <a:ext cx="6072175" cy="355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Arquitectura Base (U-Net)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201450" y="1280175"/>
            <a:ext cx="88233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lang="es" sz="1600">
                <a:solidFill>
                  <a:srgbClr val="0B5394"/>
                </a:solidFill>
              </a:rPr>
              <a:t>Consiste en un contracting path (left side) y un expansive path (right side).</a:t>
            </a:r>
            <a:endParaRPr sz="1600">
              <a:solidFill>
                <a:srgbClr val="0B5394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lang="es" sz="1600">
                <a:solidFill>
                  <a:srgbClr val="0B5394"/>
                </a:solidFill>
              </a:rPr>
              <a:t>Consiste en dos CNN de 3x3, cada una seguida de una Rectified Linear Unit (ReLU) y una operación de Max-Pooling de 2x2 con profundidad 2 para disminución de muestreo. Con</a:t>
            </a:r>
            <a:r>
              <a:rPr lang="es" sz="1600">
                <a:solidFill>
                  <a:srgbClr val="0B5394"/>
                </a:solidFill>
              </a:rPr>
              <a:t> cada paso de reducción de muestreo se duplica el número de canales. </a:t>
            </a:r>
            <a:endParaRPr sz="1600">
              <a:solidFill>
                <a:srgbClr val="0B5394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lang="es" sz="1600">
                <a:solidFill>
                  <a:srgbClr val="0B5394"/>
                </a:solidFill>
              </a:rPr>
              <a:t>Cada paso en la E</a:t>
            </a:r>
            <a:r>
              <a:rPr lang="es" sz="1600">
                <a:solidFill>
                  <a:srgbClr val="0B5394"/>
                </a:solidFill>
              </a:rPr>
              <a:t>xpansive Path</a:t>
            </a:r>
            <a:r>
              <a:rPr lang="es" sz="1600">
                <a:solidFill>
                  <a:srgbClr val="0B5394"/>
                </a:solidFill>
              </a:rPr>
              <a:t> consiste en un muestreo ascendente seguido de una CNN de 2x2 ("convolución ascendente") que reduce a la mitad el número de canales, seguido de una concatenación con el mapa de características recortado correspondientemente del contracting path y dos CNN de 3x3, cada una seguida de una </a:t>
            </a:r>
            <a:r>
              <a:rPr lang="es" sz="1600">
                <a:solidFill>
                  <a:srgbClr val="0B5394"/>
                </a:solidFill>
              </a:rPr>
              <a:t>Rectified Linear Unit(</a:t>
            </a:r>
            <a:r>
              <a:rPr lang="es" sz="1600">
                <a:solidFill>
                  <a:srgbClr val="0B5394"/>
                </a:solidFill>
              </a:rPr>
              <a:t>ReLU). El recorte es necesario debido a la pérdida de píxeles de borde en cada convolución.</a:t>
            </a:r>
            <a:endParaRPr sz="1600">
              <a:solidFill>
                <a:srgbClr val="0B5394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●"/>
            </a:pPr>
            <a:r>
              <a:rPr lang="es" sz="1800">
                <a:solidFill>
                  <a:srgbClr val="0B5394"/>
                </a:solidFill>
              </a:rPr>
              <a:t>En la capa final, se utiliza una CNN 1x1 para asignar a cada vector de características de 64 componentes al número deseado de clases. En total, la red tiene 23 capas convolucionales.</a:t>
            </a:r>
            <a:endParaRPr sz="1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Arquitectura Mejorada</a:t>
            </a:r>
            <a:r>
              <a:rPr lang="es"/>
              <a:t> (U-Net++)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068" y="1275800"/>
            <a:ext cx="5992449" cy="33124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7"/>
          <p:cNvSpPr txBox="1"/>
          <p:nvPr/>
        </p:nvSpPr>
        <p:spPr>
          <a:xfrm>
            <a:off x="0" y="4588225"/>
            <a:ext cx="9144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UNet++: Redesigning Skip Connections to Exploit Multiscale Features in Image Segmentation (2020) </a:t>
            </a:r>
            <a:r>
              <a:rPr lang="es" sz="1200" u="sng">
                <a:solidFill>
                  <a:schemeClr val="hlink"/>
                </a:solidFill>
                <a:hlinkClick r:id="rId4"/>
              </a:rPr>
              <a:t>https://arxiv.org/pdf/1912.05074v2.pdf</a:t>
            </a:r>
            <a:endParaRPr sz="1200"/>
          </a:p>
        </p:txBody>
      </p:sp>
      <p:sp>
        <p:nvSpPr>
          <p:cNvPr id="97" name="Google Shape;97;p17"/>
          <p:cNvSpPr txBox="1"/>
          <p:nvPr/>
        </p:nvSpPr>
        <p:spPr>
          <a:xfrm>
            <a:off x="0" y="1342950"/>
            <a:ext cx="3000000" cy="3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Evolución de U-Net a UNet ++. Cada nodo en el gráfico representa un bloque de convolución, la 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dirección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las flechas indican en 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dirección</a:t>
            </a:r>
            <a:r>
              <a:rPr lang="es" sz="18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se realiza el el muestreo y las flechas de puntos indican conexiones salteadas.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Arquitectura Mejorada(U-Net ++)</a:t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201450" y="1280175"/>
            <a:ext cx="88233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s" sz="1800">
                <a:solidFill>
                  <a:srgbClr val="0B5394"/>
                </a:solidFill>
              </a:rPr>
              <a:t>(a–d) U-Nets con diferentes profundidades</a:t>
            </a:r>
            <a:endParaRPr sz="1800">
              <a:solidFill>
                <a:srgbClr val="0B53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s" sz="1800">
                <a:solidFill>
                  <a:srgbClr val="0B5394"/>
                </a:solidFill>
              </a:rPr>
              <a:t>(e) U-Net(e) Ensemble Architecture, U-Nets combinadas con diferentes profundidades en una arquitectura unificada. Todas las redes U (parcialmente) comparten el mismo codificador, pero tienen sus propios decodificadores.</a:t>
            </a:r>
            <a:endParaRPr sz="1800">
              <a:solidFill>
                <a:srgbClr val="0B53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s" sz="1800">
                <a:solidFill>
                  <a:srgbClr val="0B5394"/>
                </a:solidFill>
              </a:rPr>
              <a:t>(f) UNet+ construida a partir de U-Nets(e) al soltar las conexiones de omisión originales y conectar cada dos nodos adyacentes con una conexión de omisión corta, lo que permite que los decodificadores más profundos envíen señales de supervisión a los decodificadores menos profundos</a:t>
            </a:r>
            <a:endParaRPr sz="1800">
              <a:solidFill>
                <a:srgbClr val="0B5394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s" sz="1800">
                <a:solidFill>
                  <a:srgbClr val="0B5394"/>
                </a:solidFill>
              </a:rPr>
              <a:t>g) UNet++ se construye a partir de U-Nets+ conectando los decodificadores, lo que da como resultado conexiones de salto densamente conectadas, lo que permite la propagación de características densas a lo largo de las conexiones de salto.</a:t>
            </a:r>
            <a:endParaRPr sz="1800">
              <a:solidFill>
                <a:srgbClr val="0B5394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Arquitectura Mejorada (U-Net++)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9307" r="16293" t="0"/>
          <a:stretch/>
        </p:blipFill>
        <p:spPr>
          <a:xfrm>
            <a:off x="664038" y="1277025"/>
            <a:ext cx="7815973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Experimentación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00" y="1383250"/>
            <a:ext cx="91440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U-Net: </a:t>
            </a:r>
            <a:r>
              <a:rPr lang="es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Notebook U-Net (Google Colab)</a:t>
            </a:r>
            <a:r>
              <a:rPr lang="es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U-Net ++: (Local)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00" y="1383250"/>
            <a:ext cx="91440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U-Net: </a:t>
            </a:r>
            <a:r>
              <a:rPr lang="es" sz="1700">
                <a:solidFill>
                  <a:srgbClr val="0B539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https://paperswithcode.com/paper/u-net-convolutional-networks-for-biomedical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7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U-Net ++: </a:t>
            </a:r>
            <a:r>
              <a:rPr lang="es" sz="1700">
                <a:solidFill>
                  <a:srgbClr val="0B539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https://paperswithcode.com/paper/unet-redesigning-skip-connections-to-exploit</a:t>
            </a:r>
            <a:endParaRPr sz="17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5">
            <a:alphaModFix/>
          </a:blip>
          <a:srcRect b="14792" l="0" r="0" t="0"/>
          <a:stretch/>
        </p:blipFill>
        <p:spPr>
          <a:xfrm>
            <a:off x="127600" y="2571750"/>
            <a:ext cx="8883601" cy="208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1"/>
          <p:cNvSpPr txBox="1"/>
          <p:nvPr/>
        </p:nvSpPr>
        <p:spPr>
          <a:xfrm>
            <a:off x="0" y="4588225"/>
            <a:ext cx="91440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UNet++: Redesigning Skip Connections to Exploit Multiscale Features in Image Segmentation (2020) </a:t>
            </a:r>
            <a:r>
              <a:rPr lang="es" sz="1200" u="sng">
                <a:solidFill>
                  <a:schemeClr val="hlink"/>
                </a:solidFill>
                <a:hlinkClick r:id="rId6"/>
              </a:rPr>
              <a:t>https://arxiv.org/pdf/1912.05074v2.pdf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