
<file path=[Content_Types].xml><?xml version="1.0" encoding="utf-8"?>
<Types xmlns="http://schemas.openxmlformats.org/package/2006/content-types">
  <Override PartName="/_rels/.rels" ContentType="application/vnd.openxmlformats-package.relationships+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640" y="176868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680"/>
            <a:ext cx="5494680" cy="4384080"/>
          </a:xfrm>
          <a:prstGeom prst="rect">
            <a:avLst/>
          </a:prstGeom>
          <a:ln>
            <a:noFill/>
          </a:ln>
        </p:spPr>
      </p:pic>
      <p:pic>
        <p:nvPicPr>
          <p:cNvPr id="38" name="" descr=""/>
          <p:cNvPicPr/>
          <p:nvPr/>
        </p:nvPicPr>
        <p:blipFill>
          <a:blip r:embed="rId3"/>
          <a:stretch/>
        </p:blipFill>
        <p:spPr>
          <a:xfrm>
            <a:off x="229140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503640" y="1768680"/>
            <a:ext cx="9070920" cy="438408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3640" y="301320"/>
            <a:ext cx="9070200" cy="584856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640" y="1768680"/>
            <a:ext cx="9070920" cy="438408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3640" y="176868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291400" y="1768680"/>
            <a:ext cx="5494680" cy="4384080"/>
          </a:xfrm>
          <a:prstGeom prst="rect">
            <a:avLst/>
          </a:prstGeom>
          <a:ln>
            <a:noFill/>
          </a:ln>
        </p:spPr>
      </p:pic>
      <p:pic>
        <p:nvPicPr>
          <p:cNvPr id="74" name="" descr=""/>
          <p:cNvPicPr/>
          <p:nvPr/>
        </p:nvPicPr>
        <p:blipFill>
          <a:blip r:embed="rId3"/>
          <a:stretch/>
        </p:blipFill>
        <p:spPr>
          <a:xfrm>
            <a:off x="229140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503640" y="1768680"/>
            <a:ext cx="9070920" cy="438408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3640" y="301320"/>
            <a:ext cx="9070200" cy="584856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3640" y="176868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503640" y="1768680"/>
            <a:ext cx="907092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291400" y="1768680"/>
            <a:ext cx="5494680" cy="4384080"/>
          </a:xfrm>
          <a:prstGeom prst="rect">
            <a:avLst/>
          </a:prstGeom>
          <a:ln>
            <a:noFill/>
          </a:ln>
        </p:spPr>
      </p:pic>
      <p:pic>
        <p:nvPicPr>
          <p:cNvPr id="110" name="" descr=""/>
          <p:cNvPicPr/>
          <p:nvPr/>
        </p:nvPicPr>
        <p:blipFill>
          <a:blip r:embed="rId3"/>
          <a:stretch/>
        </p:blipFill>
        <p:spPr>
          <a:xfrm>
            <a:off x="229140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0200" cy="5848560"/>
          </a:xfrm>
          <a:prstGeom prst="rect">
            <a:avLst/>
          </a:prstGeom>
        </p:spPr>
        <p:txBody>
          <a:bodyPr lIns="0" rIns="0" tIns="0" bIns="0" anchor="ctr"/>
          <a:p>
            <a:pPr algn="ctr"/>
            <a:endParaRPr b="0" lang="en-Z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64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196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640" y="1768680"/>
            <a:ext cx="4426560" cy="43840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1960" y="405864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64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1960" y="1768680"/>
            <a:ext cx="442656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640" y="4058640"/>
            <a:ext cx="9070920" cy="2090880"/>
          </a:xfrm>
          <a:prstGeom prst="rect">
            <a:avLst/>
          </a:prstGeom>
        </p:spPr>
        <p:txBody>
          <a:bodyPr lIns="0" rIns="0" tIns="0" bIns="0"/>
          <a:p>
            <a:endParaRPr b="0" lang="en-ZA"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ZA" sz="4400" spc="-1" strike="noStrike">
                <a:solidFill>
                  <a:srgbClr val="000000"/>
                </a:solidFill>
                <a:uFill>
                  <a:solidFill>
                    <a:srgbClr val="ffffff"/>
                  </a:solidFill>
                </a:uFill>
                <a:latin typeface="Arial"/>
              </a:rPr>
              <a:t>Click to edit the title text format</a:t>
            </a:r>
            <a:endParaRPr b="0" lang="en-ZA"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Click to edit the outline text format</a:t>
            </a:r>
            <a:endParaRPr b="0" lang="en-Z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ZA" sz="2800" spc="-1" strike="noStrike">
                <a:solidFill>
                  <a:srgbClr val="000000"/>
                </a:solidFill>
                <a:uFill>
                  <a:solidFill>
                    <a:srgbClr val="ffffff"/>
                  </a:solidFill>
                </a:uFill>
                <a:latin typeface="Arial"/>
              </a:rPr>
              <a:t>Second Outline Level</a:t>
            </a:r>
            <a:endParaRPr b="0" lang="en-Z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ZA" sz="2400" spc="-1" strike="noStrike">
                <a:solidFill>
                  <a:srgbClr val="000000"/>
                </a:solidFill>
                <a:uFill>
                  <a:solidFill>
                    <a:srgbClr val="ffffff"/>
                  </a:solidFill>
                </a:uFill>
                <a:latin typeface="Arial"/>
              </a:rPr>
              <a:t>Third Outline Level</a:t>
            </a:r>
            <a:endParaRPr b="0" lang="en-Z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ZA" sz="2000" spc="-1" strike="noStrike">
                <a:solidFill>
                  <a:srgbClr val="000000"/>
                </a:solidFill>
                <a:uFill>
                  <a:solidFill>
                    <a:srgbClr val="ffffff"/>
                  </a:solidFill>
                </a:uFill>
                <a:latin typeface="Arial"/>
              </a:rPr>
              <a:t>Fourth Outline Level</a:t>
            </a:r>
            <a:endParaRPr b="0" lang="en-Z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Fifth Outline Level</a:t>
            </a:r>
            <a:endParaRPr b="0" lang="en-Z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Sixth Outline Level</a:t>
            </a:r>
            <a:endParaRPr b="0" lang="en-Z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Seventh Outline Level</a:t>
            </a:r>
            <a:endParaRPr b="0" lang="en-ZA"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ZA" sz="1400" spc="-1" strike="noStrike">
                <a:solidFill>
                  <a:srgbClr val="000000"/>
                </a:solidFill>
                <a:uFill>
                  <a:solidFill>
                    <a:srgbClr val="ffffff"/>
                  </a:solidFill>
                </a:uFill>
                <a:latin typeface="Times New Roman"/>
              </a:rPr>
              <a:t>&lt;date/time&gt;</a:t>
            </a:r>
            <a:endParaRPr b="0" lang="en-ZA"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ZA" sz="1400" spc="-1" strike="noStrike">
                <a:solidFill>
                  <a:srgbClr val="000000"/>
                </a:solidFill>
                <a:uFill>
                  <a:solidFill>
                    <a:srgbClr val="ffffff"/>
                  </a:solidFill>
                </a:uFill>
                <a:latin typeface="Times New Roman"/>
              </a:rPr>
              <a:t>&lt;footer&gt;</a:t>
            </a:r>
            <a:endParaRPr b="0" lang="en-ZA"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838511F-FC48-4843-9E93-779FD79980D0}" type="slidenum">
              <a:rPr b="0" lang="en-ZA" sz="1400" spc="-1" strike="noStrike">
                <a:solidFill>
                  <a:srgbClr val="000000"/>
                </a:solidFill>
                <a:uFill>
                  <a:solidFill>
                    <a:srgbClr val="ffffff"/>
                  </a:solidFill>
                </a:uFill>
                <a:latin typeface="Times New Roman"/>
              </a:rPr>
              <a:t>&lt;number&gt;</a:t>
            </a:fld>
            <a:endParaRPr b="0" lang="en-Z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640" y="1768680"/>
            <a:ext cx="9070920" cy="4384080"/>
          </a:xfrm>
          <a:prstGeom prst="rect">
            <a:avLst/>
          </a:prstGeom>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Click to edit the outline text format</a:t>
            </a:r>
            <a:endParaRPr b="0" lang="en-Z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ZA" sz="2800" spc="-1" strike="noStrike">
                <a:solidFill>
                  <a:srgbClr val="000000"/>
                </a:solidFill>
                <a:uFill>
                  <a:solidFill>
                    <a:srgbClr val="ffffff"/>
                  </a:solidFill>
                </a:uFill>
                <a:latin typeface="Arial"/>
              </a:rPr>
              <a:t>Second Outline Level</a:t>
            </a:r>
            <a:endParaRPr b="0" lang="en-Z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ZA" sz="2400" spc="-1" strike="noStrike">
                <a:solidFill>
                  <a:srgbClr val="000000"/>
                </a:solidFill>
                <a:uFill>
                  <a:solidFill>
                    <a:srgbClr val="ffffff"/>
                  </a:solidFill>
                </a:uFill>
                <a:latin typeface="Arial"/>
              </a:rPr>
              <a:t>Third Outline Level</a:t>
            </a:r>
            <a:endParaRPr b="0" lang="en-Z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ZA" sz="2000" spc="-1" strike="noStrike">
                <a:solidFill>
                  <a:srgbClr val="000000"/>
                </a:solidFill>
                <a:uFill>
                  <a:solidFill>
                    <a:srgbClr val="ffffff"/>
                  </a:solidFill>
                </a:uFill>
                <a:latin typeface="Arial"/>
              </a:rPr>
              <a:t>Fourth Outline Level</a:t>
            </a:r>
            <a:endParaRPr b="0" lang="en-Z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Fifth Outline Level</a:t>
            </a:r>
            <a:endParaRPr b="0" lang="en-Z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Sixth Outline Level</a:t>
            </a:r>
            <a:endParaRPr b="0" lang="en-Z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Seventh Outline Level</a:t>
            </a:r>
            <a:endParaRPr b="0" lang="en-Z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0200" cy="1261440"/>
          </a:xfrm>
          <a:prstGeom prst="rect">
            <a:avLst/>
          </a:prstGeom>
        </p:spPr>
        <p:txBody>
          <a:bodyPr lIns="0" rIns="0" tIns="0" bIns="0" anchor="ctr"/>
          <a:p>
            <a:pPr algn="ctr"/>
            <a:endParaRPr b="0" lang="en-ZA"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503640" y="1768680"/>
            <a:ext cx="9070920" cy="4384080"/>
          </a:xfrm>
          <a:prstGeom prst="rect">
            <a:avLst/>
          </a:prstGeom>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Click to edit the outline text format</a:t>
            </a:r>
            <a:endParaRPr b="0" lang="en-Z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ZA" sz="2800" spc="-1" strike="noStrike">
                <a:solidFill>
                  <a:srgbClr val="000000"/>
                </a:solidFill>
                <a:uFill>
                  <a:solidFill>
                    <a:srgbClr val="ffffff"/>
                  </a:solidFill>
                </a:uFill>
                <a:latin typeface="Arial"/>
              </a:rPr>
              <a:t>Second Outline Level</a:t>
            </a:r>
            <a:endParaRPr b="0" lang="en-Z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ZA" sz="2400" spc="-1" strike="noStrike">
                <a:solidFill>
                  <a:srgbClr val="000000"/>
                </a:solidFill>
                <a:uFill>
                  <a:solidFill>
                    <a:srgbClr val="ffffff"/>
                  </a:solidFill>
                </a:uFill>
                <a:latin typeface="Arial"/>
              </a:rPr>
              <a:t>Third Outline Level</a:t>
            </a:r>
            <a:endParaRPr b="0" lang="en-Z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ZA" sz="2000" spc="-1" strike="noStrike">
                <a:solidFill>
                  <a:srgbClr val="000000"/>
                </a:solidFill>
                <a:uFill>
                  <a:solidFill>
                    <a:srgbClr val="ffffff"/>
                  </a:solidFill>
                </a:uFill>
                <a:latin typeface="Arial"/>
              </a:rPr>
              <a:t>Fourth Outline Level</a:t>
            </a:r>
            <a:endParaRPr b="0" lang="en-Z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Fifth Outline Level</a:t>
            </a:r>
            <a:endParaRPr b="0" lang="en-Z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Sixth Outline Level</a:t>
            </a:r>
            <a:endParaRPr b="0" lang="en-Z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ZA" sz="2000" spc="-1" strike="noStrike">
                <a:solidFill>
                  <a:srgbClr val="000000"/>
                </a:solidFill>
                <a:uFill>
                  <a:solidFill>
                    <a:srgbClr val="ffffff"/>
                  </a:solidFill>
                </a:uFill>
                <a:latin typeface="Arial"/>
              </a:rPr>
              <a:t>Seventh Outline Level</a:t>
            </a:r>
            <a:endParaRPr b="0" lang="en-Z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1669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a:t>
            </a:r>
            <a:endParaRPr b="0" lang="en-ZA" sz="4400" spc="-1" strike="noStrike">
              <a:solidFill>
                <a:srgbClr val="000000"/>
              </a:solidFill>
              <a:uFill>
                <a:solidFill>
                  <a:srgbClr val="ffffff"/>
                </a:solidFill>
              </a:uFill>
              <a:latin typeface="Arial"/>
            </a:endParaRPr>
          </a:p>
        </p:txBody>
      </p:sp>
      <p:pic>
        <p:nvPicPr>
          <p:cNvPr id="112" name="" descr=""/>
          <p:cNvPicPr/>
          <p:nvPr/>
        </p:nvPicPr>
        <p:blipFill>
          <a:blip r:embed="rId1"/>
          <a:stretch/>
        </p:blipFill>
        <p:spPr>
          <a:xfrm>
            <a:off x="1800000" y="3288600"/>
            <a:ext cx="6552720" cy="369540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Session</a:t>
            </a:r>
            <a:endParaRPr b="0" lang="en-ZA" sz="4400" spc="-1" strike="noStrike">
              <a:solidFill>
                <a:srgbClr val="000000"/>
              </a:solidFill>
              <a:uFill>
                <a:solidFill>
                  <a:srgbClr val="ffffff"/>
                </a:solidFill>
              </a:uFill>
              <a:latin typeface="Arial"/>
            </a:endParaRPr>
          </a:p>
        </p:txBody>
      </p:sp>
      <p:sp>
        <p:nvSpPr>
          <p:cNvPr id="138" name="TextShape 2"/>
          <p:cNvSpPr txBox="1"/>
          <p:nvPr/>
        </p:nvSpPr>
        <p:spPr>
          <a:xfrm>
            <a:off x="1152000" y="3370320"/>
            <a:ext cx="6840000" cy="2461680"/>
          </a:xfrm>
          <a:prstGeom prst="rect">
            <a:avLst/>
          </a:prstGeom>
          <a:noFill/>
          <a:ln>
            <a:noFill/>
          </a:ln>
        </p:spPr>
        <p:txBody>
          <a:bodyPr lIns="90000" rIns="90000" tIns="45000" bIns="45000"/>
          <a:p>
            <a:r>
              <a:rPr b="0" lang="en-ZA" sz="1600" spc="-1" strike="noStrike">
                <a:solidFill>
                  <a:srgbClr val="000000"/>
                </a:solidFill>
                <a:uFill>
                  <a:solidFill>
                    <a:srgbClr val="ffffff"/>
                  </a:solidFill>
                </a:uFill>
                <a:latin typeface="Courier New"/>
                <a:ea typeface="Courier New"/>
              </a:rPr>
              <a:t># Create a default in-process session.</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with tf.Session() as sess:</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 ...</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Create a remote session.</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with tf.Session("grpc://example.org:2222"):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 ...</a:t>
            </a:r>
            <a:endParaRPr b="0" lang="en-ZA" sz="1800" spc="-1" strike="noStrike">
              <a:solidFill>
                <a:srgbClr val="000000"/>
              </a:solidFill>
              <a:uFill>
                <a:solidFill>
                  <a:srgbClr val="ffffff"/>
                </a:solidFill>
              </a:uFill>
              <a:latin typeface="Arial"/>
            </a:endParaRPr>
          </a:p>
        </p:txBody>
      </p:sp>
      <p:sp>
        <p:nvSpPr>
          <p:cNvPr id="139" name="TextShape 3"/>
          <p:cNvSpPr txBox="1"/>
          <p:nvPr/>
        </p:nvSpPr>
        <p:spPr>
          <a:xfrm>
            <a:off x="504360" y="1769400"/>
            <a:ext cx="9071640" cy="4384440"/>
          </a:xfrm>
          <a:prstGeom prst="rect">
            <a:avLst/>
          </a:prstGeom>
          <a:noFill/>
          <a:ln>
            <a:noFill/>
          </a:ln>
        </p:spPr>
        <p:txBody>
          <a:bodyPr lIns="0" rIns="0" tIns="0" bIns="0"/>
          <a:p>
            <a:pPr marL="432000" indent="-324000">
              <a:buClr>
                <a:srgbClr val="000000"/>
              </a:buClr>
              <a:buSzPct val="45000"/>
              <a:buFont typeface="Symbol" charset="2"/>
              <a:buChar char=""/>
            </a:pPr>
            <a:r>
              <a:rPr b="0" lang="en-ZA" sz="3200" spc="-1" strike="noStrike">
                <a:solidFill>
                  <a:srgbClr val="000000"/>
                </a:solidFill>
                <a:uFill>
                  <a:solidFill>
                    <a:srgbClr val="ffffff"/>
                  </a:solidFill>
                </a:uFill>
                <a:latin typeface="Arial"/>
              </a:rPr>
              <a:t>A </a:t>
            </a:r>
            <a:r>
              <a:rPr b="1" lang="en-ZA" sz="3200" spc="-1" strike="noStrike">
                <a:solidFill>
                  <a:srgbClr val="000000"/>
                </a:solidFill>
                <a:uFill>
                  <a:solidFill>
                    <a:srgbClr val="ffffff"/>
                  </a:solidFill>
                </a:uFill>
                <a:latin typeface="Arial"/>
              </a:rPr>
              <a:t>session</a:t>
            </a:r>
            <a:r>
              <a:rPr b="0" lang="en-ZA" sz="3200" spc="-1" strike="noStrike">
                <a:solidFill>
                  <a:srgbClr val="000000"/>
                </a:solidFill>
                <a:uFill>
                  <a:solidFill>
                    <a:srgbClr val="ffffff"/>
                  </a:solidFill>
                </a:uFill>
                <a:latin typeface="Arial"/>
              </a:rPr>
              <a:t> encapsulates the control and state of the TensorFlow runtime.</a:t>
            </a:r>
            <a:endParaRPr b="0" lang="en-ZA"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Computational Graph</a:t>
            </a:r>
            <a:endParaRPr b="0" lang="en-ZA" sz="4400" spc="-1" strike="noStrike">
              <a:solidFill>
                <a:srgbClr val="000000"/>
              </a:solidFill>
              <a:uFill>
                <a:solidFill>
                  <a:srgbClr val="ffffff"/>
                </a:solidFill>
              </a:uFill>
              <a:latin typeface="Arial"/>
            </a:endParaRPr>
          </a:p>
        </p:txBody>
      </p:sp>
      <p:sp>
        <p:nvSpPr>
          <p:cNvPr id="141" name="TextShape 2"/>
          <p:cNvSpPr txBox="1"/>
          <p:nvPr/>
        </p:nvSpPr>
        <p:spPr>
          <a:xfrm>
            <a:off x="1151280" y="1728000"/>
            <a:ext cx="7632720" cy="262080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b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adder_node = a + b  # + provides a shortcut for tf.add(a, b)</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sess = tf.Session()</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print(sess.run(adder_node, {a: 3, b: 4.5}))</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print(sess.run(adder_node, {a: [1, 3], b: [2, 4]}))</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 results:</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7.5</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[ 3.  7.]</a:t>
            </a:r>
            <a:endParaRPr b="0" lang="en-ZA" sz="18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5472000" y="4076640"/>
            <a:ext cx="3412800" cy="29073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Computational Graph</a:t>
            </a:r>
            <a:endParaRPr b="0" lang="en-ZA" sz="4400" spc="-1" strike="noStrike">
              <a:solidFill>
                <a:srgbClr val="000000"/>
              </a:solidFill>
              <a:uFill>
                <a:solidFill>
                  <a:srgbClr val="ffffff"/>
                </a:solidFill>
              </a:uFill>
              <a:latin typeface="Arial"/>
            </a:endParaRPr>
          </a:p>
        </p:txBody>
      </p:sp>
      <p:sp>
        <p:nvSpPr>
          <p:cNvPr id="144" name="TextShape 2"/>
          <p:cNvSpPr txBox="1"/>
          <p:nvPr/>
        </p:nvSpPr>
        <p:spPr>
          <a:xfrm>
            <a:off x="1151280" y="1728000"/>
            <a:ext cx="7632720" cy="239076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b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adder_node = a + b  # + provides a shortcut for tf.add(a, b)</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add_and_triple = adder_node * 3.</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sess = tf.Session()</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print(sess.run(add_and_triple, {a: 3, b: 4.5}))</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 result:</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22.5</a:t>
            </a:r>
            <a:endParaRPr b="0" lang="en-ZA" sz="1800" spc="-1" strike="noStrike">
              <a:solidFill>
                <a:srgbClr val="000000"/>
              </a:solidFill>
              <a:uFill>
                <a:solidFill>
                  <a:srgbClr val="ffffff"/>
                </a:solidFill>
              </a:uFill>
              <a:latin typeface="Arial"/>
            </a:endParaRPr>
          </a:p>
        </p:txBody>
      </p:sp>
      <p:pic>
        <p:nvPicPr>
          <p:cNvPr id="145" name="" descr=""/>
          <p:cNvPicPr/>
          <p:nvPr/>
        </p:nvPicPr>
        <p:blipFill>
          <a:blip r:embed="rId1"/>
          <a:stretch/>
        </p:blipFill>
        <p:spPr>
          <a:xfrm>
            <a:off x="5112000" y="3570120"/>
            <a:ext cx="3314520" cy="39891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Device Placement</a:t>
            </a:r>
            <a:endParaRPr b="0" lang="en-ZA" sz="4400" spc="-1" strike="noStrike">
              <a:solidFill>
                <a:srgbClr val="000000"/>
              </a:solidFill>
              <a:uFill>
                <a:solidFill>
                  <a:srgbClr val="ffffff"/>
                </a:solidFill>
              </a:uFill>
              <a:latin typeface="Arial"/>
            </a:endParaRPr>
          </a:p>
        </p:txBody>
      </p:sp>
      <p:sp>
        <p:nvSpPr>
          <p:cNvPr id="147" name="TextShape 2"/>
          <p:cNvSpPr txBox="1"/>
          <p:nvPr/>
        </p:nvSpPr>
        <p:spPr>
          <a:xfrm>
            <a:off x="432000" y="2016000"/>
            <a:ext cx="6552000" cy="180000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1" lang="en-ZA" sz="1600" spc="-1" strike="noStrike">
                <a:solidFill>
                  <a:srgbClr val="800000"/>
                </a:solidFill>
                <a:uFill>
                  <a:solidFill>
                    <a:srgbClr val="ffffff"/>
                  </a:solidFill>
                </a:uFill>
                <a:latin typeface="Courier New"/>
                <a:ea typeface="Courier New"/>
              </a:rPr>
              <a:t>EXEMPLO 1: -- variable</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with tf.device("/gpu:1"):</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v = tf.get_variable("v", [1])</a:t>
            </a:r>
            <a:endParaRPr b="0" lang="en-ZA" sz="1800" spc="-1" strike="noStrike">
              <a:solidFill>
                <a:srgbClr val="000000"/>
              </a:solidFill>
              <a:uFill>
                <a:solidFill>
                  <a:srgbClr val="ffffff"/>
                </a:solidFill>
              </a:uFill>
              <a:latin typeface="Arial"/>
            </a:endParaRPr>
          </a:p>
        </p:txBody>
      </p:sp>
      <p:sp>
        <p:nvSpPr>
          <p:cNvPr id="148" name="TextShape 3"/>
          <p:cNvSpPr txBox="1"/>
          <p:nvPr/>
        </p:nvSpPr>
        <p:spPr>
          <a:xfrm>
            <a:off x="360000" y="3780000"/>
            <a:ext cx="8640000" cy="262080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1" lang="en-ZA" sz="1600" spc="-1" strike="noStrike">
                <a:solidFill>
                  <a:srgbClr val="800000"/>
                </a:solidFill>
                <a:uFill>
                  <a:solidFill>
                    <a:srgbClr val="ffffff"/>
                  </a:solidFill>
                </a:uFill>
                <a:latin typeface="Courier New"/>
                <a:ea typeface="Courier New"/>
              </a:rPr>
              <a:t>EXEMPLO 2: -- computation</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with tf.device("/device:CPU:0"):</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 Operations created in this context will be pinned to the CPU.</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img = tf.decode_jpeg(tf.read_file("img.jpg"))</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with tf.device("/device:GPU:0"):</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 Operations created in this context will be pinned to the GPU.</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  </a:t>
            </a:r>
            <a:r>
              <a:rPr b="0" lang="en-ZA" sz="1600" spc="-1" strike="noStrike">
                <a:solidFill>
                  <a:srgbClr val="000000"/>
                </a:solidFill>
                <a:uFill>
                  <a:solidFill>
                    <a:srgbClr val="ffffff"/>
                  </a:solidFill>
                </a:uFill>
                <a:latin typeface="Courier New"/>
                <a:ea typeface="Courier New"/>
              </a:rPr>
              <a:t>result = tf.matmul(weights, img)</a:t>
            </a:r>
            <a:endParaRPr b="0" lang="en-ZA" sz="1800" spc="-1" strike="noStrike">
              <a:solidFill>
                <a:srgbClr val="000000"/>
              </a:solidFill>
              <a:uFill>
                <a:solidFill>
                  <a:srgbClr val="ffffff"/>
                </a:solidFill>
              </a:uFill>
              <a:latin typeface="Arial"/>
            </a:endParaRPr>
          </a:p>
        </p:txBody>
      </p:sp>
      <p:sp>
        <p:nvSpPr>
          <p:cNvPr id="149" name="TextShape 4"/>
          <p:cNvSpPr txBox="1"/>
          <p:nvPr/>
        </p:nvSpPr>
        <p:spPr>
          <a:xfrm>
            <a:off x="5256000" y="2160000"/>
            <a:ext cx="4464000" cy="1542960"/>
          </a:xfrm>
          <a:prstGeom prst="rect">
            <a:avLst/>
          </a:prstGeom>
          <a:noFill/>
          <a:ln>
            <a:noFill/>
          </a:ln>
        </p:spPr>
        <p:txBody>
          <a:bodyPr lIns="90000" rIns="90000" tIns="45000" bIns="45000"/>
          <a:p>
            <a:r>
              <a:rPr b="0" lang="en-ZA" sz="1400" spc="-1" strike="noStrike">
                <a:solidFill>
                  <a:srgbClr val="9900ff"/>
                </a:solidFill>
                <a:uFill>
                  <a:solidFill>
                    <a:srgbClr val="ffffff"/>
                  </a:solidFill>
                </a:uFill>
                <a:latin typeface="Arial"/>
              </a:rPr>
              <a:t>"/cpu:0": The CPU of your machine.</a:t>
            </a:r>
            <a:endParaRPr b="0" lang="en-ZA" sz="1800" spc="-1" strike="noStrike">
              <a:solidFill>
                <a:srgbClr val="000000"/>
              </a:solidFill>
              <a:uFill>
                <a:solidFill>
                  <a:srgbClr val="ffffff"/>
                </a:solidFill>
              </a:uFill>
              <a:latin typeface="Arial"/>
            </a:endParaRPr>
          </a:p>
          <a:p>
            <a:r>
              <a:rPr b="0" lang="en-ZA" sz="1400" spc="-1" strike="noStrike">
                <a:solidFill>
                  <a:srgbClr val="9900ff"/>
                </a:solidFill>
                <a:uFill>
                  <a:solidFill>
                    <a:srgbClr val="ffffff"/>
                  </a:solidFill>
                </a:uFill>
                <a:latin typeface="Arial"/>
              </a:rPr>
              <a:t>"/gpu:0": The GPU of your machine, if you have one.</a:t>
            </a:r>
            <a:endParaRPr b="0" lang="en-ZA" sz="1800" spc="-1" strike="noStrike">
              <a:solidFill>
                <a:srgbClr val="000000"/>
              </a:solidFill>
              <a:uFill>
                <a:solidFill>
                  <a:srgbClr val="ffffff"/>
                </a:solidFill>
              </a:uFill>
              <a:latin typeface="Arial"/>
            </a:endParaRPr>
          </a:p>
          <a:p>
            <a:r>
              <a:rPr b="0" lang="en-ZA" sz="1400" spc="-1" strike="noStrike">
                <a:solidFill>
                  <a:srgbClr val="9900ff"/>
                </a:solidFill>
                <a:uFill>
                  <a:solidFill>
                    <a:srgbClr val="ffffff"/>
                  </a:solidFill>
                </a:uFill>
                <a:latin typeface="Arial"/>
              </a:rPr>
              <a:t>"/gpu:1": The second GPU of your machine, etc.</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Device Placement</a:t>
            </a:r>
            <a:endParaRPr b="0" lang="en-ZA" sz="4400" spc="-1" strike="noStrike">
              <a:solidFill>
                <a:srgbClr val="000000"/>
              </a:solidFill>
              <a:uFill>
                <a:solidFill>
                  <a:srgbClr val="ffffff"/>
                </a:solidFill>
              </a:uFill>
              <a:latin typeface="Arial"/>
            </a:endParaRPr>
          </a:p>
        </p:txBody>
      </p:sp>
      <p:pic>
        <p:nvPicPr>
          <p:cNvPr id="151" name="" descr=""/>
          <p:cNvPicPr/>
          <p:nvPr/>
        </p:nvPicPr>
        <p:blipFill>
          <a:blip r:embed="rId1"/>
          <a:srcRect l="0" t="8187" r="0" b="3562"/>
          <a:stretch/>
        </p:blipFill>
        <p:spPr>
          <a:xfrm>
            <a:off x="504000" y="1656000"/>
            <a:ext cx="9184320" cy="51120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 runtime</a:t>
            </a:r>
            <a:endParaRPr b="0" lang="en-ZA" sz="4400" spc="-1" strike="noStrike">
              <a:solidFill>
                <a:srgbClr val="000000"/>
              </a:solidFill>
              <a:uFill>
                <a:solidFill>
                  <a:srgbClr val="ffffff"/>
                </a:solidFill>
              </a:uFill>
              <a:latin typeface="Arial"/>
            </a:endParaRPr>
          </a:p>
        </p:txBody>
      </p:sp>
      <p:pic>
        <p:nvPicPr>
          <p:cNvPr id="153" name="" descr=""/>
          <p:cNvPicPr/>
          <p:nvPr/>
        </p:nvPicPr>
        <p:blipFill>
          <a:blip r:embed="rId1"/>
          <a:stretch/>
        </p:blipFill>
        <p:spPr>
          <a:xfrm>
            <a:off x="603000" y="1836000"/>
            <a:ext cx="8973000" cy="49680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tensorboard</a:t>
            </a:r>
            <a:endParaRPr b="0" lang="en-ZA" sz="1800" spc="-1" strike="noStrike">
              <a:solidFill>
                <a:srgbClr val="000000"/>
              </a:solidFill>
              <a:uFill>
                <a:solidFill>
                  <a:srgbClr val="ffffff"/>
                </a:solidFill>
              </a:uFill>
              <a:latin typeface="Arial"/>
            </a:endParaRPr>
          </a:p>
        </p:txBody>
      </p:sp>
      <p:pic>
        <p:nvPicPr>
          <p:cNvPr id="155" name="" descr=""/>
          <p:cNvPicPr/>
          <p:nvPr/>
        </p:nvPicPr>
        <p:blipFill>
          <a:blip r:embed="rId1"/>
          <a:stretch/>
        </p:blipFill>
        <p:spPr>
          <a:xfrm>
            <a:off x="1440000" y="1492920"/>
            <a:ext cx="7630560" cy="58773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Conferences</a:t>
            </a:r>
            <a:endParaRPr b="0" lang="en-ZA" sz="4400" spc="-1" strike="noStrike">
              <a:solidFill>
                <a:srgbClr val="000000"/>
              </a:solidFill>
              <a:uFill>
                <a:solidFill>
                  <a:srgbClr val="ffffff"/>
                </a:solidFill>
              </a:uFill>
              <a:latin typeface="Arial"/>
            </a:endParaRPr>
          </a:p>
        </p:txBody>
      </p:sp>
      <p:pic>
        <p:nvPicPr>
          <p:cNvPr id="157" name="" descr=""/>
          <p:cNvPicPr/>
          <p:nvPr/>
        </p:nvPicPr>
        <p:blipFill>
          <a:blip r:embed="rId1"/>
          <a:stretch/>
        </p:blipFill>
        <p:spPr>
          <a:xfrm>
            <a:off x="432000" y="2288160"/>
            <a:ext cx="9172080" cy="40478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XLA</a:t>
            </a:r>
            <a:endParaRPr b="0" lang="en-ZA" sz="4400" spc="-1" strike="noStrike">
              <a:solidFill>
                <a:srgbClr val="000000"/>
              </a:solidFill>
              <a:uFill>
                <a:solidFill>
                  <a:srgbClr val="ffffff"/>
                </a:solidFill>
              </a:uFill>
              <a:latin typeface="Arial"/>
            </a:endParaRPr>
          </a:p>
        </p:txBody>
      </p:sp>
      <p:pic>
        <p:nvPicPr>
          <p:cNvPr id="159" name="" descr=""/>
          <p:cNvPicPr/>
          <p:nvPr/>
        </p:nvPicPr>
        <p:blipFill>
          <a:blip r:embed="rId1"/>
          <a:stretch/>
        </p:blipFill>
        <p:spPr>
          <a:xfrm>
            <a:off x="5328000" y="1556280"/>
            <a:ext cx="4066920" cy="5571720"/>
          </a:xfrm>
          <a:prstGeom prst="rect">
            <a:avLst/>
          </a:prstGeom>
          <a:ln>
            <a:noFill/>
          </a:ln>
        </p:spPr>
      </p:pic>
      <p:sp>
        <p:nvSpPr>
          <p:cNvPr id="160" name="TextShape 2"/>
          <p:cNvSpPr txBox="1"/>
          <p:nvPr/>
        </p:nvSpPr>
        <p:spPr>
          <a:xfrm>
            <a:off x="576000" y="2088000"/>
            <a:ext cx="4320000" cy="41857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XLA (Accelerated Linear Algebra) is a domain-specific compiler for linear algebra that optimizes TensorFlow computations.</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***OPTS**</a:t>
            </a:r>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Improve execution speed</a:t>
            </a:r>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Improve memory usage </a:t>
            </a:r>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Reduce reliance on custom Ops</a:t>
            </a:r>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Reduce mobile footprint.</a:t>
            </a:r>
            <a:endParaRPr b="0" lang="en-ZA"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ZA" sz="1800" spc="-1" strike="noStrike">
                <a:solidFill>
                  <a:srgbClr val="000000"/>
                </a:solidFill>
                <a:uFill>
                  <a:solidFill>
                    <a:srgbClr val="ffffff"/>
                  </a:solidFill>
                </a:uFill>
                <a:latin typeface="Arial"/>
              </a:rPr>
              <a:t>Improve portability</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p:txBody>
      </p:sp>
      <p:sp>
        <p:nvSpPr>
          <p:cNvPr id="161" name="TextShape 3"/>
          <p:cNvSpPr txBox="1"/>
          <p:nvPr/>
        </p:nvSpPr>
        <p:spPr>
          <a:xfrm>
            <a:off x="360000" y="6480000"/>
            <a:ext cx="4824000" cy="576000"/>
          </a:xfrm>
          <a:prstGeom prst="rect">
            <a:avLst/>
          </a:prstGeom>
          <a:noFill/>
          <a:ln>
            <a:noFill/>
          </a:ln>
        </p:spPr>
        <p:txBody>
          <a:bodyPr lIns="90000" rIns="90000" tIns="45000" bIns="45000"/>
          <a:p>
            <a:r>
              <a:rPr b="0" lang="en-ZA" sz="2600" spc="-1" strike="noStrike">
                <a:solidFill>
                  <a:srgbClr val="000000"/>
                </a:solidFill>
                <a:uFill>
                  <a:solidFill>
                    <a:srgbClr val="ffffff"/>
                  </a:solidFill>
                </a:uFill>
                <a:latin typeface="Arial"/>
              </a:rPr>
              <a:t>https://goo.gl/rAsyHB</a:t>
            </a:r>
            <a:endParaRPr b="0" lang="en-ZA"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XLA</a:t>
            </a:r>
            <a:endParaRPr b="0" lang="en-ZA" sz="4400" spc="-1" strike="noStrike">
              <a:solidFill>
                <a:srgbClr val="000000"/>
              </a:solidFill>
              <a:uFill>
                <a:solidFill>
                  <a:srgbClr val="ffffff"/>
                </a:solidFill>
              </a:uFill>
              <a:latin typeface="Arial"/>
            </a:endParaRPr>
          </a:p>
        </p:txBody>
      </p:sp>
      <p:pic>
        <p:nvPicPr>
          <p:cNvPr id="163" name="" descr=""/>
          <p:cNvPicPr/>
          <p:nvPr/>
        </p:nvPicPr>
        <p:blipFill>
          <a:blip r:embed="rId1"/>
          <a:stretch/>
        </p:blipFill>
        <p:spPr>
          <a:xfrm>
            <a:off x="1800000" y="1699920"/>
            <a:ext cx="6133680" cy="3700080"/>
          </a:xfrm>
          <a:prstGeom prst="rect">
            <a:avLst/>
          </a:prstGeom>
          <a:ln>
            <a:noFill/>
          </a:ln>
        </p:spPr>
      </p:pic>
      <p:sp>
        <p:nvSpPr>
          <p:cNvPr id="164" name="TextShape 2"/>
          <p:cNvSpPr txBox="1"/>
          <p:nvPr/>
        </p:nvSpPr>
        <p:spPr>
          <a:xfrm>
            <a:off x="1008000" y="1563480"/>
            <a:ext cx="8280000" cy="427320"/>
          </a:xfrm>
          <a:prstGeom prst="rect">
            <a:avLst/>
          </a:prstGeom>
          <a:noFill/>
          <a:ln>
            <a:noFill/>
          </a:ln>
        </p:spPr>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Agenda</a:t>
            </a:r>
            <a:endParaRPr b="0" lang="en-ZA" sz="4400" spc="-1" strike="noStrike">
              <a:solidFill>
                <a:srgbClr val="000000"/>
              </a:solidFill>
              <a:uFill>
                <a:solidFill>
                  <a:srgbClr val="ffffff"/>
                </a:solidFill>
              </a:uFill>
              <a:latin typeface="Arial"/>
            </a:endParaRPr>
          </a:p>
        </p:txBody>
      </p:sp>
      <p:sp>
        <p:nvSpPr>
          <p:cNvPr id="11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Tensorflow Introduction </a:t>
            </a:r>
            <a:endParaRPr b="0" lang="en-Z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Conferences</a:t>
            </a:r>
            <a:endParaRPr b="0" lang="en-Z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XLA</a:t>
            </a:r>
            <a:endParaRPr b="0" lang="en-Z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ZA" sz="2800" spc="-1" strike="noStrike">
                <a:solidFill>
                  <a:srgbClr val="000000"/>
                </a:solidFill>
                <a:uFill>
                  <a:solidFill>
                    <a:srgbClr val="ffffff"/>
                  </a:solidFill>
                </a:uFill>
                <a:latin typeface="Arial"/>
              </a:rPr>
              <a:t>just-in-time (JIT) </a:t>
            </a:r>
            <a:endParaRPr b="0" lang="en-Z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ZA" sz="2800" spc="-1" strike="noStrike">
                <a:solidFill>
                  <a:srgbClr val="000000"/>
                </a:solidFill>
                <a:uFill>
                  <a:solidFill>
                    <a:srgbClr val="ffffff"/>
                  </a:solidFill>
                </a:uFill>
                <a:latin typeface="Arial"/>
              </a:rPr>
              <a:t>ahead-of-time (AOT)</a:t>
            </a:r>
            <a:endParaRPr b="0" lang="en-Z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JIT and AOT examples</a:t>
            </a:r>
            <a:endParaRPr b="0" lang="en-ZA"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//tensorflow/compiler/xla</a:t>
            </a:r>
            <a:endParaRPr b="0" lang="en-ZA" sz="44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1250280" y="3079080"/>
            <a:ext cx="7461720" cy="4228920"/>
          </a:xfrm>
          <a:prstGeom prst="rect">
            <a:avLst/>
          </a:prstGeom>
          <a:ln>
            <a:noFill/>
          </a:ln>
        </p:spPr>
      </p:pic>
      <p:sp>
        <p:nvSpPr>
          <p:cNvPr id="167" name="TextShape 2"/>
          <p:cNvSpPr txBox="1"/>
          <p:nvPr/>
        </p:nvSpPr>
        <p:spPr>
          <a:xfrm>
            <a:off x="1368000" y="1584000"/>
            <a:ext cx="7272000" cy="1340280"/>
          </a:xfrm>
          <a:prstGeom prst="rect">
            <a:avLst/>
          </a:prstGeom>
          <a:noFill/>
          <a:ln>
            <a:noFill/>
          </a:ln>
        </p:spPr>
        <p:txBody>
          <a:bodyPr lIns="90000" rIns="90000" tIns="45000" bIns="45000"/>
          <a:p>
            <a:r>
              <a:rPr b="0" lang="en-ZA" sz="2200" spc="-1" strike="noStrike">
                <a:solidFill>
                  <a:srgbClr val="000000"/>
                </a:solidFill>
                <a:uFill>
                  <a:solidFill>
                    <a:srgbClr val="ffffff"/>
                  </a:solidFill>
                </a:uFill>
                <a:latin typeface="Arial"/>
              </a:rPr>
              <a:t>In general, XLA module is responsible to convert a given XLA Graph into binary by first lowering it into an LLVM IR, and after compiling the LLVM IR to given binary of a specific architecture (e.g. x86).</a:t>
            </a:r>
            <a:endParaRPr b="0" lang="en-ZA"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//tensorflow/compiler/tfa2xla</a:t>
            </a:r>
            <a:endParaRPr b="0" lang="en-ZA" sz="4400" spc="-1" strike="noStrike">
              <a:solidFill>
                <a:srgbClr val="000000"/>
              </a:solidFill>
              <a:uFill>
                <a:solidFill>
                  <a:srgbClr val="ffffff"/>
                </a:solidFill>
              </a:uFill>
              <a:latin typeface="Arial"/>
            </a:endParaRPr>
          </a:p>
        </p:txBody>
      </p:sp>
      <p:pic>
        <p:nvPicPr>
          <p:cNvPr id="169" name="" descr=""/>
          <p:cNvPicPr/>
          <p:nvPr/>
        </p:nvPicPr>
        <p:blipFill>
          <a:blip r:embed="rId1"/>
          <a:stretch/>
        </p:blipFill>
        <p:spPr>
          <a:xfrm>
            <a:off x="1260000" y="2991600"/>
            <a:ext cx="7776000" cy="4172400"/>
          </a:xfrm>
          <a:prstGeom prst="rect">
            <a:avLst/>
          </a:prstGeom>
          <a:ln>
            <a:noFill/>
          </a:ln>
        </p:spPr>
      </p:pic>
      <p:sp>
        <p:nvSpPr>
          <p:cNvPr id="170" name="TextShape 2"/>
          <p:cNvSpPr txBox="1"/>
          <p:nvPr/>
        </p:nvSpPr>
        <p:spPr>
          <a:xfrm>
            <a:off x="1368000" y="1728000"/>
            <a:ext cx="7560000" cy="1027800"/>
          </a:xfrm>
          <a:prstGeom prst="rect">
            <a:avLst/>
          </a:prstGeom>
          <a:noFill/>
          <a:ln>
            <a:noFill/>
          </a:ln>
        </p:spPr>
        <p:txBody>
          <a:bodyPr lIns="90000" rIns="90000" tIns="45000" bIns="45000"/>
          <a:p>
            <a:r>
              <a:rPr b="0" lang="en-ZA" sz="2200" spc="-1" strike="noStrike">
                <a:solidFill>
                  <a:srgbClr val="000000"/>
                </a:solidFill>
                <a:uFill>
                  <a:solidFill>
                    <a:srgbClr val="ffffff"/>
                  </a:solidFill>
                </a:uFill>
                <a:latin typeface="Arial"/>
              </a:rPr>
              <a:t>The tfa2xla module is responsible to convert an TFG into an XLA Graph. The example below convert the entire TFG into a XLA Graph (a common case when using AOT).</a:t>
            </a:r>
            <a:endParaRPr b="0" lang="en-ZA"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//tensorflow/compiler/tfa2xla</a:t>
            </a:r>
            <a:endParaRPr b="0" lang="en-ZA" sz="4400" spc="-1" strike="noStrike">
              <a:solidFill>
                <a:srgbClr val="000000"/>
              </a:solidFill>
              <a:uFill>
                <a:solidFill>
                  <a:srgbClr val="ffffff"/>
                </a:solidFill>
              </a:uFill>
              <a:latin typeface="Arial"/>
            </a:endParaRPr>
          </a:p>
        </p:txBody>
      </p:sp>
      <p:pic>
        <p:nvPicPr>
          <p:cNvPr id="172" name="" descr=""/>
          <p:cNvPicPr/>
          <p:nvPr/>
        </p:nvPicPr>
        <p:blipFill>
          <a:blip r:embed="rId1"/>
          <a:stretch/>
        </p:blipFill>
        <p:spPr>
          <a:xfrm>
            <a:off x="1260000" y="2946240"/>
            <a:ext cx="7848000" cy="4397760"/>
          </a:xfrm>
          <a:prstGeom prst="rect">
            <a:avLst/>
          </a:prstGeom>
          <a:ln>
            <a:noFill/>
          </a:ln>
        </p:spPr>
      </p:pic>
      <p:sp>
        <p:nvSpPr>
          <p:cNvPr id="173" name="TextShape 2"/>
          <p:cNvSpPr txBox="1"/>
          <p:nvPr/>
        </p:nvSpPr>
        <p:spPr>
          <a:xfrm>
            <a:off x="1368000" y="1728360"/>
            <a:ext cx="7560000" cy="1027800"/>
          </a:xfrm>
          <a:prstGeom prst="rect">
            <a:avLst/>
          </a:prstGeom>
          <a:noFill/>
          <a:ln>
            <a:noFill/>
          </a:ln>
        </p:spPr>
        <p:txBody>
          <a:bodyPr lIns="90000" rIns="90000" tIns="45000" bIns="45000"/>
          <a:p>
            <a:r>
              <a:rPr b="0" lang="en-ZA" sz="2200" spc="-1" strike="noStrike">
                <a:solidFill>
                  <a:srgbClr val="000000"/>
                </a:solidFill>
                <a:uFill>
                  <a:solidFill>
                    <a:srgbClr val="ffffff"/>
                  </a:solidFill>
                </a:uFill>
                <a:latin typeface="Arial"/>
              </a:rPr>
              <a:t>Each node of the TFG is converted into an XLA Graph’s node. Observe that the TFG add node is converted into an XLA add node.</a:t>
            </a:r>
            <a:endParaRPr b="0" lang="en-ZA"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//tensorflow/compiler/tfa2xla</a:t>
            </a:r>
            <a:endParaRPr b="0" lang="en-ZA" sz="4400" spc="-1" strike="noStrike">
              <a:solidFill>
                <a:srgbClr val="000000"/>
              </a:solidFill>
              <a:uFill>
                <a:solidFill>
                  <a:srgbClr val="ffffff"/>
                </a:solidFill>
              </a:uFill>
              <a:latin typeface="Arial"/>
            </a:endParaRPr>
          </a:p>
        </p:txBody>
      </p:sp>
      <p:pic>
        <p:nvPicPr>
          <p:cNvPr id="175" name="" descr=""/>
          <p:cNvPicPr/>
          <p:nvPr/>
        </p:nvPicPr>
        <p:blipFill>
          <a:blip r:embed="rId1"/>
          <a:stretch/>
        </p:blipFill>
        <p:spPr>
          <a:xfrm>
            <a:off x="1329840" y="2700000"/>
            <a:ext cx="7598160" cy="4221000"/>
          </a:xfrm>
          <a:prstGeom prst="rect">
            <a:avLst/>
          </a:prstGeom>
          <a:ln>
            <a:noFill/>
          </a:ln>
        </p:spPr>
      </p:pic>
      <p:sp>
        <p:nvSpPr>
          <p:cNvPr id="176" name="TextShape 2"/>
          <p:cNvSpPr txBox="1"/>
          <p:nvPr/>
        </p:nvSpPr>
        <p:spPr>
          <a:xfrm>
            <a:off x="1368000" y="1728720"/>
            <a:ext cx="7560000" cy="402840"/>
          </a:xfrm>
          <a:prstGeom prst="rect">
            <a:avLst/>
          </a:prstGeom>
          <a:noFill/>
          <a:ln>
            <a:noFill/>
          </a:ln>
        </p:spPr>
        <p:txBody>
          <a:bodyPr lIns="90000" rIns="90000" tIns="45000" bIns="45000"/>
          <a:p>
            <a:r>
              <a:rPr b="0" lang="en-ZA" sz="2200" spc="-1" strike="noStrike">
                <a:solidFill>
                  <a:srgbClr val="000000"/>
                </a:solidFill>
                <a:uFill>
                  <a:solidFill>
                    <a:srgbClr val="ffffff"/>
                  </a:solidFill>
                </a:uFill>
                <a:latin typeface="Arial"/>
              </a:rPr>
              <a:t>The TFG soft max node is converted into three XLA node.</a:t>
            </a:r>
            <a:endParaRPr b="0" lang="en-ZA"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//tensorflow/compiler/jit</a:t>
            </a:r>
            <a:endParaRPr b="0" lang="en-ZA" sz="44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88000" y="1614240"/>
            <a:ext cx="9576000" cy="53276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//tensorflow/compiler/jit</a:t>
            </a:r>
            <a:endParaRPr b="0" lang="en-ZA" sz="4400" spc="-1" strike="noStrike">
              <a:solidFill>
                <a:srgbClr val="000000"/>
              </a:solidFill>
              <a:uFill>
                <a:solidFill>
                  <a:srgbClr val="ffffff"/>
                </a:solidFill>
              </a:uFill>
              <a:latin typeface="Arial"/>
            </a:endParaRPr>
          </a:p>
        </p:txBody>
      </p:sp>
      <p:pic>
        <p:nvPicPr>
          <p:cNvPr id="180" name="" descr=""/>
          <p:cNvPicPr/>
          <p:nvPr/>
        </p:nvPicPr>
        <p:blipFill>
          <a:blip r:embed="rId1"/>
          <a:stretch/>
        </p:blipFill>
        <p:spPr>
          <a:xfrm>
            <a:off x="403200" y="1656000"/>
            <a:ext cx="9316800" cy="511200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//tensorflow/compiler/jit</a:t>
            </a:r>
            <a:endParaRPr b="0" lang="en-ZA" sz="4400" spc="-1" strike="noStrike">
              <a:solidFill>
                <a:srgbClr val="000000"/>
              </a:solidFill>
              <a:uFill>
                <a:solidFill>
                  <a:srgbClr val="ffffff"/>
                </a:solidFill>
              </a:uFill>
              <a:latin typeface="Arial"/>
            </a:endParaRPr>
          </a:p>
        </p:txBody>
      </p:sp>
      <p:pic>
        <p:nvPicPr>
          <p:cNvPr id="182" name="" descr=""/>
          <p:cNvPicPr/>
          <p:nvPr/>
        </p:nvPicPr>
        <p:blipFill>
          <a:blip r:embed="rId1"/>
          <a:stretch/>
        </p:blipFill>
        <p:spPr>
          <a:xfrm>
            <a:off x="334800" y="1759680"/>
            <a:ext cx="9601200" cy="48643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//tensorflow/compiler/aot</a:t>
            </a:r>
            <a:endParaRPr b="0" lang="en-ZA" sz="4400" spc="-1" strike="noStrike">
              <a:solidFill>
                <a:srgbClr val="000000"/>
              </a:solidFill>
              <a:uFill>
                <a:solidFill>
                  <a:srgbClr val="ffffff"/>
                </a:solidFill>
              </a:uFill>
              <a:latin typeface="Arial"/>
            </a:endParaRPr>
          </a:p>
        </p:txBody>
      </p:sp>
      <p:pic>
        <p:nvPicPr>
          <p:cNvPr id="184" name="" descr=""/>
          <p:cNvPicPr/>
          <p:nvPr/>
        </p:nvPicPr>
        <p:blipFill>
          <a:blip r:embed="rId1"/>
          <a:stretch/>
        </p:blipFill>
        <p:spPr>
          <a:xfrm>
            <a:off x="372240" y="1508400"/>
            <a:ext cx="9356400" cy="515160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//tensorflow/compiler/aot</a:t>
            </a:r>
            <a:endParaRPr b="0" lang="en-ZA" sz="4400" spc="-1" strike="noStrike">
              <a:solidFill>
                <a:srgbClr val="000000"/>
              </a:solidFill>
              <a:uFill>
                <a:solidFill>
                  <a:srgbClr val="ffffff"/>
                </a:solidFill>
              </a:uFill>
              <a:latin typeface="Arial"/>
            </a:endParaRPr>
          </a:p>
        </p:txBody>
      </p:sp>
      <p:pic>
        <p:nvPicPr>
          <p:cNvPr id="186" name="" descr=""/>
          <p:cNvPicPr/>
          <p:nvPr/>
        </p:nvPicPr>
        <p:blipFill>
          <a:blip r:embed="rId1"/>
          <a:stretch/>
        </p:blipFill>
        <p:spPr>
          <a:xfrm>
            <a:off x="603000" y="1563480"/>
            <a:ext cx="8806320" cy="49885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//tensorflow/compiler/aot</a:t>
            </a:r>
            <a:endParaRPr b="0" lang="en-ZA" sz="4400" spc="-1" strike="noStrike">
              <a:solidFill>
                <a:srgbClr val="000000"/>
              </a:solidFill>
              <a:uFill>
                <a:solidFill>
                  <a:srgbClr val="ffffff"/>
                </a:solidFill>
              </a:uFill>
              <a:latin typeface="Arial"/>
            </a:endParaRPr>
          </a:p>
        </p:txBody>
      </p:sp>
      <p:pic>
        <p:nvPicPr>
          <p:cNvPr id="188" name="" descr=""/>
          <p:cNvPicPr/>
          <p:nvPr/>
        </p:nvPicPr>
        <p:blipFill>
          <a:blip r:embed="rId1"/>
          <a:stretch/>
        </p:blipFill>
        <p:spPr>
          <a:xfrm>
            <a:off x="720000" y="1656000"/>
            <a:ext cx="8784000" cy="54939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a:t>
            </a:r>
            <a:endParaRPr b="0" lang="en-ZA" sz="4400" spc="-1" strike="noStrike">
              <a:solidFill>
                <a:srgbClr val="000000"/>
              </a:solidFill>
              <a:uFill>
                <a:solidFill>
                  <a:srgbClr val="ffffff"/>
                </a:solidFill>
              </a:uFill>
              <a:latin typeface="Arial"/>
            </a:endParaRPr>
          </a:p>
        </p:txBody>
      </p:sp>
      <p:sp>
        <p:nvSpPr>
          <p:cNvPr id="11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TensorFlow™ is an open source software library for numerical computation using data flow graphs. Nodes in the graph represent mathematical operations, while the graph edges represent the multidimensional data arrays (tensors) communicated between them. </a:t>
            </a:r>
            <a:endParaRPr b="0" lang="en-ZA" sz="32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//tensorflow/compiler/aot</a:t>
            </a:r>
            <a:endParaRPr b="0" lang="en-ZA" sz="4400" spc="-1" strike="noStrike">
              <a:solidFill>
                <a:srgbClr val="000000"/>
              </a:solidFill>
              <a:uFill>
                <a:solidFill>
                  <a:srgbClr val="ffffff"/>
                </a:solidFill>
              </a:uFill>
              <a:latin typeface="Arial"/>
            </a:endParaRPr>
          </a:p>
        </p:txBody>
      </p:sp>
      <p:pic>
        <p:nvPicPr>
          <p:cNvPr id="190" name="" descr=""/>
          <p:cNvPicPr/>
          <p:nvPr/>
        </p:nvPicPr>
        <p:blipFill>
          <a:blip r:embed="rId1"/>
          <a:stretch/>
        </p:blipFill>
        <p:spPr>
          <a:xfrm>
            <a:off x="1080000" y="2149200"/>
            <a:ext cx="7448040" cy="16668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Example JIT</a:t>
            </a:r>
            <a:endParaRPr b="0" lang="en-ZA" sz="1800" spc="-1" strike="noStrike">
              <a:solidFill>
                <a:srgbClr val="000000"/>
              </a:solidFill>
              <a:uFill>
                <a:solidFill>
                  <a:srgbClr val="ffffff"/>
                </a:solidFill>
              </a:uFill>
              <a:latin typeface="Arial"/>
            </a:endParaRPr>
          </a:p>
        </p:txBody>
      </p:sp>
      <p:pic>
        <p:nvPicPr>
          <p:cNvPr id="192" name="" descr=""/>
          <p:cNvPicPr/>
          <p:nvPr/>
        </p:nvPicPr>
        <p:blipFill>
          <a:blip r:embed="rId1"/>
          <a:stretch/>
        </p:blipFill>
        <p:spPr>
          <a:xfrm>
            <a:off x="215640" y="1872000"/>
            <a:ext cx="9599760" cy="4206960"/>
          </a:xfrm>
          <a:prstGeom prst="rect">
            <a:avLst/>
          </a:prstGeom>
          <a:ln>
            <a:noFill/>
          </a:ln>
        </p:spPr>
      </p:pic>
      <p:sp>
        <p:nvSpPr>
          <p:cNvPr id="193" name="CustomShape 2"/>
          <p:cNvSpPr/>
          <p:nvPr/>
        </p:nvSpPr>
        <p:spPr>
          <a:xfrm>
            <a:off x="1079640" y="6408000"/>
            <a:ext cx="5903280" cy="345960"/>
          </a:xfrm>
          <a:prstGeom prst="rect">
            <a:avLst/>
          </a:prstGeom>
          <a:noFill/>
          <a:ln>
            <a:noFill/>
          </a:ln>
        </p:spPr>
        <p:style>
          <a:lnRef idx="0"/>
          <a:fillRef idx="0"/>
          <a:effectRef idx="0"/>
          <a:fontRef idx="minor"/>
        </p:style>
        <p:txBody>
          <a:bodyPr lIns="90000" rIns="90000" tIns="45000" bIns="45000"/>
          <a:p>
            <a:r>
              <a:rPr b="0" lang="en-ZA" sz="1800" spc="-1" strike="noStrike">
                <a:solidFill>
                  <a:srgbClr val="000000"/>
                </a:solidFill>
                <a:uFill>
                  <a:solidFill>
                    <a:srgbClr val="ffffff"/>
                  </a:solidFill>
                </a:uFill>
                <a:latin typeface="Arial"/>
              </a:rPr>
              <a:t>Print --&gt; [ 75.  40.  10.]</a:t>
            </a:r>
            <a:endParaRPr b="0" lang="en-ZA"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tensorboard</a:t>
            </a:r>
            <a:endParaRPr b="0" lang="en-ZA" sz="1800" spc="-1" strike="noStrike">
              <a:solidFill>
                <a:srgbClr val="000000"/>
              </a:solidFill>
              <a:uFill>
                <a:solidFill>
                  <a:srgbClr val="ffffff"/>
                </a:solidFill>
              </a:uFill>
              <a:latin typeface="Arial"/>
            </a:endParaRPr>
          </a:p>
        </p:txBody>
      </p:sp>
      <p:pic>
        <p:nvPicPr>
          <p:cNvPr id="195" name="" descr=""/>
          <p:cNvPicPr/>
          <p:nvPr/>
        </p:nvPicPr>
        <p:blipFill>
          <a:blip r:embed="rId1"/>
          <a:stretch/>
        </p:blipFill>
        <p:spPr>
          <a:xfrm>
            <a:off x="1412280" y="1584000"/>
            <a:ext cx="7325640" cy="564228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Example of Protobuf</a:t>
            </a:r>
            <a:endParaRPr b="0" lang="en-ZA" sz="1800" spc="-1" strike="noStrike">
              <a:solidFill>
                <a:srgbClr val="000000"/>
              </a:solidFill>
              <a:uFill>
                <a:solidFill>
                  <a:srgbClr val="ffffff"/>
                </a:solidFill>
              </a:uFill>
              <a:latin typeface="Arial"/>
            </a:endParaRPr>
          </a:p>
        </p:txBody>
      </p:sp>
      <p:sp>
        <p:nvSpPr>
          <p:cNvPr id="197"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node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name: "addition"</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op: "Add"</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input: "X"</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input: "Y"</a:t>
            </a:r>
            <a:endParaRPr b="0" lang="en-ZA" sz="1800" spc="-1" strike="noStrike">
              <a:solidFill>
                <a:srgbClr val="000000"/>
              </a:solidFill>
              <a:uFill>
                <a:solidFill>
                  <a:srgbClr val="ffffff"/>
                </a:solidFill>
              </a:uFill>
              <a:latin typeface="Arial"/>
            </a:endParaRPr>
          </a:p>
          <a:p>
            <a:pPr>
              <a:lnSpc>
                <a:spcPct val="100000"/>
              </a:lnSpc>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device: “CPU:0”</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attr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key: "T"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value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type: DT_FLOAT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r>
              <a:rPr b="0" lang="en-ZA" sz="26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199"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Y = _Arg[T=DT_FLOAT, index=1, CPU:0"]() is dead: 0</a:t>
            </a:r>
            <a:endParaRPr b="0" lang="en-ZA" sz="1800" spc="-1" strike="noStrike">
              <a:solidFill>
                <a:srgbClr val="000000"/>
              </a:solidFill>
              <a:uFill>
                <a:solidFill>
                  <a:srgbClr val="ffffff"/>
                </a:solidFill>
              </a:uFill>
              <a:latin typeface="Arial"/>
            </a:endParaRPr>
          </a:p>
        </p:txBody>
      </p:sp>
      <p:pic>
        <p:nvPicPr>
          <p:cNvPr id="200" name="" descr=""/>
          <p:cNvPicPr/>
          <p:nvPr/>
        </p:nvPicPr>
        <p:blipFill>
          <a:blip r:embed="rId1"/>
          <a:stretch/>
        </p:blipFill>
        <p:spPr>
          <a:xfrm>
            <a:off x="3455640" y="2808000"/>
            <a:ext cx="3555000" cy="4320000"/>
          </a:xfrm>
          <a:prstGeom prst="rect">
            <a:avLst/>
          </a:prstGeom>
          <a:ln>
            <a:noFill/>
          </a:ln>
        </p:spPr>
      </p:pic>
      <p:sp>
        <p:nvSpPr>
          <p:cNvPr id="201" name="Line 3"/>
          <p:cNvSpPr/>
          <p:nvPr/>
        </p:nvSpPr>
        <p:spPr>
          <a:xfrm flipH="1" flipV="1">
            <a:off x="5903280" y="6696000"/>
            <a:ext cx="1944000" cy="72000"/>
          </a:xfrm>
          <a:prstGeom prst="line">
            <a:avLst/>
          </a:prstGeom>
          <a:ln w="76320">
            <a:solidFill>
              <a:srgbClr val="000000"/>
            </a:solidFill>
            <a:round/>
            <a:tailEnd len="med" type="triangle" w="med"/>
          </a:ln>
        </p:spPr>
        <p:style>
          <a:lnRef idx="0"/>
          <a:fillRef idx="0"/>
          <a:effectRef idx="0"/>
          <a:fontRef idx="minor"/>
        </p:style>
      </p:sp>
      <p:sp>
        <p:nvSpPr>
          <p:cNvPr id="202" name="TextShape 4"/>
          <p:cNvSpPr txBox="1"/>
          <p:nvPr/>
        </p:nvSpPr>
        <p:spPr>
          <a:xfrm>
            <a:off x="5039640" y="6984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04"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X = _Arg[T=DT_FLOAT, index=0, CPU:0"]() is dead: 0</a:t>
            </a:r>
            <a:endParaRPr b="0" lang="en-ZA" sz="1800" spc="-1" strike="noStrike">
              <a:solidFill>
                <a:srgbClr val="000000"/>
              </a:solidFill>
              <a:uFill>
                <a:solidFill>
                  <a:srgbClr val="ffffff"/>
                </a:solidFill>
              </a:uFill>
              <a:latin typeface="Arial"/>
            </a:endParaRPr>
          </a:p>
        </p:txBody>
      </p:sp>
      <p:pic>
        <p:nvPicPr>
          <p:cNvPr id="205" name="" descr=""/>
          <p:cNvPicPr/>
          <p:nvPr/>
        </p:nvPicPr>
        <p:blipFill>
          <a:blip r:embed="rId1"/>
          <a:stretch/>
        </p:blipFill>
        <p:spPr>
          <a:xfrm>
            <a:off x="3455640" y="2808000"/>
            <a:ext cx="3555000" cy="4320000"/>
          </a:xfrm>
          <a:prstGeom prst="rect">
            <a:avLst/>
          </a:prstGeom>
          <a:ln>
            <a:noFill/>
          </a:ln>
        </p:spPr>
      </p:pic>
      <p:sp>
        <p:nvSpPr>
          <p:cNvPr id="206" name="Line 3"/>
          <p:cNvSpPr/>
          <p:nvPr/>
        </p:nvSpPr>
        <p:spPr>
          <a:xfrm>
            <a:off x="2090520" y="6504480"/>
            <a:ext cx="1938240" cy="167040"/>
          </a:xfrm>
          <a:prstGeom prst="line">
            <a:avLst/>
          </a:prstGeom>
          <a:ln w="76320">
            <a:solidFill>
              <a:srgbClr val="000000"/>
            </a:solidFill>
            <a:round/>
            <a:tailEnd len="med" type="triangle" w="med"/>
          </a:ln>
        </p:spPr>
        <p:style>
          <a:lnRef idx="0"/>
          <a:fillRef idx="0"/>
          <a:effectRef idx="0"/>
          <a:fontRef idx="minor"/>
        </p:style>
      </p:sp>
      <p:sp>
        <p:nvSpPr>
          <p:cNvPr id="207" name="TextShape 4"/>
          <p:cNvSpPr txBox="1"/>
          <p:nvPr/>
        </p:nvSpPr>
        <p:spPr>
          <a:xfrm>
            <a:off x="3743640" y="7020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
        <p:nvSpPr>
          <p:cNvPr id="208" name="TextShape 5"/>
          <p:cNvSpPr txBox="1"/>
          <p:nvPr/>
        </p:nvSpPr>
        <p:spPr>
          <a:xfrm>
            <a:off x="5039640" y="6984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10"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Const = Const[dtype=DT_FLOAT, value=Tensor&lt;type: float shape: [] values: 5&gt;, CPU:0"]() is dead: 0</a:t>
            </a:r>
            <a:endParaRPr b="0" lang="en-ZA" sz="1800" spc="-1" strike="noStrike">
              <a:solidFill>
                <a:srgbClr val="000000"/>
              </a:solidFill>
              <a:uFill>
                <a:solidFill>
                  <a:srgbClr val="ffffff"/>
                </a:solidFill>
              </a:uFill>
              <a:latin typeface="Arial"/>
            </a:endParaRPr>
          </a:p>
        </p:txBody>
      </p:sp>
      <p:pic>
        <p:nvPicPr>
          <p:cNvPr id="211" name="" descr=""/>
          <p:cNvPicPr/>
          <p:nvPr/>
        </p:nvPicPr>
        <p:blipFill>
          <a:blip r:embed="rId1"/>
          <a:stretch/>
        </p:blipFill>
        <p:spPr>
          <a:xfrm>
            <a:off x="3455640" y="2808000"/>
            <a:ext cx="3555000" cy="4320000"/>
          </a:xfrm>
          <a:prstGeom prst="rect">
            <a:avLst/>
          </a:prstGeom>
          <a:ln>
            <a:noFill/>
          </a:ln>
        </p:spPr>
      </p:pic>
      <p:sp>
        <p:nvSpPr>
          <p:cNvPr id="212" name="Line 3"/>
          <p:cNvSpPr/>
          <p:nvPr/>
        </p:nvSpPr>
        <p:spPr>
          <a:xfrm>
            <a:off x="2309400" y="3360960"/>
            <a:ext cx="1938240" cy="167040"/>
          </a:xfrm>
          <a:prstGeom prst="line">
            <a:avLst/>
          </a:prstGeom>
          <a:ln w="76320">
            <a:solidFill>
              <a:srgbClr val="000000"/>
            </a:solidFill>
            <a:round/>
            <a:tailEnd len="med" type="triangle" w="med"/>
          </a:ln>
        </p:spPr>
        <p:style>
          <a:lnRef idx="0"/>
          <a:fillRef idx="0"/>
          <a:effectRef idx="0"/>
          <a:fontRef idx="minor"/>
        </p:style>
      </p:sp>
      <p:sp>
        <p:nvSpPr>
          <p:cNvPr id="213" name="TextShape 4"/>
          <p:cNvSpPr txBox="1"/>
          <p:nvPr/>
        </p:nvSpPr>
        <p:spPr>
          <a:xfrm>
            <a:off x="4859640" y="3744000"/>
            <a:ext cx="50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a:t>
            </a:r>
            <a:endParaRPr b="0" lang="en-ZA" sz="1800" spc="-1" strike="noStrike">
              <a:solidFill>
                <a:srgbClr val="000000"/>
              </a:solidFill>
              <a:uFill>
                <a:solidFill>
                  <a:srgbClr val="ffffff"/>
                </a:solidFill>
              </a:uFill>
              <a:latin typeface="Arial"/>
            </a:endParaRPr>
          </a:p>
        </p:txBody>
      </p:sp>
      <p:sp>
        <p:nvSpPr>
          <p:cNvPr id="214" name="TextShape 5"/>
          <p:cNvSpPr txBox="1"/>
          <p:nvPr/>
        </p:nvSpPr>
        <p:spPr>
          <a:xfrm>
            <a:off x="5039640" y="6984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
        <p:nvSpPr>
          <p:cNvPr id="215" name="TextShape 6"/>
          <p:cNvSpPr txBox="1"/>
          <p:nvPr/>
        </p:nvSpPr>
        <p:spPr>
          <a:xfrm>
            <a:off x="3743640" y="7020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17"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addition = Add[T=DT_FLOAT, CPU:0"](X,Y) is dead: 0</a:t>
            </a:r>
            <a:endParaRPr b="0" lang="en-ZA" sz="1800" spc="-1" strike="noStrike">
              <a:solidFill>
                <a:srgbClr val="000000"/>
              </a:solidFill>
              <a:uFill>
                <a:solidFill>
                  <a:srgbClr val="ffffff"/>
                </a:solidFill>
              </a:uFill>
              <a:latin typeface="Arial"/>
            </a:endParaRPr>
          </a:p>
        </p:txBody>
      </p:sp>
      <p:pic>
        <p:nvPicPr>
          <p:cNvPr id="218" name="" descr=""/>
          <p:cNvPicPr/>
          <p:nvPr/>
        </p:nvPicPr>
        <p:blipFill>
          <a:blip r:embed="rId1"/>
          <a:stretch/>
        </p:blipFill>
        <p:spPr>
          <a:xfrm>
            <a:off x="3455640" y="2808000"/>
            <a:ext cx="3555000" cy="4320000"/>
          </a:xfrm>
          <a:prstGeom prst="rect">
            <a:avLst/>
          </a:prstGeom>
          <a:ln>
            <a:noFill/>
          </a:ln>
        </p:spPr>
      </p:pic>
      <p:sp>
        <p:nvSpPr>
          <p:cNvPr id="219" name="Line 3"/>
          <p:cNvSpPr/>
          <p:nvPr/>
        </p:nvSpPr>
        <p:spPr>
          <a:xfrm>
            <a:off x="2129400" y="4872960"/>
            <a:ext cx="1938240" cy="167040"/>
          </a:xfrm>
          <a:prstGeom prst="line">
            <a:avLst/>
          </a:prstGeom>
          <a:ln w="76320">
            <a:solidFill>
              <a:srgbClr val="000000"/>
            </a:solidFill>
            <a:round/>
            <a:tailEnd len="med" type="triangle" w="med"/>
          </a:ln>
        </p:spPr>
        <p:style>
          <a:lnRef idx="0"/>
          <a:fillRef idx="0"/>
          <a:effectRef idx="0"/>
          <a:fontRef idx="minor"/>
        </p:style>
      </p:sp>
      <p:sp>
        <p:nvSpPr>
          <p:cNvPr id="220" name="TextShape 4"/>
          <p:cNvSpPr txBox="1"/>
          <p:nvPr/>
        </p:nvSpPr>
        <p:spPr>
          <a:xfrm>
            <a:off x="5327280" y="5040000"/>
            <a:ext cx="122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[15. 8. 2.]</a:t>
            </a:r>
            <a:endParaRPr b="0" lang="en-ZA" sz="1800" spc="-1" strike="noStrike">
              <a:solidFill>
                <a:srgbClr val="000000"/>
              </a:solidFill>
              <a:uFill>
                <a:solidFill>
                  <a:srgbClr val="ffffff"/>
                </a:solidFill>
              </a:uFill>
              <a:latin typeface="Arial"/>
            </a:endParaRPr>
          </a:p>
        </p:txBody>
      </p:sp>
      <p:sp>
        <p:nvSpPr>
          <p:cNvPr id="221" name="TextShape 5"/>
          <p:cNvSpPr txBox="1"/>
          <p:nvPr/>
        </p:nvSpPr>
        <p:spPr>
          <a:xfrm>
            <a:off x="5039640" y="6984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
        <p:nvSpPr>
          <p:cNvPr id="222" name="TextShape 6"/>
          <p:cNvSpPr txBox="1"/>
          <p:nvPr/>
        </p:nvSpPr>
        <p:spPr>
          <a:xfrm>
            <a:off x="3743640" y="7020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
        <p:nvSpPr>
          <p:cNvPr id="223" name="TextShape 7"/>
          <p:cNvSpPr txBox="1"/>
          <p:nvPr/>
        </p:nvSpPr>
        <p:spPr>
          <a:xfrm>
            <a:off x="4859640" y="3744000"/>
            <a:ext cx="50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a:t>
            </a:r>
            <a:endParaRPr b="0" lang="en-ZA"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25"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1" lang="en-ZA" sz="2200" spc="-1" strike="noStrike">
                <a:solidFill>
                  <a:srgbClr val="ff3333"/>
                </a:solidFill>
                <a:uFill>
                  <a:solidFill>
                    <a:srgbClr val="ffffff"/>
                  </a:solidFill>
                </a:uFill>
                <a:latin typeface="Arial"/>
              </a:rPr>
              <a:t>[XLA] </a:t>
            </a:r>
            <a:r>
              <a:rPr b="0" lang="en-ZA" sz="2200" spc="-1" strike="noStrike">
                <a:solidFill>
                  <a:srgbClr val="000000"/>
                </a:solidFill>
                <a:uFill>
                  <a:solidFill>
                    <a:srgbClr val="ffffff"/>
                  </a:solidFill>
                </a:uFill>
                <a:latin typeface="Arial"/>
              </a:rPr>
              <a:t>mult = multiply[Targs=[DT_FLOAT, DT_FLOAT], Tresults=[DT_FLOAT], function=funcMult, _device="CPU:0"](addition, Const) is dead: 0</a:t>
            </a:r>
            <a:endParaRPr b="0" lang="en-ZA" sz="1800" spc="-1" strike="noStrike">
              <a:solidFill>
                <a:srgbClr val="000000"/>
              </a:solidFill>
              <a:uFill>
                <a:solidFill>
                  <a:srgbClr val="ffffff"/>
                </a:solidFill>
              </a:uFill>
              <a:latin typeface="Arial"/>
            </a:endParaRPr>
          </a:p>
        </p:txBody>
      </p:sp>
      <p:sp>
        <p:nvSpPr>
          <p:cNvPr id="226" name="Line 3"/>
          <p:cNvSpPr/>
          <p:nvPr/>
        </p:nvSpPr>
        <p:spPr>
          <a:xfrm flipH="1">
            <a:off x="7019280" y="3215520"/>
            <a:ext cx="1938240" cy="168480"/>
          </a:xfrm>
          <a:prstGeom prst="line">
            <a:avLst/>
          </a:prstGeom>
          <a:ln w="76320">
            <a:solidFill>
              <a:srgbClr val="000000"/>
            </a:solidFill>
            <a:round/>
            <a:tailEnd len="med" type="triangle" w="med"/>
          </a:ln>
        </p:spPr>
        <p:style>
          <a:lnRef idx="0"/>
          <a:fillRef idx="0"/>
          <a:effectRef idx="0"/>
          <a:fontRef idx="minor"/>
        </p:style>
      </p:sp>
      <p:sp>
        <p:nvSpPr>
          <p:cNvPr id="227" name="TextShape 4"/>
          <p:cNvSpPr txBox="1"/>
          <p:nvPr/>
        </p:nvSpPr>
        <p:spPr>
          <a:xfrm>
            <a:off x="5075280" y="7056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
        <p:nvSpPr>
          <p:cNvPr id="228" name="TextShape 5"/>
          <p:cNvSpPr txBox="1"/>
          <p:nvPr/>
        </p:nvSpPr>
        <p:spPr>
          <a:xfrm>
            <a:off x="3743640" y="7056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
        <p:nvSpPr>
          <p:cNvPr id="229" name="TextShape 6"/>
          <p:cNvSpPr txBox="1"/>
          <p:nvPr/>
        </p:nvSpPr>
        <p:spPr>
          <a:xfrm>
            <a:off x="5075280" y="3852000"/>
            <a:ext cx="50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a:t>
            </a:r>
            <a:endParaRPr b="0" lang="en-ZA" sz="1800" spc="-1" strike="noStrike">
              <a:solidFill>
                <a:srgbClr val="000000"/>
              </a:solidFill>
              <a:uFill>
                <a:solidFill>
                  <a:srgbClr val="ffffff"/>
                </a:solidFill>
              </a:uFill>
              <a:latin typeface="Arial"/>
            </a:endParaRPr>
          </a:p>
        </p:txBody>
      </p:sp>
      <p:sp>
        <p:nvSpPr>
          <p:cNvPr id="230" name="TextShape 7"/>
          <p:cNvSpPr txBox="1"/>
          <p:nvPr/>
        </p:nvSpPr>
        <p:spPr>
          <a:xfrm>
            <a:off x="5327280" y="5040000"/>
            <a:ext cx="122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[15. 8. 2.]</a:t>
            </a:r>
            <a:endParaRPr b="0" lang="en-ZA" sz="1800" spc="-1" strike="noStrike">
              <a:solidFill>
                <a:srgbClr val="000000"/>
              </a:solidFill>
              <a:uFill>
                <a:solidFill>
                  <a:srgbClr val="ffffff"/>
                </a:solidFill>
              </a:uFill>
              <a:latin typeface="Arial"/>
            </a:endParaRPr>
          </a:p>
        </p:txBody>
      </p:sp>
      <p:pic>
        <p:nvPicPr>
          <p:cNvPr id="231" name="" descr=""/>
          <p:cNvPicPr/>
          <p:nvPr/>
        </p:nvPicPr>
        <p:blipFill>
          <a:blip r:embed="rId1"/>
          <a:stretch/>
        </p:blipFill>
        <p:spPr>
          <a:xfrm>
            <a:off x="3455640" y="2808360"/>
            <a:ext cx="3555000" cy="4320000"/>
          </a:xfrm>
          <a:prstGeom prst="rect">
            <a:avLst/>
          </a:prstGeom>
          <a:ln>
            <a:noFill/>
          </a:ln>
        </p:spPr>
      </p:pic>
      <p:sp>
        <p:nvSpPr>
          <p:cNvPr id="232" name="TextShape 8"/>
          <p:cNvSpPr txBox="1"/>
          <p:nvPr/>
        </p:nvSpPr>
        <p:spPr>
          <a:xfrm>
            <a:off x="5327280" y="5040000"/>
            <a:ext cx="122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[15. 8. 2.]</a:t>
            </a:r>
            <a:endParaRPr b="0" lang="en-ZA"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a:t>
            </a:r>
            <a:endParaRPr b="0" lang="en-ZA" sz="1800" spc="-1" strike="noStrike">
              <a:solidFill>
                <a:srgbClr val="000000"/>
              </a:solidFill>
              <a:uFill>
                <a:solidFill>
                  <a:srgbClr val="ffffff"/>
                </a:solidFill>
              </a:uFill>
              <a:latin typeface="Arial"/>
            </a:endParaRPr>
          </a:p>
        </p:txBody>
      </p:sp>
      <p:sp>
        <p:nvSpPr>
          <p:cNvPr id="234"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1" lang="en-ZA" sz="2400" spc="-1" strike="noStrike">
                <a:solidFill>
                  <a:srgbClr val="000000"/>
                </a:solidFill>
                <a:uFill>
                  <a:solidFill>
                    <a:srgbClr val="ffffff"/>
                  </a:solidFill>
                </a:uFill>
                <a:latin typeface="Arial"/>
              </a:rPr>
              <a:t>XlaCompilationCache::Compile XLA JIT compilation cache</a:t>
            </a:r>
            <a:endParaRPr b="0" lang="en-ZA"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ZA" sz="2600" spc="-1" strike="noStrike">
                <a:solidFill>
                  <a:srgbClr val="000000"/>
                </a:solidFill>
                <a:uFill>
                  <a:solidFill>
                    <a:srgbClr val="ffffff"/>
                  </a:solidFill>
                </a:uFill>
                <a:latin typeface="Arial"/>
              </a:rPr>
              <a:t>Signature: funcMult ,float[3],float[]  </a:t>
            </a:r>
            <a:endParaRPr b="0" lang="en-ZA"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ZA" sz="2600" spc="-1" strike="noStrike">
                <a:solidFill>
                  <a:srgbClr val="000000"/>
                </a:solidFill>
                <a:uFill>
                  <a:solidFill>
                    <a:srgbClr val="ffffff"/>
                  </a:solidFill>
                </a:uFill>
                <a:latin typeface="Arial"/>
              </a:rPr>
              <a:t>num_inputs = 2</a:t>
            </a:r>
            <a:endParaRPr b="0" lang="en-ZA"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0: dtype=float present=1 shape=[3]</a:t>
            </a:r>
            <a:endParaRPr b="0" lang="en-ZA"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1: dtype=float present=1 shape=[]</a:t>
            </a:r>
            <a:endParaRPr b="0" lang="en-ZA"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ZA" sz="2600" spc="-1" strike="noStrike">
                <a:solidFill>
                  <a:srgbClr val="000000"/>
                </a:solidFill>
                <a:uFill>
                  <a:solidFill>
                    <a:srgbClr val="ffffff"/>
                  </a:solidFill>
                </a:uFill>
                <a:latin typeface="Arial"/>
              </a:rPr>
              <a:t>num_outputs = 1</a:t>
            </a:r>
            <a:endParaRPr b="0" lang="en-ZA"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ZA" sz="2600" spc="-1" strike="noStrike">
                <a:solidFill>
                  <a:srgbClr val="000000"/>
                </a:solidFill>
                <a:uFill>
                  <a:solidFill>
                    <a:srgbClr val="ffffff"/>
                  </a:solidFill>
                </a:uFill>
                <a:latin typeface="Arial"/>
              </a:rPr>
              <a:t>0: dtype=1</a:t>
            </a:r>
            <a:endParaRPr b="0" lang="en-ZA" sz="1800" spc="-1" strike="noStrike">
              <a:solidFill>
                <a:srgbClr val="000000"/>
              </a:solidFill>
              <a:uFill>
                <a:solidFill>
                  <a:srgbClr val="ffffff"/>
                </a:solidFill>
              </a:uFill>
              <a:latin typeface="Arial"/>
            </a:endParaRPr>
          </a:p>
        </p:txBody>
      </p:sp>
      <p:sp>
        <p:nvSpPr>
          <p:cNvPr id="235" name="CustomShape 3"/>
          <p:cNvSpPr/>
          <p:nvPr/>
        </p:nvSpPr>
        <p:spPr>
          <a:xfrm>
            <a:off x="1079640" y="6336000"/>
            <a:ext cx="8999640" cy="345960"/>
          </a:xfrm>
          <a:prstGeom prst="rect">
            <a:avLst/>
          </a:prstGeom>
          <a:noFill/>
          <a:ln>
            <a:noFill/>
          </a:ln>
        </p:spPr>
        <p:style>
          <a:lnRef idx="0"/>
          <a:fillRef idx="0"/>
          <a:effectRef idx="0"/>
          <a:fontRef idx="minor"/>
        </p:style>
        <p:txBody>
          <a:bodyPr lIns="90000" rIns="90000" tIns="45000" bIns="45000"/>
          <a:p>
            <a:r>
              <a:rPr b="1" lang="en-ZA" sz="1800" spc="-1" strike="noStrike">
                <a:solidFill>
                  <a:srgbClr val="ff0000"/>
                </a:solidFill>
                <a:uFill>
                  <a:solidFill>
                    <a:srgbClr val="ffffff"/>
                  </a:solidFill>
                </a:uFill>
                <a:latin typeface="Arial"/>
              </a:rPr>
              <a:t>Compilation cache miss for the signature above!!</a:t>
            </a:r>
            <a:endParaRPr b="0" lang="en-ZA"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Tensors</a:t>
            </a:r>
            <a:endParaRPr b="0" lang="en-ZA" sz="4400" spc="-1" strike="noStrike">
              <a:solidFill>
                <a:srgbClr val="000000"/>
              </a:solidFill>
              <a:uFill>
                <a:solidFill>
                  <a:srgbClr val="ffffff"/>
                </a:solidFill>
              </a:uFill>
              <a:latin typeface="Arial"/>
            </a:endParaRPr>
          </a:p>
        </p:txBody>
      </p:sp>
      <p:sp>
        <p:nvSpPr>
          <p:cNvPr id="11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A tensor consists of a set of primitive values shaped into an array of any number of dimensions.</a:t>
            </a:r>
            <a:endParaRPr b="0" lang="en-ZA" sz="3200" spc="-1" strike="noStrike">
              <a:solidFill>
                <a:srgbClr val="000000"/>
              </a:solidFill>
              <a:uFill>
                <a:solidFill>
                  <a:srgbClr val="ffffff"/>
                </a:solidFill>
              </a:uFill>
              <a:latin typeface="Arial"/>
            </a:endParaRPr>
          </a:p>
        </p:txBody>
      </p:sp>
      <p:sp>
        <p:nvSpPr>
          <p:cNvPr id="119" name="TextShape 3"/>
          <p:cNvSpPr txBox="1"/>
          <p:nvPr/>
        </p:nvSpPr>
        <p:spPr>
          <a:xfrm>
            <a:off x="504000" y="3960000"/>
            <a:ext cx="9432000" cy="244800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3 # a rank 0 tensor; this is a scalar with shape []</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[1., 2., 3.] # a rank 1 tensor; this is a vector with shape [3]</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[[1., 2., 3.], [4., 5., 6.]] # a rank 2 tensor; a matrix with shape [2, 3]</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[[[1., 2., 3.]], [[7., 8., 9.]]] # a rank 3 tensor with shape [2, 1, 3]</a:t>
            </a:r>
            <a:endParaRPr b="0" lang="en-ZA" sz="18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XLA Graph</a:t>
            </a:r>
            <a:endParaRPr b="0" lang="en-ZA" sz="4400" spc="-1" strike="noStrike">
              <a:solidFill>
                <a:srgbClr val="000000"/>
              </a:solidFill>
              <a:uFill>
                <a:solidFill>
                  <a:srgbClr val="ffffff"/>
                </a:solidFill>
              </a:uFill>
              <a:latin typeface="Arial"/>
            </a:endParaRPr>
          </a:p>
        </p:txBody>
      </p:sp>
      <p:pic>
        <p:nvPicPr>
          <p:cNvPr id="237" name="" descr=""/>
          <p:cNvPicPr/>
          <p:nvPr/>
        </p:nvPicPr>
        <p:blipFill>
          <a:blip r:embed="rId1"/>
          <a:stretch/>
        </p:blipFill>
        <p:spPr>
          <a:xfrm>
            <a:off x="3455640" y="1562760"/>
            <a:ext cx="3141000" cy="526752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a:t>
            </a:r>
            <a:endParaRPr b="0" lang="en-ZA" sz="1800" spc="-1" strike="noStrike">
              <a:solidFill>
                <a:srgbClr val="000000"/>
              </a:solidFill>
              <a:uFill>
                <a:solidFill>
                  <a:srgbClr val="ffffff"/>
                </a:solidFill>
              </a:uFill>
              <a:latin typeface="Arial"/>
            </a:endParaRPr>
          </a:p>
        </p:txBody>
      </p:sp>
      <p:pic>
        <p:nvPicPr>
          <p:cNvPr id="239" name="" descr=""/>
          <p:cNvPicPr/>
          <p:nvPr/>
        </p:nvPicPr>
        <p:blipFill>
          <a:blip r:embed="rId1"/>
          <a:stretch/>
        </p:blipFill>
        <p:spPr>
          <a:xfrm>
            <a:off x="2988720" y="1563120"/>
            <a:ext cx="4066200" cy="5571720"/>
          </a:xfrm>
          <a:prstGeom prst="rect">
            <a:avLst/>
          </a:prstGeom>
          <a:ln>
            <a:noFill/>
          </a:ln>
        </p:spPr>
      </p:pic>
      <p:sp>
        <p:nvSpPr>
          <p:cNvPr id="240" name="Line 2"/>
          <p:cNvSpPr/>
          <p:nvPr/>
        </p:nvSpPr>
        <p:spPr>
          <a:xfrm>
            <a:off x="1655640" y="1563120"/>
            <a:ext cx="2376000" cy="236880"/>
          </a:xfrm>
          <a:prstGeom prst="line">
            <a:avLst/>
          </a:prstGeom>
          <a:ln>
            <a:solidFill>
              <a:srgbClr val="000000"/>
            </a:solidFill>
            <a:tailEnd len="med" type="triangle" w="med"/>
          </a:ln>
        </p:spPr>
        <p:style>
          <a:lnRef idx="0"/>
          <a:fillRef idx="0"/>
          <a:effectRef idx="0"/>
          <a:fontRef idx="minor"/>
        </p:style>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HLO IR</a:t>
            </a:r>
            <a:endParaRPr b="0" lang="en-ZA" sz="4400" spc="-1" strike="noStrike">
              <a:solidFill>
                <a:srgbClr val="000000"/>
              </a:solidFill>
              <a:uFill>
                <a:solidFill>
                  <a:srgbClr val="ffffff"/>
                </a:solidFill>
              </a:uFill>
              <a:latin typeface="Arial"/>
            </a:endParaRPr>
          </a:p>
        </p:txBody>
      </p:sp>
      <p:sp>
        <p:nvSpPr>
          <p:cNvPr id="242" name="CustomShape 2"/>
          <p:cNvSpPr/>
          <p:nvPr/>
        </p:nvSpPr>
        <p:spPr>
          <a:xfrm>
            <a:off x="503640" y="2380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HloModule funcMult: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ENTRY %cluster_0[_XlaCompiledKernel=true,_XlaNumConstantArgs=0,_XlaNumResourceArgs=0].v4 (arg0: f32[3], arg1: f32[]) -&gt; (f32[3])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r>
              <a:rPr b="0" lang="en-ZA" sz="1600" spc="-1" strike="noStrike">
                <a:solidFill>
                  <a:srgbClr val="000000"/>
                </a:solidFill>
                <a:uFill>
                  <a:solidFill>
                    <a:srgbClr val="ffffff"/>
                  </a:solidFill>
                </a:uFill>
                <a:latin typeface="Arial"/>
              </a:rPr>
              <a:t>%arg0 = f32[3]{0} parameter(0)</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r>
              <a:rPr b="0" lang="en-ZA" sz="1600" spc="-1" strike="noStrike">
                <a:solidFill>
                  <a:srgbClr val="000000"/>
                </a:solidFill>
                <a:uFill>
                  <a:solidFill>
                    <a:srgbClr val="ffffff"/>
                  </a:solidFill>
                </a:uFill>
                <a:latin typeface="Arial"/>
              </a:rPr>
              <a:t>%arg1 = f32[] parameter(1)</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r>
              <a:rPr b="0" lang="en-ZA" sz="1600" spc="-1" strike="noStrike">
                <a:solidFill>
                  <a:srgbClr val="000000"/>
                </a:solidFill>
                <a:uFill>
                  <a:solidFill>
                    <a:srgbClr val="ffffff"/>
                  </a:solidFill>
                </a:uFill>
                <a:latin typeface="Arial"/>
              </a:rPr>
              <a:t>%broadcast = f32[3]{0} broadcast(f32[] %arg1), dimensions={}</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r>
              <a:rPr b="0" lang="en-ZA" sz="1600" spc="-1" strike="noStrike">
                <a:solidFill>
                  <a:srgbClr val="000000"/>
                </a:solidFill>
                <a:uFill>
                  <a:solidFill>
                    <a:srgbClr val="ffffff"/>
                  </a:solidFill>
                </a:uFill>
                <a:latin typeface="Arial"/>
              </a:rPr>
              <a:t>%multiply = f32[3]{0} multiply(f32[3]{0} %arg0, f32[3]{0} %broadcast), sharding={maximal device=0} # metadata=op_type: "Mul" op_name: "mult"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r>
              <a:rPr b="0" lang="en-ZA" sz="1600" spc="-1" strike="noStrike">
                <a:solidFill>
                  <a:srgbClr val="000000"/>
                </a:solidFill>
                <a:uFill>
                  <a:solidFill>
                    <a:srgbClr val="ffffff"/>
                  </a:solidFill>
                </a:uFill>
                <a:latin typeface="Arial"/>
              </a:rPr>
              <a:t>ROOT %tuple = (f32[3]{0}) tuple(f32[3]{0} %multiply)</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6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a:t>
            </a:r>
            <a:endParaRPr b="0" lang="en-ZA" sz="1800" spc="-1" strike="noStrike">
              <a:solidFill>
                <a:srgbClr val="000000"/>
              </a:solidFill>
              <a:uFill>
                <a:solidFill>
                  <a:srgbClr val="ffffff"/>
                </a:solidFill>
              </a:uFill>
              <a:latin typeface="Arial"/>
            </a:endParaRPr>
          </a:p>
        </p:txBody>
      </p:sp>
      <p:pic>
        <p:nvPicPr>
          <p:cNvPr id="244" name="" descr=""/>
          <p:cNvPicPr/>
          <p:nvPr/>
        </p:nvPicPr>
        <p:blipFill>
          <a:blip r:embed="rId1"/>
          <a:stretch/>
        </p:blipFill>
        <p:spPr>
          <a:xfrm>
            <a:off x="2988720" y="1563120"/>
            <a:ext cx="4066200" cy="5571720"/>
          </a:xfrm>
          <a:prstGeom prst="rect">
            <a:avLst/>
          </a:prstGeom>
          <a:ln>
            <a:noFill/>
          </a:ln>
        </p:spPr>
      </p:pic>
      <p:sp>
        <p:nvSpPr>
          <p:cNvPr id="245" name="Line 2"/>
          <p:cNvSpPr/>
          <p:nvPr/>
        </p:nvSpPr>
        <p:spPr>
          <a:xfrm>
            <a:off x="1295640" y="2736000"/>
            <a:ext cx="2376000" cy="236880"/>
          </a:xfrm>
          <a:prstGeom prst="line">
            <a:avLst/>
          </a:prstGeom>
          <a:ln>
            <a:solidFill>
              <a:srgbClr val="000000"/>
            </a:solidFill>
            <a:tailEnd len="med" type="triangle" w="med"/>
          </a:ln>
        </p:spPr>
        <p:style>
          <a:lnRef idx="0"/>
          <a:fillRef idx="0"/>
          <a:effectRef idx="0"/>
          <a:fontRef idx="minor"/>
        </p:style>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 -- OPT</a:t>
            </a:r>
            <a:endParaRPr b="0" lang="en-ZA" sz="1800" spc="-1" strike="noStrike">
              <a:solidFill>
                <a:srgbClr val="000000"/>
              </a:solidFill>
              <a:uFill>
                <a:solidFill>
                  <a:srgbClr val="ffffff"/>
                </a:solidFill>
              </a:uFill>
              <a:latin typeface="Arial"/>
            </a:endParaRPr>
          </a:p>
        </p:txBody>
      </p:sp>
      <p:sp>
        <p:nvSpPr>
          <p:cNvPr id="247" name="CustomShape 2"/>
          <p:cNvSpPr/>
          <p:nvPr/>
        </p:nvSpPr>
        <p:spPr>
          <a:xfrm>
            <a:off x="503640" y="1563120"/>
            <a:ext cx="4391280" cy="55648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36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pipeline CPU</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CallInliner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convolution-canonicalization</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simplification</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batchnorm_rewriter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algsimp</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tuple-simplifier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dce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reshape-mover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constant_folding</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p:txBody>
      </p:sp>
      <p:sp>
        <p:nvSpPr>
          <p:cNvPr id="248" name="CustomShape 3"/>
          <p:cNvSpPr/>
          <p:nvPr/>
        </p:nvSpPr>
        <p:spPr>
          <a:xfrm>
            <a:off x="5399280" y="1908000"/>
            <a:ext cx="4463280" cy="55648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transpose-folding</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cse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fusion</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layout-assignment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algsimp</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cse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cpu-parallel-task-assigner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dce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copy-insertion</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dce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HLO pass flatten-call-graph</a:t>
            </a:r>
            <a:endParaRPr b="0" lang="en-ZA" sz="18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a:t>
            </a:r>
            <a:endParaRPr b="0" lang="en-ZA" sz="1800" spc="-1" strike="noStrike">
              <a:solidFill>
                <a:srgbClr val="000000"/>
              </a:solidFill>
              <a:uFill>
                <a:solidFill>
                  <a:srgbClr val="ffffff"/>
                </a:solidFill>
              </a:uFill>
              <a:latin typeface="Arial"/>
            </a:endParaRPr>
          </a:p>
        </p:txBody>
      </p:sp>
      <p:pic>
        <p:nvPicPr>
          <p:cNvPr id="250" name="" descr=""/>
          <p:cNvPicPr/>
          <p:nvPr/>
        </p:nvPicPr>
        <p:blipFill>
          <a:blip r:embed="rId1"/>
          <a:stretch/>
        </p:blipFill>
        <p:spPr>
          <a:xfrm>
            <a:off x="2988720" y="1563120"/>
            <a:ext cx="4066200" cy="5571720"/>
          </a:xfrm>
          <a:prstGeom prst="rect">
            <a:avLst/>
          </a:prstGeom>
          <a:ln>
            <a:noFill/>
          </a:ln>
        </p:spPr>
      </p:pic>
      <p:sp>
        <p:nvSpPr>
          <p:cNvPr id="251" name="Line 2"/>
          <p:cNvSpPr/>
          <p:nvPr/>
        </p:nvSpPr>
        <p:spPr>
          <a:xfrm>
            <a:off x="1799640" y="3744000"/>
            <a:ext cx="2376000" cy="236880"/>
          </a:xfrm>
          <a:prstGeom prst="line">
            <a:avLst/>
          </a:prstGeom>
          <a:ln>
            <a:solidFill>
              <a:srgbClr val="000000"/>
            </a:solidFill>
            <a:tailEnd len="med" type="triangle" w="med"/>
          </a:ln>
        </p:spPr>
        <p:style>
          <a:lnRef idx="0"/>
          <a:fillRef idx="0"/>
          <a:effectRef idx="0"/>
          <a:fontRef idx="minor"/>
        </p:style>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3640" y="301320"/>
            <a:ext cx="9070200" cy="1261440"/>
          </a:xfrm>
          <a:prstGeom prst="rect">
            <a:avLst/>
          </a:prstGeom>
          <a:noFill/>
          <a:ln>
            <a:noFill/>
          </a:ln>
        </p:spPr>
        <p:style>
          <a:lnRef idx="0"/>
          <a:fillRef idx="0"/>
          <a:effectRef idx="0"/>
          <a:fontRef idx="minor"/>
        </p:style>
      </p:sp>
      <p:sp>
        <p:nvSpPr>
          <p:cNvPr id="253" name="CustomShape 2"/>
          <p:cNvSpPr/>
          <p:nvPr/>
        </p:nvSpPr>
        <p:spPr>
          <a:xfrm>
            <a:off x="503640" y="1660680"/>
            <a:ext cx="9070920" cy="5431680"/>
          </a:xfrm>
          <a:prstGeom prst="rect">
            <a:avLst/>
          </a:prstGeom>
          <a:noFill/>
          <a:ln>
            <a:noFill/>
          </a:ln>
        </p:spPr>
        <p:style>
          <a:lnRef idx="0"/>
          <a:fillRef idx="0"/>
          <a:effectRef idx="0"/>
          <a:fontRef idx="minor"/>
        </p:style>
        <p:txBody>
          <a:bodyPr lIns="0" rIns="0" tIns="0" bIns="0"/>
          <a:p>
            <a:pPr>
              <a:lnSpc>
                <a:spcPct val="100000"/>
              </a:lnSpc>
            </a:pPr>
            <a:r>
              <a:rPr b="0" lang="en-ZA" sz="1800" spc="-1" strike="noStrike">
                <a:solidFill>
                  <a:srgbClr val="000000"/>
                </a:solidFill>
                <a:uFill>
                  <a:solidFill>
                    <a:srgbClr val="ffffff"/>
                  </a:solidFill>
                </a:uFill>
                <a:latin typeface="Arial"/>
              </a:rPr>
              <a:t>HloModule funcMult:</a:t>
            </a:r>
            <a:endParaRPr b="0" lang="en-ZA" sz="1800" spc="-1" strike="noStrike">
              <a:solidFill>
                <a:srgbClr val="000000"/>
              </a:solidFill>
              <a:uFill>
                <a:solidFill>
                  <a:srgbClr val="ffffff"/>
                </a:solidFill>
              </a:uFill>
              <a:latin typeface="Arial"/>
            </a:endParaRPr>
          </a:p>
          <a:p>
            <a:pPr>
              <a:lnSpc>
                <a:spcPct val="100000"/>
              </a:lnSpc>
            </a:pP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ENTRY %cluster_0[_XlaCompiledKernel=true,_XlaNumConstantArgs=0,_XlaNumResourceArgs=0].v4 (arg0: f32[3], arg1: f32[]) -&gt; (f32[3]) {</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%arg0 = f32[3]{0} parameter(0)</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%arg1 = f32[] parameter(1)</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%fusion = f32[3]{0} fusion:kLoop(f32[3]{0} %arg0, f32[] %arg1), calls=%fused_computation # metadata=op_type: "Mul" op_name: "mult"</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%fused_computation (arg0.param_0: f32[3], arg1.param_1: f32[]) -&gt; f32[3] {</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%arg0.param_0 = f32[3]{0} parameter(0)</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%arg1.param_1 = f32[] parameter(1)</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%broadcast.1 = f32[3]{no layout} broadcast(f32[] %arg1.param_1), dimensions={}</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ROOT %multiply.1 = f32[3]{0} multiply(f32[3]{0} %arg0.param_0, f32[3]{no layout} %broadcast.1), sharding={maximal device=0} # metadata=op_type: "Mul" op_name: "mult"</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ROOT %tuple = (f32[3]{0}) tuple(f32[3]{0} %fusion)</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a:lnSpc>
                <a:spcPct val="100000"/>
              </a:lnSpc>
            </a:pPr>
            <a:endParaRPr b="0" lang="en-ZA" sz="1800" spc="-1" strike="noStrike">
              <a:solidFill>
                <a:srgbClr val="000000"/>
              </a:solidFill>
              <a:uFill>
                <a:solidFill>
                  <a:srgbClr val="ffffff"/>
                </a:solidFill>
              </a:uFill>
              <a:latin typeface="Arial"/>
            </a:endParaRPr>
          </a:p>
        </p:txBody>
      </p:sp>
      <p:sp>
        <p:nvSpPr>
          <p:cNvPr id="254" name="TextShape 3"/>
          <p:cNvSpPr txBox="1"/>
          <p:nvPr/>
        </p:nvSpPr>
        <p:spPr>
          <a:xfrm>
            <a:off x="50400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HLO IR</a:t>
            </a:r>
            <a:endParaRPr b="0" lang="en-ZA" sz="44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a:t>
            </a:r>
            <a:endParaRPr b="0" lang="en-ZA" sz="1800" spc="-1" strike="noStrike">
              <a:solidFill>
                <a:srgbClr val="000000"/>
              </a:solidFill>
              <a:uFill>
                <a:solidFill>
                  <a:srgbClr val="ffffff"/>
                </a:solidFill>
              </a:uFill>
              <a:latin typeface="Arial"/>
            </a:endParaRPr>
          </a:p>
        </p:txBody>
      </p:sp>
      <p:pic>
        <p:nvPicPr>
          <p:cNvPr id="256" name="" descr=""/>
          <p:cNvPicPr/>
          <p:nvPr/>
        </p:nvPicPr>
        <p:blipFill>
          <a:blip r:embed="rId1"/>
          <a:stretch/>
        </p:blipFill>
        <p:spPr>
          <a:xfrm>
            <a:off x="2988720" y="1563120"/>
            <a:ext cx="4066200" cy="5571720"/>
          </a:xfrm>
          <a:prstGeom prst="rect">
            <a:avLst/>
          </a:prstGeom>
          <a:ln>
            <a:noFill/>
          </a:ln>
        </p:spPr>
      </p:pic>
      <p:sp>
        <p:nvSpPr>
          <p:cNvPr id="257" name="Line 2"/>
          <p:cNvSpPr/>
          <p:nvPr/>
        </p:nvSpPr>
        <p:spPr>
          <a:xfrm>
            <a:off x="1007640" y="5307120"/>
            <a:ext cx="2376000" cy="236880"/>
          </a:xfrm>
          <a:prstGeom prst="line">
            <a:avLst/>
          </a:prstGeom>
          <a:ln>
            <a:solidFill>
              <a:srgbClr val="000000"/>
            </a:solidFill>
            <a:tailEnd len="med" type="triangle" w="med"/>
          </a:ln>
        </p:spPr>
        <p:style>
          <a:lnRef idx="0"/>
          <a:fillRef idx="0"/>
          <a:effectRef idx="0"/>
          <a:fontRef idx="minor"/>
        </p:style>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3640" y="121320"/>
            <a:ext cx="9070200" cy="418680"/>
          </a:xfrm>
          <a:prstGeom prst="rect">
            <a:avLst/>
          </a:prstGeom>
          <a:noFill/>
          <a:ln>
            <a:noFill/>
          </a:ln>
        </p:spPr>
        <p:style>
          <a:lnRef idx="0"/>
          <a:fillRef idx="0"/>
          <a:effectRef idx="0"/>
          <a:fontRef idx="minor"/>
        </p:style>
        <p:txBody>
          <a:bodyPr lIns="0" rIns="0" tIns="0" bIns="0" anchor="ctr"/>
          <a:p>
            <a:pPr algn="ctr">
              <a:lnSpc>
                <a:spcPct val="100000"/>
              </a:lnSpc>
            </a:pPr>
            <a:r>
              <a:rPr b="0" lang="en-ZA" sz="3200" spc="-1" strike="noStrike">
                <a:solidFill>
                  <a:srgbClr val="000000"/>
                </a:solidFill>
                <a:uFill>
                  <a:solidFill>
                    <a:srgbClr val="ffffff"/>
                  </a:solidFill>
                </a:uFill>
                <a:latin typeface="Arial"/>
              </a:rPr>
              <a:t>XLA compilation --LLVM IR</a:t>
            </a:r>
            <a:endParaRPr b="0" lang="en-ZA" sz="1800" spc="-1" strike="noStrike">
              <a:solidFill>
                <a:srgbClr val="000000"/>
              </a:solidFill>
              <a:uFill>
                <a:solidFill>
                  <a:srgbClr val="ffffff"/>
                </a:solidFill>
              </a:uFill>
              <a:latin typeface="Arial"/>
            </a:endParaRPr>
          </a:p>
        </p:txBody>
      </p:sp>
      <p:sp>
        <p:nvSpPr>
          <p:cNvPr id="259" name="CustomShape 2"/>
          <p:cNvSpPr/>
          <p:nvPr/>
        </p:nvSpPr>
        <p:spPr>
          <a:xfrm>
            <a:off x="503640" y="648000"/>
            <a:ext cx="9070920" cy="6840360"/>
          </a:xfrm>
          <a:prstGeom prst="rect">
            <a:avLst/>
          </a:prstGeom>
          <a:noFill/>
          <a:ln>
            <a:noFill/>
          </a:ln>
        </p:spPr>
        <p:style>
          <a:lnRef idx="0"/>
          <a:fillRef idx="0"/>
          <a:effectRef idx="0"/>
          <a:fontRef idx="minor"/>
        </p:style>
        <p:txBody>
          <a:bodyPr lIns="0" rIns="0" tIns="0" bIns="0"/>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 ModuleID = '__compute_module'</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source_filename = "__compute_module"</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target datalayout = "e-m:e-i64:64-f80:128-n8:16:32:64-S128"</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target triple = "x86_64-unknown-linux_gnu"</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define void @multFunc(i8* align 8 dereferenceable(8) %retval, i8* noalias %run_options, i8** noalias %params, i8** noalias %temps, i64* noalias %prof_counters) #0 {</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entry:</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%fusion.invar_address.dim.0 = alloca i64</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%0 = getelementptr inbounds i8*, i8** %params, i64 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%arg0.untyped = load i8*, i8** %0, !invariant.load !0, !dereferenceable !1, !align !2</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%1 = bitcast i8* %arg0.untyped to [3 x float]*</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%2 = getelementptr inbounds i8*, i8** %params, i64 1</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%arg1.untyped = load i8*, i8** %2, !invariant.load !0, !dereferenceable !3, !align !2</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%3 = bitcast i8* %arg1.untyped to float*</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%4 = getelementptr inbounds i8*, i8** %temps, i64 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%5 = load i8*, i8** %4, !invariant.load !0, !dereferenceable !1, !align !2</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 = bitcast i8* %5 to [3 x float]*</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store i64 0, i64* %fusion.invar_address.dim.0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br label %fusion.loop_header.dim.0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fusion.loop_header.dim.0:                         ; preds = %fusion.loop_body.dim.0, %entry</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%fusion.indvar.dim.0 = load i64, i64* %fusion.invar_address.dim.0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%6 = icmp uge i64 %fusion.indvar.dim.0, 3</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br i1 %6, label %fusion.loop_exit.dim.0, label %fusion.loop_body.dim.0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fusion.loop_body.dim.0:                           ; preds = %fusion.loop_header.dim.0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%7 = getelementptr inbounds [3 x float], [3 x float]* %1, i64 0, i64 %fusion.indvar.dim.0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%8 = load float, float* %7, !invariant.load !0, !noalias !4</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%9 = load float, float* %3, !invariant.load !0, !noalias !4</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%10 = fmul fast float %8, %9</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%11 = getelementptr inbounds [3 x float], [3 x float]* %fusion, i64 0, i64 %fusion.indvar.dim.0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store float %10, float* %11, !alias.scope !4, !noalias !7</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%invar.inc = add nuw nsw i64 %fusion.indvar.dim.0, 1</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store i64 %invar.inc, i64* %fusion.invar_address.dim.0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br label %fusion.loop_header.dim.0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fusion.loop_exit.dim.0:                           ; preds = %fusion.loop_header.dim.0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%tuple = bitcast i8* %retval to [1 x i8*]*</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%12 = getelementptr inbounds [1 x i8*], [1 x i8*]* %tuple, i64 0, i64 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%13 = bitcast [3 x float]* %fusion to i8*</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store i8* %13, i8** %12, !alias.scope !7, !noalias !4</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%prof_counter.computation = getelementptr i64, i64* %prof_counters, i64 0</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ret void</a:t>
            </a:r>
            <a:endParaRPr b="0" lang="en-ZA" sz="1800" spc="-1" strike="noStrike">
              <a:solidFill>
                <a:srgbClr val="000000"/>
              </a:solidFill>
              <a:uFill>
                <a:solidFill>
                  <a:srgbClr val="ffffff"/>
                </a:solidFill>
              </a:uFill>
              <a:latin typeface="Arial"/>
            </a:endParaRPr>
          </a:p>
          <a:p>
            <a:pPr>
              <a:lnSpc>
                <a:spcPct val="100000"/>
              </a:lnSpc>
            </a:pPr>
            <a:r>
              <a:rPr b="0" lang="en-ZA" sz="1000" spc="-1" strike="noStrike">
                <a:solidFill>
                  <a:srgbClr val="000000"/>
                </a:solidFill>
                <a:uFill>
                  <a:solidFill>
                    <a:srgbClr val="ffffff"/>
                  </a:solidFill>
                </a:uFill>
                <a:latin typeface="Arial"/>
              </a:rPr>
              <a:t> </a:t>
            </a:r>
            <a:r>
              <a:rPr b="0" lang="en-ZA" sz="10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XLA compilation -- x86_64</a:t>
            </a:r>
            <a:endParaRPr b="0" lang="en-ZA" sz="1800" spc="-1" strike="noStrike">
              <a:solidFill>
                <a:srgbClr val="000000"/>
              </a:solidFill>
              <a:uFill>
                <a:solidFill>
                  <a:srgbClr val="ffffff"/>
                </a:solidFill>
              </a:uFill>
              <a:latin typeface="Arial"/>
            </a:endParaRPr>
          </a:p>
        </p:txBody>
      </p:sp>
      <p:sp>
        <p:nvSpPr>
          <p:cNvPr id="261" name="CustomShape 2"/>
          <p:cNvSpPr/>
          <p:nvPr/>
        </p:nvSpPr>
        <p:spPr>
          <a:xfrm>
            <a:off x="503640" y="2056680"/>
            <a:ext cx="9070920" cy="5431680"/>
          </a:xfrm>
          <a:prstGeom prst="rect">
            <a:avLst/>
          </a:prstGeom>
          <a:noFill/>
          <a:ln>
            <a:noFill/>
          </a:ln>
        </p:spPr>
        <p:style>
          <a:lnRef idx="0"/>
          <a:fillRef idx="0"/>
          <a:effectRef idx="0"/>
          <a:fontRef idx="minor"/>
        </p:style>
        <p:txBody>
          <a:bodyPr lIns="0" rIns="0" tIns="0" bIns="0"/>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0x00000000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mov</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rax, qword ptr [rdx]</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0x00000003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mov</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rdx, qword ptr [rdx + 8]</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0x00000007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mov</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rcx, qword ptr [rcx]</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0x0000000a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vmovss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xmm0, dword ptr [rdx]</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0x0000000e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vmulss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xmm1, xmm0, dword ptr [rax]</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0x00000012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vmovss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dword ptr [rcx], xmm1</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0x00000016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vmulss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xmm1, xmm0, dword ptr [rax + 4]</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0x0000001b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vmovss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dword ptr [rcx + 4], xmm1</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0x00000020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vmulss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xmm0, xmm0, dword ptr [rax + 8]</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0x00000025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vmovss</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dword ptr [rcx + 8], xmm0</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0x0000002a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mov</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qword ptr [rdi], rcx</a:t>
            </a:r>
            <a:endParaRPr b="0" lang="en-ZA" sz="1800" spc="-1" strike="noStrike">
              <a:solidFill>
                <a:srgbClr val="000000"/>
              </a:solidFill>
              <a:uFill>
                <a:solidFill>
                  <a:srgbClr val="ffffff"/>
                </a:solidFill>
              </a:uFill>
              <a:latin typeface="Arial"/>
            </a:endParaRPr>
          </a:p>
          <a:p>
            <a:pPr>
              <a:lnSpc>
                <a:spcPct val="100000"/>
              </a:lnSpc>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0x0000002d </a:t>
            </a: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ret</a:t>
            </a:r>
            <a:endParaRPr b="0" lang="en-ZA" sz="1800" spc="-1" strike="noStrike">
              <a:solidFill>
                <a:srgbClr val="000000"/>
              </a:solidFill>
              <a:uFill>
                <a:solidFill>
                  <a:srgbClr val="ffffff"/>
                </a:solidFill>
              </a:uFill>
              <a:latin typeface="Arial"/>
            </a:endParaRPr>
          </a:p>
          <a:p>
            <a:pPr>
              <a:lnSpc>
                <a:spcPct val="100000"/>
              </a:lnSpc>
            </a:pPr>
            <a:endParaRPr b="0" lang="en-ZA"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Rank and Shape</a:t>
            </a:r>
            <a:endParaRPr b="0" lang="en-ZA" sz="44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648000" y="1485000"/>
            <a:ext cx="7714800" cy="2619000"/>
          </a:xfrm>
          <a:prstGeom prst="rect">
            <a:avLst/>
          </a:prstGeom>
          <a:ln>
            <a:noFill/>
          </a:ln>
        </p:spPr>
      </p:pic>
      <p:pic>
        <p:nvPicPr>
          <p:cNvPr id="122" name="" descr=""/>
          <p:cNvPicPr/>
          <p:nvPr/>
        </p:nvPicPr>
        <p:blipFill>
          <a:blip r:embed="rId2"/>
          <a:stretch/>
        </p:blipFill>
        <p:spPr>
          <a:xfrm>
            <a:off x="633960" y="4680000"/>
            <a:ext cx="7934040" cy="220932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63"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1" lang="en-ZA" sz="2200" spc="-1" strike="noStrike">
                <a:solidFill>
                  <a:srgbClr val="ff3333"/>
                </a:solidFill>
                <a:uFill>
                  <a:solidFill>
                    <a:srgbClr val="ffffff"/>
                  </a:solidFill>
                </a:uFill>
                <a:latin typeface="Arial"/>
              </a:rPr>
              <a:t>[XLA] </a:t>
            </a:r>
            <a:r>
              <a:rPr b="0" lang="en-ZA" sz="2200" spc="-1" strike="noStrike">
                <a:solidFill>
                  <a:srgbClr val="000000"/>
                </a:solidFill>
                <a:uFill>
                  <a:solidFill>
                    <a:srgbClr val="ffffff"/>
                  </a:solidFill>
                </a:uFill>
                <a:latin typeface="Arial"/>
              </a:rPr>
              <a:t>mult = multiply[Targs=[DT_FLOAT, DT_FLOAT], Tresults=[DT_FLOAT], function=funcMult, _device="CPU:0"](addition, Const) is dead: 0</a:t>
            </a:r>
            <a:endParaRPr b="0" lang="en-ZA" sz="1800" spc="-1" strike="noStrike">
              <a:solidFill>
                <a:srgbClr val="000000"/>
              </a:solidFill>
              <a:uFill>
                <a:solidFill>
                  <a:srgbClr val="ffffff"/>
                </a:solidFill>
              </a:uFill>
              <a:latin typeface="Arial"/>
            </a:endParaRPr>
          </a:p>
        </p:txBody>
      </p:sp>
      <p:pic>
        <p:nvPicPr>
          <p:cNvPr id="264" name="" descr=""/>
          <p:cNvPicPr/>
          <p:nvPr/>
        </p:nvPicPr>
        <p:blipFill>
          <a:blip r:embed="rId1"/>
          <a:stretch/>
        </p:blipFill>
        <p:spPr>
          <a:xfrm>
            <a:off x="3491640" y="2988000"/>
            <a:ext cx="3555000" cy="4320000"/>
          </a:xfrm>
          <a:prstGeom prst="rect">
            <a:avLst/>
          </a:prstGeom>
          <a:ln>
            <a:noFill/>
          </a:ln>
        </p:spPr>
      </p:pic>
      <p:sp>
        <p:nvSpPr>
          <p:cNvPr id="265" name="Line 3"/>
          <p:cNvSpPr/>
          <p:nvPr/>
        </p:nvSpPr>
        <p:spPr>
          <a:xfrm flipH="1">
            <a:off x="6701040" y="3347280"/>
            <a:ext cx="1938240" cy="168480"/>
          </a:xfrm>
          <a:prstGeom prst="line">
            <a:avLst/>
          </a:prstGeom>
          <a:ln w="76320">
            <a:solidFill>
              <a:srgbClr val="000000"/>
            </a:solidFill>
            <a:round/>
            <a:tailEnd len="med" type="triangle" w="med"/>
          </a:ln>
        </p:spPr>
        <p:style>
          <a:lnRef idx="0"/>
          <a:fillRef idx="0"/>
          <a:effectRef idx="0"/>
          <a:fontRef idx="minor"/>
        </p:style>
      </p:sp>
      <p:sp>
        <p:nvSpPr>
          <p:cNvPr id="266" name="TextShape 4"/>
          <p:cNvSpPr txBox="1"/>
          <p:nvPr/>
        </p:nvSpPr>
        <p:spPr>
          <a:xfrm>
            <a:off x="1007640" y="4248000"/>
            <a:ext cx="2663640" cy="459360"/>
          </a:xfrm>
          <a:prstGeom prst="rect">
            <a:avLst/>
          </a:prstGeom>
          <a:noFill/>
          <a:ln>
            <a:noFill/>
          </a:ln>
        </p:spPr>
        <p:txBody>
          <a:bodyPr lIns="90000" rIns="90000" tIns="45000" bIns="45000"/>
          <a:p>
            <a:pPr>
              <a:lnSpc>
                <a:spcPct val="100000"/>
              </a:lnSpc>
            </a:pPr>
            <a:r>
              <a:rPr b="1" lang="en-ZA" sz="2600" spc="-1" strike="noStrike">
                <a:solidFill>
                  <a:srgbClr val="009900"/>
                </a:solidFill>
                <a:uFill>
                  <a:solidFill>
                    <a:srgbClr val="ffffff"/>
                  </a:solidFill>
                </a:uFill>
                <a:latin typeface="Arial"/>
              </a:rPr>
              <a:t>funcMult found</a:t>
            </a:r>
            <a:endParaRPr b="0" lang="en-ZA" sz="1800" spc="-1" strike="noStrike">
              <a:solidFill>
                <a:srgbClr val="000000"/>
              </a:solidFill>
              <a:uFill>
                <a:solidFill>
                  <a:srgbClr val="ffffff"/>
                </a:solidFill>
              </a:uFill>
              <a:latin typeface="Arial"/>
            </a:endParaRPr>
          </a:p>
        </p:txBody>
      </p:sp>
      <p:sp>
        <p:nvSpPr>
          <p:cNvPr id="267" name="TextShape 5"/>
          <p:cNvSpPr txBox="1"/>
          <p:nvPr/>
        </p:nvSpPr>
        <p:spPr>
          <a:xfrm>
            <a:off x="6551280" y="3960000"/>
            <a:ext cx="2088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[ 75.  40.  10.]</a:t>
            </a:r>
            <a:endParaRPr b="0" lang="en-ZA" sz="1800" spc="-1" strike="noStrike">
              <a:solidFill>
                <a:srgbClr val="000000"/>
              </a:solidFill>
              <a:uFill>
                <a:solidFill>
                  <a:srgbClr val="ffffff"/>
                </a:solidFill>
              </a:uFill>
              <a:latin typeface="Arial"/>
            </a:endParaRPr>
          </a:p>
        </p:txBody>
      </p:sp>
      <p:sp>
        <p:nvSpPr>
          <p:cNvPr id="268" name="TextShape 6"/>
          <p:cNvSpPr txBox="1"/>
          <p:nvPr/>
        </p:nvSpPr>
        <p:spPr>
          <a:xfrm>
            <a:off x="-1079640" y="6192000"/>
            <a:ext cx="180720" cy="427320"/>
          </a:xfrm>
          <a:prstGeom prst="rect">
            <a:avLst/>
          </a:prstGeom>
          <a:noFill/>
          <a:ln>
            <a:noFill/>
          </a:ln>
        </p:spPr>
      </p:sp>
      <p:sp>
        <p:nvSpPr>
          <p:cNvPr id="269" name="TextShape 7"/>
          <p:cNvSpPr txBox="1"/>
          <p:nvPr/>
        </p:nvSpPr>
        <p:spPr>
          <a:xfrm>
            <a:off x="5075280" y="7056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
        <p:nvSpPr>
          <p:cNvPr id="270" name="TextShape 8"/>
          <p:cNvSpPr txBox="1"/>
          <p:nvPr/>
        </p:nvSpPr>
        <p:spPr>
          <a:xfrm>
            <a:off x="3743640" y="7020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
        <p:nvSpPr>
          <p:cNvPr id="271" name="TextShape 9"/>
          <p:cNvSpPr txBox="1"/>
          <p:nvPr/>
        </p:nvSpPr>
        <p:spPr>
          <a:xfrm>
            <a:off x="5075280" y="3852000"/>
            <a:ext cx="50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a:t>
            </a:r>
            <a:endParaRPr b="0" lang="en-ZA" sz="1800" spc="-1" strike="noStrike">
              <a:solidFill>
                <a:srgbClr val="000000"/>
              </a:solidFill>
              <a:uFill>
                <a:solidFill>
                  <a:srgbClr val="ffffff"/>
                </a:solidFill>
              </a:uFill>
              <a:latin typeface="Arial"/>
            </a:endParaRPr>
          </a:p>
        </p:txBody>
      </p:sp>
      <p:sp>
        <p:nvSpPr>
          <p:cNvPr id="272" name="TextShape 10"/>
          <p:cNvSpPr txBox="1"/>
          <p:nvPr/>
        </p:nvSpPr>
        <p:spPr>
          <a:xfrm>
            <a:off x="5327280" y="5040000"/>
            <a:ext cx="122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[15. 8. 2.]</a:t>
            </a:r>
            <a:endParaRPr b="0" lang="en-ZA" sz="1800" spc="-1" strike="noStrike">
              <a:solidFill>
                <a:srgbClr val="000000"/>
              </a:solidFill>
              <a:uFill>
                <a:solidFill>
                  <a:srgbClr val="ffffff"/>
                </a:solidFill>
              </a:u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Execution  -- </a:t>
            </a:r>
            <a:r>
              <a:rPr b="0" i="1" lang="en-ZA" sz="4400" spc="-1" strike="noStrike">
                <a:solidFill>
                  <a:srgbClr val="000000"/>
                </a:solidFill>
                <a:uFill>
                  <a:solidFill>
                    <a:srgbClr val="ffffff"/>
                  </a:solidFill>
                </a:uFill>
                <a:latin typeface="Arial"/>
              </a:rPr>
              <a:t>python example.py</a:t>
            </a:r>
            <a:endParaRPr b="0" lang="en-ZA" sz="1800" spc="-1" strike="noStrike">
              <a:solidFill>
                <a:srgbClr val="000000"/>
              </a:solidFill>
              <a:uFill>
                <a:solidFill>
                  <a:srgbClr val="ffffff"/>
                </a:solidFill>
              </a:uFill>
              <a:latin typeface="Arial"/>
            </a:endParaRPr>
          </a:p>
        </p:txBody>
      </p:sp>
      <p:sp>
        <p:nvSpPr>
          <p:cNvPr id="274"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retval(mult)</a:t>
            </a:r>
            <a:endParaRPr b="0" lang="en-ZA" sz="1800" spc="-1" strike="noStrike">
              <a:solidFill>
                <a:srgbClr val="000000"/>
              </a:solidFill>
              <a:uFill>
                <a:solidFill>
                  <a:srgbClr val="ffffff"/>
                </a:solidFill>
              </a:uFill>
              <a:latin typeface="Arial"/>
            </a:endParaRPr>
          </a:p>
        </p:txBody>
      </p:sp>
      <p:pic>
        <p:nvPicPr>
          <p:cNvPr id="275" name="" descr=""/>
          <p:cNvPicPr/>
          <p:nvPr/>
        </p:nvPicPr>
        <p:blipFill>
          <a:blip r:embed="rId1"/>
          <a:stretch/>
        </p:blipFill>
        <p:spPr>
          <a:xfrm>
            <a:off x="3491640" y="2988000"/>
            <a:ext cx="3555000" cy="4320000"/>
          </a:xfrm>
          <a:prstGeom prst="rect">
            <a:avLst/>
          </a:prstGeom>
          <a:ln>
            <a:noFill/>
          </a:ln>
        </p:spPr>
      </p:pic>
      <p:sp>
        <p:nvSpPr>
          <p:cNvPr id="276" name="TextShape 3"/>
          <p:cNvSpPr txBox="1"/>
          <p:nvPr/>
        </p:nvSpPr>
        <p:spPr>
          <a:xfrm>
            <a:off x="6411600" y="4045320"/>
            <a:ext cx="1579680" cy="34668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[ 75.  40.  10.]</a:t>
            </a:r>
            <a:endParaRPr b="0" lang="en-ZA" sz="1800" spc="-1" strike="noStrike">
              <a:solidFill>
                <a:srgbClr val="000000"/>
              </a:solidFill>
              <a:uFill>
                <a:solidFill>
                  <a:srgbClr val="ffffff"/>
                </a:solidFill>
              </a:uFill>
              <a:latin typeface="Arial"/>
            </a:endParaRPr>
          </a:p>
        </p:txBody>
      </p:sp>
      <p:sp>
        <p:nvSpPr>
          <p:cNvPr id="277" name="TextShape 4"/>
          <p:cNvSpPr txBox="1"/>
          <p:nvPr/>
        </p:nvSpPr>
        <p:spPr>
          <a:xfrm>
            <a:off x="795960" y="2245320"/>
            <a:ext cx="2227680" cy="602280"/>
          </a:xfrm>
          <a:prstGeom prst="rect">
            <a:avLst/>
          </a:prstGeom>
          <a:noFill/>
          <a:ln>
            <a:noFill/>
          </a:ln>
        </p:spPr>
        <p:txBody>
          <a:bodyPr lIns="90000" rIns="90000" tIns="45000" bIns="45000"/>
          <a:p>
            <a:r>
              <a:rPr b="1" lang="en-ZA" sz="1800" spc="-1" strike="noStrike">
                <a:solidFill>
                  <a:srgbClr val="009933"/>
                </a:solidFill>
                <a:uFill>
                  <a:solidFill>
                    <a:srgbClr val="ffffff"/>
                  </a:solidFill>
                </a:uFill>
                <a:latin typeface="Arial"/>
              </a:rPr>
              <a:t>[ 75.  40.  10.]</a:t>
            </a:r>
            <a:endParaRPr b="0" lang="en-ZA" sz="1800" spc="-1" strike="noStrike">
              <a:solidFill>
                <a:srgbClr val="000000"/>
              </a:solidFill>
              <a:uFill>
                <a:solidFill>
                  <a:srgbClr val="ffffff"/>
                </a:solidFill>
              </a:uFill>
              <a:latin typeface="Arial"/>
            </a:endParaRPr>
          </a:p>
        </p:txBody>
      </p:sp>
      <p:sp>
        <p:nvSpPr>
          <p:cNvPr id="278" name="TextShape 5"/>
          <p:cNvSpPr txBox="1"/>
          <p:nvPr/>
        </p:nvSpPr>
        <p:spPr>
          <a:xfrm>
            <a:off x="5075280" y="7056000"/>
            <a:ext cx="1800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[10. 6. 1.]</a:t>
            </a:r>
            <a:endParaRPr b="0" lang="en-ZA" sz="1800" spc="-1" strike="noStrike">
              <a:solidFill>
                <a:srgbClr val="000000"/>
              </a:solidFill>
              <a:uFill>
                <a:solidFill>
                  <a:srgbClr val="ffffff"/>
                </a:solidFill>
              </a:uFill>
              <a:latin typeface="Arial"/>
            </a:endParaRPr>
          </a:p>
        </p:txBody>
      </p:sp>
      <p:sp>
        <p:nvSpPr>
          <p:cNvPr id="279" name="TextShape 6"/>
          <p:cNvSpPr txBox="1"/>
          <p:nvPr/>
        </p:nvSpPr>
        <p:spPr>
          <a:xfrm>
            <a:off x="3743640" y="7020000"/>
            <a:ext cx="1296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 2. 1.]</a:t>
            </a:r>
            <a:endParaRPr b="0" lang="en-ZA" sz="1800" spc="-1" strike="noStrike">
              <a:solidFill>
                <a:srgbClr val="000000"/>
              </a:solidFill>
              <a:uFill>
                <a:solidFill>
                  <a:srgbClr val="ffffff"/>
                </a:solidFill>
              </a:uFill>
              <a:latin typeface="Arial"/>
            </a:endParaRPr>
          </a:p>
        </p:txBody>
      </p:sp>
      <p:sp>
        <p:nvSpPr>
          <p:cNvPr id="280" name="TextShape 7"/>
          <p:cNvSpPr txBox="1"/>
          <p:nvPr/>
        </p:nvSpPr>
        <p:spPr>
          <a:xfrm>
            <a:off x="5075280" y="3852000"/>
            <a:ext cx="50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5.</a:t>
            </a:r>
            <a:endParaRPr b="0" lang="en-ZA" sz="1800" spc="-1" strike="noStrike">
              <a:solidFill>
                <a:srgbClr val="000000"/>
              </a:solidFill>
              <a:uFill>
                <a:solidFill>
                  <a:srgbClr val="ffffff"/>
                </a:solidFill>
              </a:uFill>
              <a:latin typeface="Arial"/>
            </a:endParaRPr>
          </a:p>
        </p:txBody>
      </p:sp>
      <p:sp>
        <p:nvSpPr>
          <p:cNvPr id="281" name="TextShape 8"/>
          <p:cNvSpPr txBox="1"/>
          <p:nvPr/>
        </p:nvSpPr>
        <p:spPr>
          <a:xfrm>
            <a:off x="5327280" y="5040000"/>
            <a:ext cx="1224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[15. 8. 2.]</a:t>
            </a:r>
            <a:endParaRPr b="0" lang="en-ZA" sz="18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3640" y="301320"/>
            <a:ext cx="9070200" cy="1261440"/>
          </a:xfrm>
          <a:prstGeom prst="rect">
            <a:avLst/>
          </a:prstGeom>
          <a:noFill/>
          <a:ln>
            <a:noFill/>
          </a:ln>
        </p:spPr>
        <p:style>
          <a:lnRef idx="0"/>
          <a:fillRef idx="0"/>
          <a:effectRef idx="0"/>
          <a:fontRef idx="minor"/>
        </p:style>
        <p:txBody>
          <a:bodyPr lIns="0" rIns="0" tIns="0" bIns="0" anchor="ctr"/>
          <a:p>
            <a:pPr algn="ctr">
              <a:lnSpc>
                <a:spcPct val="100000"/>
              </a:lnSpc>
            </a:pPr>
            <a:r>
              <a:rPr b="0" lang="en-ZA" sz="4400" spc="-1" strike="noStrike">
                <a:solidFill>
                  <a:srgbClr val="000000"/>
                </a:solidFill>
                <a:uFill>
                  <a:solidFill>
                    <a:srgbClr val="ffffff"/>
                  </a:solidFill>
                </a:uFill>
                <a:latin typeface="Arial"/>
              </a:rPr>
              <a:t>Example AOT</a:t>
            </a:r>
            <a:endParaRPr b="0" lang="en-ZA" sz="1800" spc="-1" strike="noStrike">
              <a:solidFill>
                <a:srgbClr val="000000"/>
              </a:solidFill>
              <a:uFill>
                <a:solidFill>
                  <a:srgbClr val="ffffff"/>
                </a:solidFill>
              </a:uFill>
              <a:latin typeface="Arial"/>
            </a:endParaRPr>
          </a:p>
        </p:txBody>
      </p:sp>
      <p:sp>
        <p:nvSpPr>
          <p:cNvPr id="283" name="CustomShape 2"/>
          <p:cNvSpPr/>
          <p:nvPr/>
        </p:nvSpPr>
        <p:spPr>
          <a:xfrm>
            <a:off x="1079640" y="6408000"/>
            <a:ext cx="5903280" cy="345960"/>
          </a:xfrm>
          <a:prstGeom prst="rect">
            <a:avLst/>
          </a:prstGeom>
          <a:noFill/>
          <a:ln>
            <a:noFill/>
          </a:ln>
        </p:spPr>
        <p:style>
          <a:lnRef idx="0"/>
          <a:fillRef idx="0"/>
          <a:effectRef idx="0"/>
          <a:fontRef idx="minor"/>
        </p:style>
      </p:sp>
      <p:pic>
        <p:nvPicPr>
          <p:cNvPr id="284" name="" descr=""/>
          <p:cNvPicPr/>
          <p:nvPr/>
        </p:nvPicPr>
        <p:blipFill>
          <a:blip r:embed="rId1"/>
          <a:stretch/>
        </p:blipFill>
        <p:spPr>
          <a:xfrm>
            <a:off x="591480" y="2160000"/>
            <a:ext cx="8768520" cy="2232000"/>
          </a:xfrm>
          <a:prstGeom prst="rect">
            <a:avLst/>
          </a:prstGeom>
          <a:ln>
            <a:noFill/>
          </a:ln>
        </p:spPr>
      </p:pic>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TensorFlow Graph</a:t>
            </a:r>
            <a:endParaRPr b="0" lang="en-ZA" sz="4400" spc="-1" strike="noStrike">
              <a:solidFill>
                <a:srgbClr val="000000"/>
              </a:solidFill>
              <a:uFill>
                <a:solidFill>
                  <a:srgbClr val="ffffff"/>
                </a:solidFill>
              </a:uFill>
              <a:latin typeface="Arial"/>
            </a:endParaRPr>
          </a:p>
        </p:txBody>
      </p:sp>
      <p:pic>
        <p:nvPicPr>
          <p:cNvPr id="286" name="" descr=""/>
          <p:cNvPicPr/>
          <p:nvPr/>
        </p:nvPicPr>
        <p:blipFill>
          <a:blip r:embed="rId1"/>
          <a:stretch/>
        </p:blipFill>
        <p:spPr>
          <a:xfrm>
            <a:off x="2896920" y="1833120"/>
            <a:ext cx="3943080" cy="4790880"/>
          </a:xfrm>
          <a:prstGeom prst="rect">
            <a:avLst/>
          </a:prstGeom>
          <a:ln>
            <a:noFill/>
          </a:ln>
        </p:spPr>
      </p:pic>
      <p:sp>
        <p:nvSpPr>
          <p:cNvPr id="287" name="TextShape 2"/>
          <p:cNvSpPr txBox="1"/>
          <p:nvPr/>
        </p:nvSpPr>
        <p:spPr>
          <a:xfrm>
            <a:off x="576000" y="1872000"/>
            <a:ext cx="1872000" cy="137016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It is necessary to create the protobuf from the TensorFlow Graph</a:t>
            </a:r>
            <a:endParaRPr b="0" lang="en-ZA" sz="1800" spc="-1" strike="noStrike">
              <a:solidFill>
                <a:srgbClr val="000000"/>
              </a:solidFill>
              <a:uFill>
                <a:solidFill>
                  <a:srgbClr val="ffffff"/>
                </a:solidFill>
              </a:uFill>
              <a:latin typeface="Arial"/>
            </a:endParaRPr>
          </a:p>
        </p:txBody>
      </p:sp>
      <p:sp>
        <p:nvSpPr>
          <p:cNvPr id="288" name="TextShape 3"/>
          <p:cNvSpPr txBox="1"/>
          <p:nvPr/>
        </p:nvSpPr>
        <p:spPr>
          <a:xfrm>
            <a:off x="576000" y="3384000"/>
            <a:ext cx="1728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tfmatmul.pb</a:t>
            </a:r>
            <a:endParaRPr b="0" lang="en-ZA" sz="1800" spc="-1" strike="noStrike">
              <a:solidFill>
                <a:srgbClr val="000000"/>
              </a:solidFill>
              <a:uFill>
                <a:solidFill>
                  <a:srgbClr val="ffffff"/>
                </a:solidFill>
              </a:u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Feeds and Fetches</a:t>
            </a:r>
            <a:endParaRPr b="0" lang="en-ZA" sz="4400" spc="-1" strike="noStrike">
              <a:solidFill>
                <a:srgbClr val="000000"/>
              </a:solidFill>
              <a:uFill>
                <a:solidFill>
                  <a:srgbClr val="ffffff"/>
                </a:solidFill>
              </a:uFill>
              <a:latin typeface="Arial"/>
            </a:endParaRPr>
          </a:p>
        </p:txBody>
      </p:sp>
      <p:sp>
        <p:nvSpPr>
          <p:cNvPr id="290" name="CustomShape 2"/>
          <p:cNvSpPr/>
          <p:nvPr/>
        </p:nvSpPr>
        <p:spPr>
          <a:xfrm>
            <a:off x="503640" y="176868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feed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id { node_name: "x_hold"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shape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dim { size: 2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dim { size: 3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feed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id { node_name: "y_hold"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shape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dim { size: 3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dim { size: 2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fetch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  </a:t>
            </a:r>
            <a:r>
              <a:rPr b="0" lang="en-ZA" sz="1800" spc="-1" strike="noStrike">
                <a:solidFill>
                  <a:srgbClr val="000000"/>
                </a:solidFill>
                <a:uFill>
                  <a:solidFill>
                    <a:srgbClr val="ffffff"/>
                  </a:solidFill>
                </a:uFill>
                <a:latin typeface="Arial"/>
              </a:rPr>
              <a:t>id { node_name: "x_y_prod"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18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p:txBody>
      </p:sp>
      <p:sp>
        <p:nvSpPr>
          <p:cNvPr id="291" name="TextShape 3"/>
          <p:cNvSpPr txBox="1"/>
          <p:nvPr/>
        </p:nvSpPr>
        <p:spPr>
          <a:xfrm>
            <a:off x="6552000" y="3384000"/>
            <a:ext cx="2448000" cy="34632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tfmatmul.config.pbtxt</a:t>
            </a:r>
            <a:endParaRPr b="0" lang="en-ZA"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Invoke tfcompile</a:t>
            </a:r>
            <a:endParaRPr b="0" lang="en-ZA" sz="4400" spc="-1" strike="noStrike">
              <a:solidFill>
                <a:srgbClr val="000000"/>
              </a:solidFill>
              <a:uFill>
                <a:solidFill>
                  <a:srgbClr val="ffffff"/>
                </a:solidFill>
              </a:uFill>
              <a:latin typeface="Arial"/>
            </a:endParaRPr>
          </a:p>
        </p:txBody>
      </p:sp>
      <p:sp>
        <p:nvSpPr>
          <p:cNvPr id="293" name="CustomShape 2"/>
          <p:cNvSpPr/>
          <p:nvPr/>
        </p:nvSpPr>
        <p:spPr>
          <a:xfrm>
            <a:off x="503640" y="196740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load("//third_party/tensorflow/compiler/aot:tfcompile.bzl", "tf_library")</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Use the tf_library macro to compile your graph into executable code.</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tf_library(</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name = "tfmatmul",</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cpp_class = "foo::bar::MatMulComp",</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graph = "tfmatmul.pb",</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r>
              <a:rPr b="0" lang="en-ZA" sz="2200" spc="-1" strike="noStrike">
                <a:solidFill>
                  <a:srgbClr val="000000"/>
                </a:solidFill>
                <a:uFill>
                  <a:solidFill>
                    <a:srgbClr val="ffffff"/>
                  </a:solidFill>
                </a:uFill>
                <a:latin typeface="Arial"/>
              </a:rPr>
              <a:t>config = "tfmatmul.config.pbtxt",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Invoke the tfcompile passing this script as parameter</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 </a:t>
            </a:r>
            <a:endParaRPr b="0" lang="en-ZA" sz="18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tfcompile OPT</a:t>
            </a:r>
            <a:endParaRPr b="0" lang="en-ZA" sz="4400" spc="-1" strike="noStrike">
              <a:solidFill>
                <a:srgbClr val="000000"/>
              </a:solidFill>
              <a:uFill>
                <a:solidFill>
                  <a:srgbClr val="ffffff"/>
                </a:solidFill>
              </a:uFill>
              <a:latin typeface="Arial"/>
            </a:endParaRPr>
          </a:p>
        </p:txBody>
      </p:sp>
      <p:sp>
        <p:nvSpPr>
          <p:cNvPr id="295" name="CustomShape 2"/>
          <p:cNvSpPr/>
          <p:nvPr/>
        </p:nvSpPr>
        <p:spPr>
          <a:xfrm>
            <a:off x="503640" y="1967400"/>
            <a:ext cx="907092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ZA" sz="2200" spc="-1" strike="noStrike">
                <a:solidFill>
                  <a:srgbClr val="000000"/>
                </a:solidFill>
                <a:uFill>
                  <a:solidFill>
                    <a:srgbClr val="ffffff"/>
                  </a:solidFill>
                </a:uFill>
                <a:latin typeface="Arial"/>
              </a:rPr>
              <a:t>tfcompile makes use of XLA optimizations by converting the protobuf into HLO IR.</a:t>
            </a:r>
            <a:endParaRPr b="0" lang="en-ZA" sz="1800" spc="-1" strike="noStrike">
              <a:solidFill>
                <a:srgbClr val="000000"/>
              </a:solidFill>
              <a:uFill>
                <a:solidFill>
                  <a:srgbClr val="ffffff"/>
                </a:solidFill>
              </a:u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467640" y="301320"/>
            <a:ext cx="928836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tfcompile results (header and binary)</a:t>
            </a:r>
            <a:endParaRPr b="0" lang="en-ZA" sz="4400" spc="-1" strike="noStrike">
              <a:solidFill>
                <a:srgbClr val="000000"/>
              </a:solidFill>
              <a:uFill>
                <a:solidFill>
                  <a:srgbClr val="ffffff"/>
                </a:solidFill>
              </a:uFill>
              <a:latin typeface="Arial"/>
            </a:endParaRPr>
          </a:p>
        </p:txBody>
      </p:sp>
      <p:sp>
        <p:nvSpPr>
          <p:cNvPr id="297" name="TextShape 2"/>
          <p:cNvSpPr txBox="1"/>
          <p:nvPr/>
        </p:nvSpPr>
        <p:spPr>
          <a:xfrm>
            <a:off x="360000" y="1944000"/>
            <a:ext cx="6276600" cy="6251760"/>
          </a:xfrm>
          <a:prstGeom prst="rect">
            <a:avLst/>
          </a:prstGeom>
          <a:noFill/>
          <a:ln>
            <a:noFill/>
          </a:ln>
        </p:spPr>
        <p:txBody>
          <a:bodyPr lIns="90000" rIns="90000" tIns="45000" bIns="45000"/>
          <a:p>
            <a:r>
              <a:rPr b="0" lang="en-ZA" sz="1200" spc="-1" strike="noStrike">
                <a:solidFill>
                  <a:srgbClr val="000000"/>
                </a:solidFill>
                <a:uFill>
                  <a:solidFill>
                    <a:srgbClr val="ffffff"/>
                  </a:solidFill>
                </a:uFill>
                <a:latin typeface="Courier New"/>
                <a:ea typeface="Courier New"/>
              </a:rPr>
              <a:t>namespace foo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namespace bar {</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class MatMulComp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public:</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enum class AllocMode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ARGS_RESULTS_AND_TEMPS,  // Allocate arg, result and temp buffers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RESULTS_AND_TEMPS_ONLY,  // Only allocate result and temp buffers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MatMulComp(AllocMode mode = AllocMode::ARGS_RESULTS_AND_TEMPS);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~MatMulComp();</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bool Run();</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void** args();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void set_arg0_data(float* 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 arg0_data();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float&amp; arg0(size_t dim0, size_t dim1);</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void set_arg1_data(float* 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 arg1_data();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float&amp; arg1(size_t dim0, size_t dim1);</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void** results();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 result0_data();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float&amp; result0(size_t dim0, size_t dim1);</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 end namespace bar</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 end namespace foo</a:t>
            </a:r>
            <a:endParaRPr b="0" lang="en-ZA" sz="1800" spc="-1" strike="noStrike">
              <a:solidFill>
                <a:srgbClr val="000000"/>
              </a:solidFill>
              <a:uFill>
                <a:solidFill>
                  <a:srgbClr val="ffffff"/>
                </a:solidFill>
              </a:uFill>
              <a:latin typeface="Arial"/>
            </a:endParaRPr>
          </a:p>
        </p:txBody>
      </p:sp>
      <p:sp>
        <p:nvSpPr>
          <p:cNvPr id="298" name="TextShape 3"/>
          <p:cNvSpPr txBox="1"/>
          <p:nvPr/>
        </p:nvSpPr>
        <p:spPr>
          <a:xfrm>
            <a:off x="6120000" y="5757840"/>
            <a:ext cx="1944000" cy="137016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tfcompile has as result one header file and one binary (e.g. x86).</a:t>
            </a:r>
            <a:endParaRPr b="0" lang="en-ZA" sz="1800" spc="-1" strike="noStrike">
              <a:solidFill>
                <a:srgbClr val="000000"/>
              </a:solidFill>
              <a:uFill>
                <a:solidFill>
                  <a:srgbClr val="ffffff"/>
                </a:solidFill>
              </a:uFill>
              <a:latin typeface="Arial"/>
            </a:endParaRPr>
          </a:p>
        </p:txBody>
      </p:sp>
      <p:pic>
        <p:nvPicPr>
          <p:cNvPr id="299" name="" descr=""/>
          <p:cNvPicPr/>
          <p:nvPr/>
        </p:nvPicPr>
        <p:blipFill>
          <a:blip r:embed="rId1"/>
          <a:stretch/>
        </p:blipFill>
        <p:spPr>
          <a:xfrm>
            <a:off x="7027920" y="1937160"/>
            <a:ext cx="2476080" cy="2742840"/>
          </a:xfrm>
          <a:prstGeom prst="rect">
            <a:avLst/>
          </a:prstGeom>
          <a:ln>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503640" y="301320"/>
            <a:ext cx="9070200" cy="126144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Using the header and binary files</a:t>
            </a:r>
            <a:endParaRPr b="0" lang="en-ZA" sz="4400" spc="-1" strike="noStrike">
              <a:solidFill>
                <a:srgbClr val="000000"/>
              </a:solidFill>
              <a:uFill>
                <a:solidFill>
                  <a:srgbClr val="ffffff"/>
                </a:solidFill>
              </a:uFill>
              <a:latin typeface="Arial"/>
            </a:endParaRPr>
          </a:p>
        </p:txBody>
      </p:sp>
      <p:sp>
        <p:nvSpPr>
          <p:cNvPr id="301" name="TextShape 2"/>
          <p:cNvSpPr txBox="1"/>
          <p:nvPr/>
        </p:nvSpPr>
        <p:spPr>
          <a:xfrm>
            <a:off x="648000" y="1658880"/>
            <a:ext cx="6696000" cy="5252040"/>
          </a:xfrm>
          <a:prstGeom prst="rect">
            <a:avLst/>
          </a:prstGeom>
          <a:noFill/>
          <a:ln>
            <a:noFill/>
          </a:ln>
        </p:spPr>
        <p:txBody>
          <a:bodyPr lIns="90000" rIns="90000" tIns="45000" bIns="45000"/>
          <a:p>
            <a:r>
              <a:rPr b="0" lang="en-ZA" sz="1200" spc="-1" strike="noStrike">
                <a:solidFill>
                  <a:srgbClr val="000000"/>
                </a:solidFill>
                <a:uFill>
                  <a:solidFill>
                    <a:srgbClr val="ffffff"/>
                  </a:solidFill>
                </a:uFill>
                <a:latin typeface="Courier New"/>
                <a:ea typeface="Courier New"/>
              </a:rPr>
              <a:t>#define EIGEN_USE_THREADS</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#define EIGEN_USE_CUSTOM_THREAD_POOL</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#include &lt;iostream&gt;</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#include "third_party/eigen3/unsupported/Eigen/CXX11/Tensor"</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#include "tensorflow/compiler/aot/tests/test_graph_tfmatmul.h" // generated</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int main(int argc, char** argv)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Eigen::ThreadPool tp(2);  // Size the thread pool as appropriate.</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Eigen::ThreadPoolDevice device(&amp;tp, tp.NumThreads());</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foo::bar::MatMulComp matmul;</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matmul.set_thread_pool(&amp;device);</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 Set up args and run the computation.</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const float args[12] = {1, 2, 3, 4, 5, 6, 7, 8, 9, 10, 11, 12};</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std::copy(args + 0, args + 6, matmul.arg0_data());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std::copy(args + 6, args + 12, matmul.arg1_data());</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matmul.Run();</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 Check result</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if (matmul.result0(0, 0) == 58)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std::cout &lt;&lt; "Success" &lt;&lt; std::endl;</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 else {</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std::cout &lt;&lt; "Failed. Expected value 58 at 0,0. Got:"</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&lt;&lt; matmul.result0(0, 0) &lt;&lt; std::endl;</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  </a:t>
            </a:r>
            <a:r>
              <a:rPr b="0" lang="en-ZA" sz="1200" spc="-1" strike="noStrike">
                <a:solidFill>
                  <a:srgbClr val="000000"/>
                </a:solidFill>
                <a:uFill>
                  <a:solidFill>
                    <a:srgbClr val="ffffff"/>
                  </a:solidFill>
                </a:uFill>
                <a:latin typeface="Courier New"/>
                <a:ea typeface="Courier New"/>
              </a:rPr>
              <a:t>return 0;</a:t>
            </a:r>
            <a:endParaRPr b="0" lang="en-ZA" sz="1800" spc="-1" strike="noStrike">
              <a:solidFill>
                <a:srgbClr val="000000"/>
              </a:solidFill>
              <a:uFill>
                <a:solidFill>
                  <a:srgbClr val="ffffff"/>
                </a:solidFill>
              </a:uFill>
              <a:latin typeface="Arial"/>
            </a:endParaRPr>
          </a:p>
          <a:p>
            <a:r>
              <a:rPr b="0" lang="en-ZA" sz="1200" spc="-1" strike="noStrike">
                <a:solidFill>
                  <a:srgbClr val="000000"/>
                </a:solidFill>
                <a:uFill>
                  <a:solidFill>
                    <a:srgbClr val="ffffff"/>
                  </a:solidFill>
                </a:uFill>
                <a:latin typeface="Courier New"/>
                <a:ea typeface="Courier New"/>
              </a:rPr>
              <a:t>}</a:t>
            </a:r>
            <a:endParaRPr b="0" lang="en-ZA" sz="1800" spc="-1" strike="noStrike">
              <a:solidFill>
                <a:srgbClr val="000000"/>
              </a:solidFill>
              <a:uFill>
                <a:solidFill>
                  <a:srgbClr val="ffffff"/>
                </a:solidFill>
              </a:uFill>
              <a:latin typeface="Arial"/>
            </a:endParaRPr>
          </a:p>
        </p:txBody>
      </p:sp>
      <p:sp>
        <p:nvSpPr>
          <p:cNvPr id="302" name="TextShape 3"/>
          <p:cNvSpPr txBox="1"/>
          <p:nvPr/>
        </p:nvSpPr>
        <p:spPr>
          <a:xfrm>
            <a:off x="7128000" y="6048000"/>
            <a:ext cx="2736000" cy="936000"/>
          </a:xfrm>
          <a:prstGeom prst="rect">
            <a:avLst/>
          </a:prstGeom>
          <a:noFill/>
          <a:ln>
            <a:noFill/>
          </a:ln>
        </p:spPr>
        <p:txBody>
          <a:bodyPr lIns="90000" rIns="90000" tIns="45000" bIns="45000"/>
          <a:p>
            <a:r>
              <a:rPr b="0" lang="en-ZA" sz="1800" spc="-1" strike="noStrike">
                <a:solidFill>
                  <a:srgbClr val="000000"/>
                </a:solidFill>
                <a:uFill>
                  <a:solidFill>
                    <a:srgbClr val="ffffff"/>
                  </a:solidFill>
                </a:uFill>
                <a:latin typeface="Arial"/>
              </a:rPr>
              <a:t>Compile the code linking the binary generated by</a:t>
            </a:r>
            <a:endParaRPr b="0" lang="en-ZA" sz="1800" spc="-1" strike="noStrike">
              <a:solidFill>
                <a:srgbClr val="000000"/>
              </a:solidFill>
              <a:uFill>
                <a:solidFill>
                  <a:srgbClr val="ffffff"/>
                </a:solidFill>
              </a:uFill>
              <a:latin typeface="Arial"/>
            </a:endParaRPr>
          </a:p>
          <a:p>
            <a:r>
              <a:rPr b="0" lang="en-ZA" sz="1800" spc="-1" strike="noStrike">
                <a:solidFill>
                  <a:srgbClr val="000000"/>
                </a:solidFill>
                <a:uFill>
                  <a:solidFill>
                    <a:srgbClr val="ffffff"/>
                  </a:solidFill>
                </a:uFill>
                <a:latin typeface="Arial"/>
              </a:rPr>
              <a:t>tfcompile and execute.</a:t>
            </a:r>
            <a:endParaRPr b="0" lang="en-ZA"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Constants</a:t>
            </a:r>
            <a:endParaRPr b="0" lang="en-ZA" sz="4400" spc="-1" strike="noStrike">
              <a:solidFill>
                <a:srgbClr val="000000"/>
              </a:solidFill>
              <a:uFill>
                <a:solidFill>
                  <a:srgbClr val="ffffff"/>
                </a:solidFill>
              </a:uFill>
              <a:latin typeface="Arial"/>
            </a:endParaRPr>
          </a:p>
        </p:txBody>
      </p:sp>
      <p:sp>
        <p:nvSpPr>
          <p:cNvPr id="12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Constants Variables have a value that does not change during runtime.</a:t>
            </a:r>
            <a:endParaRPr b="0" lang="en-ZA" sz="3200" spc="-1" strike="noStrike">
              <a:solidFill>
                <a:srgbClr val="000000"/>
              </a:solidFill>
              <a:uFill>
                <a:solidFill>
                  <a:srgbClr val="ffffff"/>
                </a:solidFill>
              </a:uFill>
              <a:latin typeface="Arial"/>
            </a:endParaRPr>
          </a:p>
        </p:txBody>
      </p:sp>
      <p:sp>
        <p:nvSpPr>
          <p:cNvPr id="125" name="TextShape 3"/>
          <p:cNvSpPr txBox="1"/>
          <p:nvPr/>
        </p:nvSpPr>
        <p:spPr>
          <a:xfrm>
            <a:off x="1036800" y="3404160"/>
            <a:ext cx="9043200" cy="181584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node1 = tf.constant(3.0, dtype=tf.float32)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node2 = tf.constant(4.0) # also tf.float32 implicitly</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print(node1, node2)</a:t>
            </a:r>
            <a:endParaRPr b="0" lang="en-ZA"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Placeholders</a:t>
            </a:r>
            <a:endParaRPr b="0" lang="en-ZA" sz="4400" spc="-1" strike="noStrike">
              <a:solidFill>
                <a:srgbClr val="000000"/>
              </a:solidFill>
              <a:uFill>
                <a:solidFill>
                  <a:srgbClr val="ffffff"/>
                </a:solidFill>
              </a:uFill>
              <a:latin typeface="Arial"/>
            </a:endParaRPr>
          </a:p>
        </p:txBody>
      </p:sp>
      <p:sp>
        <p:nvSpPr>
          <p:cNvPr id="12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A graph can be parameterized to accept external inputs, known as placeholders. A placeholder is a promise to provide a value later.</a:t>
            </a:r>
            <a:endParaRPr b="0" lang="en-ZA" sz="3200" spc="-1" strike="noStrike">
              <a:solidFill>
                <a:srgbClr val="000000"/>
              </a:solidFill>
              <a:uFill>
                <a:solidFill>
                  <a:srgbClr val="ffffff"/>
                </a:solidFill>
              </a:uFill>
              <a:latin typeface="Arial"/>
            </a:endParaRPr>
          </a:p>
        </p:txBody>
      </p:sp>
      <p:sp>
        <p:nvSpPr>
          <p:cNvPr id="128" name="TextShape 3"/>
          <p:cNvSpPr txBox="1"/>
          <p:nvPr/>
        </p:nvSpPr>
        <p:spPr>
          <a:xfrm>
            <a:off x="1508760" y="3738240"/>
            <a:ext cx="7707240" cy="137376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b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adder_node = a + b  # + provides a shortcut for tf.add(a, b)</a:t>
            </a:r>
            <a:endParaRPr b="0" lang="en-ZA" sz="1800" spc="-1" strike="noStrike">
              <a:solidFill>
                <a:srgbClr val="000000"/>
              </a:solidFill>
              <a:uFill>
                <a:solidFill>
                  <a:srgbClr val="ffffff"/>
                </a:solidFill>
              </a:uFill>
              <a:latin typeface="Arial"/>
            </a:endParaRPr>
          </a:p>
        </p:txBody>
      </p:sp>
      <p:sp>
        <p:nvSpPr>
          <p:cNvPr id="129" name="TextShape 4"/>
          <p:cNvSpPr txBox="1"/>
          <p:nvPr/>
        </p:nvSpPr>
        <p:spPr>
          <a:xfrm>
            <a:off x="1512000" y="5167440"/>
            <a:ext cx="7632000" cy="152856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print(sess.run(adder_node, {a: 3, b: 4.5}))</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print(sess.run(adder_node, {a: [1, 3], b: [2, 4]}))</a:t>
            </a:r>
            <a:endParaRPr b="0" lang="en-ZA"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Variables</a:t>
            </a:r>
            <a:endParaRPr b="0" lang="en-ZA" sz="4400" spc="-1" strike="noStrike">
              <a:solidFill>
                <a:srgbClr val="000000"/>
              </a:solidFill>
              <a:uFill>
                <a:solidFill>
                  <a:srgbClr val="ffffff"/>
                </a:solidFill>
              </a:uFill>
              <a:latin typeface="Arial"/>
            </a:endParaRPr>
          </a:p>
        </p:txBody>
      </p:sp>
      <p:sp>
        <p:nvSpPr>
          <p:cNvPr id="13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To make the model trainable, we need to be able to modify the graph to get new outputs with the same input. Variables allow us to add trainable parameters to a graph. </a:t>
            </a:r>
            <a:endParaRPr b="0" lang="en-ZA" sz="3200" spc="-1" strike="noStrike">
              <a:solidFill>
                <a:srgbClr val="000000"/>
              </a:solidFill>
              <a:uFill>
                <a:solidFill>
                  <a:srgbClr val="ffffff"/>
                </a:solidFill>
              </a:uFill>
              <a:latin typeface="Arial"/>
            </a:endParaRPr>
          </a:p>
        </p:txBody>
      </p:sp>
      <p:sp>
        <p:nvSpPr>
          <p:cNvPr id="132" name="TextShape 3"/>
          <p:cNvSpPr txBox="1"/>
          <p:nvPr/>
        </p:nvSpPr>
        <p:spPr>
          <a:xfrm>
            <a:off x="1451160" y="3971880"/>
            <a:ext cx="6468840" cy="247212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W = tf.Variable([.3], dtype=tf.float32)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b = tf.Variable([-.3], dtype=tf.float32)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x = tf.placeholder(tf.float32)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linear_model = W * x + b</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sess = tf.Session() </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print(sess.run(linear_model, {x: [1, 2, 3, 4]}))</a:t>
            </a:r>
            <a:endParaRPr b="0" lang="en-ZA"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a:noFill/>
          <a:ln>
            <a:noFill/>
          </a:ln>
        </p:spPr>
        <p:txBody>
          <a:bodyPr lIns="0" rIns="0" tIns="0" bIns="0" anchor="ctr"/>
          <a:p>
            <a:pPr algn="ctr"/>
            <a:r>
              <a:rPr b="0" lang="en-ZA" sz="4400" spc="-1" strike="noStrike">
                <a:solidFill>
                  <a:srgbClr val="000000"/>
                </a:solidFill>
                <a:uFill>
                  <a:solidFill>
                    <a:srgbClr val="ffffff"/>
                  </a:solidFill>
                </a:uFill>
                <a:latin typeface="Arial"/>
              </a:rPr>
              <a:t>Computational Graph</a:t>
            </a:r>
            <a:endParaRPr b="0" lang="en-ZA" sz="4400" spc="-1" strike="noStrike">
              <a:solidFill>
                <a:srgbClr val="000000"/>
              </a:solidFill>
              <a:uFill>
                <a:solidFill>
                  <a:srgbClr val="ffffff"/>
                </a:solidFill>
              </a:uFill>
              <a:latin typeface="Arial"/>
            </a:endParaRPr>
          </a:p>
        </p:txBody>
      </p:sp>
      <p:sp>
        <p:nvSpPr>
          <p:cNvPr id="13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ZA" sz="3200" spc="-1" strike="noStrike">
                <a:solidFill>
                  <a:srgbClr val="000000"/>
                </a:solidFill>
                <a:uFill>
                  <a:solidFill>
                    <a:srgbClr val="ffffff"/>
                  </a:solidFill>
                </a:uFill>
                <a:latin typeface="Arial"/>
              </a:rPr>
              <a:t>A computational graph is a series of TensorFlow operations arranged into a graph of nodes</a:t>
            </a:r>
            <a:endParaRPr b="0" lang="en-ZA" sz="3200" spc="-1" strike="noStrike">
              <a:solidFill>
                <a:srgbClr val="000000"/>
              </a:solidFill>
              <a:uFill>
                <a:solidFill>
                  <a:srgbClr val="ffffff"/>
                </a:solidFill>
              </a:uFill>
              <a:latin typeface="Arial"/>
            </a:endParaRPr>
          </a:p>
          <a:p>
            <a:endParaRPr b="0" lang="en-ZA" sz="3200" spc="-1" strike="noStrike">
              <a:solidFill>
                <a:srgbClr val="000000"/>
              </a:solidFill>
              <a:uFill>
                <a:solidFill>
                  <a:srgbClr val="ffffff"/>
                </a:solidFill>
              </a:uFill>
              <a:latin typeface="Arial"/>
            </a:endParaRPr>
          </a:p>
        </p:txBody>
      </p:sp>
      <p:sp>
        <p:nvSpPr>
          <p:cNvPr id="135" name="TextShape 3"/>
          <p:cNvSpPr txBox="1"/>
          <p:nvPr/>
        </p:nvSpPr>
        <p:spPr>
          <a:xfrm>
            <a:off x="1343520" y="3132000"/>
            <a:ext cx="6648480" cy="1930680"/>
          </a:xfrm>
          <a:prstGeom prst="rect">
            <a:avLst/>
          </a:prstGeom>
          <a:noFill/>
          <a:ln>
            <a:noFill/>
          </a:ln>
        </p:spPr>
        <p:txBody>
          <a:bodyPr lIns="90000" rIns="90000" tIns="45000" bIns="45000"/>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node1 = tf.constant(3.0, dtype=tf.float32)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node2 = tf.constant(4.0) # also tf.float32 implicitly</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node3 = tf.add(node1, node2)</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sess  = tf.</a:t>
            </a:r>
            <a:r>
              <a:rPr b="1" lang="en-ZA" sz="1600" spc="-1" strike="noStrike">
                <a:solidFill>
                  <a:srgbClr val="ff3333"/>
                </a:solidFill>
                <a:uFill>
                  <a:solidFill>
                    <a:srgbClr val="ffffff"/>
                  </a:solidFill>
                </a:uFill>
                <a:latin typeface="Courier New"/>
                <a:ea typeface="Courier New"/>
              </a:rPr>
              <a:t>Session</a:t>
            </a:r>
            <a:r>
              <a:rPr b="0" lang="en-ZA" sz="1600" spc="-1" strike="noStrike">
                <a:solidFill>
                  <a:srgbClr val="000000"/>
                </a:solidFill>
                <a:uFill>
                  <a:solidFill>
                    <a:srgbClr val="ffffff"/>
                  </a:solidFill>
                </a:uFill>
                <a:latin typeface="Courier New"/>
                <a:ea typeface="Courier New"/>
              </a:rPr>
              <a:t>()</a:t>
            </a:r>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print("sess.run(node3):", sess.</a:t>
            </a:r>
            <a:r>
              <a:rPr b="1" lang="en-ZA" sz="1600" spc="-1" strike="noStrike">
                <a:solidFill>
                  <a:srgbClr val="ff3333"/>
                </a:solidFill>
                <a:uFill>
                  <a:solidFill>
                    <a:srgbClr val="ffffff"/>
                  </a:solidFill>
                </a:uFill>
                <a:latin typeface="Courier New"/>
                <a:ea typeface="Courier New"/>
              </a:rPr>
              <a:t>run</a:t>
            </a:r>
            <a:r>
              <a:rPr b="0" lang="en-ZA" sz="1600" spc="-1" strike="noStrike">
                <a:solidFill>
                  <a:srgbClr val="000000"/>
                </a:solidFill>
                <a:uFill>
                  <a:solidFill>
                    <a:srgbClr val="ffffff"/>
                  </a:solidFill>
                </a:uFill>
                <a:latin typeface="Courier New"/>
                <a:ea typeface="Courier New"/>
              </a:rPr>
              <a:t>(node3))</a:t>
            </a:r>
            <a:endParaRPr b="0" lang="en-ZA" sz="1800" spc="-1" strike="noStrike">
              <a:solidFill>
                <a:srgbClr val="000000"/>
              </a:solidFill>
              <a:uFill>
                <a:solidFill>
                  <a:srgbClr val="ffffff"/>
                </a:solidFill>
              </a:uFill>
              <a:latin typeface="Arial"/>
            </a:endParaRPr>
          </a:p>
          <a:p>
            <a:endParaRPr b="0" lang="en-ZA" sz="1800" spc="-1" strike="noStrike">
              <a:solidFill>
                <a:srgbClr val="000000"/>
              </a:solidFill>
              <a:uFill>
                <a:solidFill>
                  <a:srgbClr val="ffffff"/>
                </a:solidFill>
              </a:uFill>
              <a:latin typeface="Arial"/>
            </a:endParaRPr>
          </a:p>
          <a:p>
            <a:r>
              <a:rPr b="0" lang="en-ZA" sz="1600" spc="-1" strike="noStrike">
                <a:solidFill>
                  <a:srgbClr val="000000"/>
                </a:solidFill>
                <a:uFill>
                  <a:solidFill>
                    <a:srgbClr val="ffffff"/>
                  </a:solidFill>
                </a:uFill>
                <a:latin typeface="Courier New"/>
                <a:ea typeface="Courier New"/>
              </a:rPr>
              <a:t>//Print result: sess.run(node3): 7.0</a:t>
            </a:r>
            <a:endParaRPr b="0" lang="en-ZA" sz="1800" spc="-1" strike="noStrike">
              <a:solidFill>
                <a:srgbClr val="000000"/>
              </a:solidFill>
              <a:uFill>
                <a:solidFill>
                  <a:srgbClr val="ffffff"/>
                </a:solidFill>
              </a:uFill>
              <a:latin typeface="Arial"/>
            </a:endParaRPr>
          </a:p>
        </p:txBody>
      </p:sp>
      <p:pic>
        <p:nvPicPr>
          <p:cNvPr id="136" name="" descr=""/>
          <p:cNvPicPr/>
          <p:nvPr/>
        </p:nvPicPr>
        <p:blipFill>
          <a:blip r:embed="rId1"/>
          <a:stretch/>
        </p:blipFill>
        <p:spPr>
          <a:xfrm>
            <a:off x="5904000" y="5465160"/>
            <a:ext cx="3888000" cy="18788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2017-10-30T01:12:07Z</dcterms:created>
  <dc:creator/>
  <dc:description/>
  <dc:language>en-ZA</dc:language>
  <cp:lastModifiedBy/>
  <dcterms:modified xsi:type="dcterms:W3CDTF">2017-11-16T12:51:04Z</dcterms:modified>
  <cp:revision>10</cp:revision>
  <dc:subject/>
  <dc:title/>
</cp:coreProperties>
</file>