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19" d="100"/>
          <a:sy n="119" d="100"/>
        </p:scale>
        <p:origin x="20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1DFFE5A-BEBD-D840-99AF-1DE682ADF055}" type="datetimeFigureOut">
              <a:rPr lang="ru-KZ" smtClean="0"/>
              <a:t>12.09.2020</a:t>
            </a:fld>
            <a:endParaRPr lang="ru-KZ"/>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KZ"/>
          </a:p>
        </p:txBody>
      </p:sp>
      <p:sp>
        <p:nvSpPr>
          <p:cNvPr id="6" name="Slide Number Placeholder 5"/>
          <p:cNvSpPr>
            <a:spLocks noGrp="1"/>
          </p:cNvSpPr>
          <p:nvPr>
            <p:ph type="sldNum" sz="quarter" idx="12"/>
          </p:nvPr>
        </p:nvSpPr>
        <p:spPr>
          <a:xfrm>
            <a:off x="10469880" y="320040"/>
            <a:ext cx="914400" cy="320040"/>
          </a:xfrm>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57615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1DFFE5A-BEBD-D840-99AF-1DE682ADF055}" type="datetimeFigureOut">
              <a:rPr lang="ru-KZ" smtClean="0"/>
              <a:t>12.09.2020</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386564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91DFFE5A-BEBD-D840-99AF-1DE682ADF055}" type="datetimeFigureOut">
              <a:rPr lang="ru-KZ" smtClean="0"/>
              <a:t>12.09.2020</a:t>
            </a:fld>
            <a:endParaRPr lang="ru-KZ"/>
          </a:p>
        </p:txBody>
      </p:sp>
      <p:sp>
        <p:nvSpPr>
          <p:cNvPr id="5" name="Footer Placeholder 4"/>
          <p:cNvSpPr>
            <a:spLocks noGrp="1"/>
          </p:cNvSpPr>
          <p:nvPr>
            <p:ph type="ftr" sz="quarter" idx="11"/>
          </p:nvPr>
        </p:nvSpPr>
        <p:spPr>
          <a:xfrm>
            <a:off x="804672" y="6227064"/>
            <a:ext cx="10588752" cy="320040"/>
          </a:xfrm>
        </p:spPr>
        <p:txBody>
          <a:bodyPr/>
          <a:lstStyle/>
          <a:p>
            <a:endParaRPr lang="ru-KZ"/>
          </a:p>
        </p:txBody>
      </p:sp>
      <p:sp>
        <p:nvSpPr>
          <p:cNvPr id="6" name="Slide Number Placeholder 5"/>
          <p:cNvSpPr>
            <a:spLocks noGrp="1"/>
          </p:cNvSpPr>
          <p:nvPr>
            <p:ph type="sldNum" sz="quarter" idx="12"/>
          </p:nvPr>
        </p:nvSpPr>
        <p:spPr>
          <a:xfrm>
            <a:off x="10469880" y="320040"/>
            <a:ext cx="914400" cy="320040"/>
          </a:xfrm>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9043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1DFFE5A-BEBD-D840-99AF-1DE682ADF055}" type="datetimeFigureOut">
              <a:rPr lang="ru-KZ" smtClean="0"/>
              <a:t>12.09.2020</a:t>
            </a:fld>
            <a:endParaRPr lang="ru-KZ"/>
          </a:p>
        </p:txBody>
      </p:sp>
      <p:sp>
        <p:nvSpPr>
          <p:cNvPr id="5" name="Footer Placeholder 4"/>
          <p:cNvSpPr>
            <a:spLocks noGrp="1"/>
          </p:cNvSpPr>
          <p:nvPr>
            <p:ph type="ftr" sz="quarter" idx="11"/>
          </p:nvPr>
        </p:nvSpPr>
        <p:spPr/>
        <p:txBody>
          <a:bodyPr/>
          <a:lstStyle/>
          <a:p>
            <a:endParaRPr lang="ru-KZ"/>
          </a:p>
        </p:txBody>
      </p:sp>
      <p:sp>
        <p:nvSpPr>
          <p:cNvPr id="6" name="Slide Number Placeholder 5"/>
          <p:cNvSpPr>
            <a:spLocks noGrp="1"/>
          </p:cNvSpPr>
          <p:nvPr>
            <p:ph type="sldNum" sz="quarter" idx="12"/>
          </p:nvPr>
        </p:nvSpPr>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93084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91DFFE5A-BEBD-D840-99AF-1DE682ADF055}" type="datetimeFigureOut">
              <a:rPr lang="ru-KZ" smtClean="0"/>
              <a:t>12.09.2020</a:t>
            </a:fld>
            <a:endParaRPr lang="ru-KZ"/>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KZ"/>
          </a:p>
        </p:txBody>
      </p:sp>
      <p:sp>
        <p:nvSpPr>
          <p:cNvPr id="6" name="Slide Number Placeholder 5"/>
          <p:cNvSpPr>
            <a:spLocks noGrp="1"/>
          </p:cNvSpPr>
          <p:nvPr>
            <p:ph type="sldNum" sz="quarter" idx="12"/>
          </p:nvPr>
        </p:nvSpPr>
        <p:spPr>
          <a:xfrm>
            <a:off x="10469880" y="320040"/>
            <a:ext cx="914400" cy="320040"/>
          </a:xfrm>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323068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91DFFE5A-BEBD-D840-99AF-1DE682ADF055}" type="datetimeFigureOut">
              <a:rPr lang="ru-KZ" smtClean="0"/>
              <a:t>12.09.2020</a:t>
            </a:fld>
            <a:endParaRPr lang="ru-KZ"/>
          </a:p>
        </p:txBody>
      </p:sp>
      <p:sp>
        <p:nvSpPr>
          <p:cNvPr id="6" name="Footer Placeholder 5"/>
          <p:cNvSpPr>
            <a:spLocks noGrp="1"/>
          </p:cNvSpPr>
          <p:nvPr>
            <p:ph type="ftr" sz="quarter" idx="11"/>
          </p:nvPr>
        </p:nvSpPr>
        <p:spPr>
          <a:xfrm>
            <a:off x="804672" y="6227064"/>
            <a:ext cx="10588752" cy="320040"/>
          </a:xfrm>
        </p:spPr>
        <p:txBody>
          <a:bodyPr/>
          <a:lstStyle/>
          <a:p>
            <a:endParaRPr lang="ru-KZ"/>
          </a:p>
        </p:txBody>
      </p:sp>
      <p:sp>
        <p:nvSpPr>
          <p:cNvPr id="7" name="Slide Number Placeholder 6"/>
          <p:cNvSpPr>
            <a:spLocks noGrp="1"/>
          </p:cNvSpPr>
          <p:nvPr>
            <p:ph type="sldNum" sz="quarter" idx="12"/>
          </p:nvPr>
        </p:nvSpPr>
        <p:spPr>
          <a:xfrm>
            <a:off x="10469880" y="320040"/>
            <a:ext cx="914400" cy="320040"/>
          </a:xfrm>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5031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91DFFE5A-BEBD-D840-99AF-1DE682ADF055}" type="datetimeFigureOut">
              <a:rPr lang="ru-KZ" smtClean="0"/>
              <a:t>12.09.2020</a:t>
            </a:fld>
            <a:endParaRPr lang="ru-KZ"/>
          </a:p>
        </p:txBody>
      </p:sp>
      <p:sp>
        <p:nvSpPr>
          <p:cNvPr id="8" name="Footer Placeholder 7"/>
          <p:cNvSpPr>
            <a:spLocks noGrp="1"/>
          </p:cNvSpPr>
          <p:nvPr>
            <p:ph type="ftr" sz="quarter" idx="11"/>
          </p:nvPr>
        </p:nvSpPr>
        <p:spPr>
          <a:xfrm>
            <a:off x="804672" y="6227064"/>
            <a:ext cx="10588752" cy="320040"/>
          </a:xfrm>
        </p:spPr>
        <p:txBody>
          <a:bodyPr/>
          <a:lstStyle/>
          <a:p>
            <a:endParaRPr lang="ru-KZ"/>
          </a:p>
        </p:txBody>
      </p:sp>
      <p:sp>
        <p:nvSpPr>
          <p:cNvPr id="9" name="Slide Number Placeholder 8"/>
          <p:cNvSpPr>
            <a:spLocks noGrp="1"/>
          </p:cNvSpPr>
          <p:nvPr>
            <p:ph type="sldNum" sz="quarter" idx="12"/>
          </p:nvPr>
        </p:nvSpPr>
        <p:spPr>
          <a:xfrm>
            <a:off x="10469880" y="320040"/>
            <a:ext cx="914400" cy="320040"/>
          </a:xfrm>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68057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1DFFE5A-BEBD-D840-99AF-1DE682ADF055}" type="datetimeFigureOut">
              <a:rPr lang="ru-KZ" smtClean="0"/>
              <a:t>12.09.2020</a:t>
            </a:fld>
            <a:endParaRPr lang="ru-KZ"/>
          </a:p>
        </p:txBody>
      </p:sp>
      <p:sp>
        <p:nvSpPr>
          <p:cNvPr id="4" name="Footer Placeholder 3"/>
          <p:cNvSpPr>
            <a:spLocks noGrp="1"/>
          </p:cNvSpPr>
          <p:nvPr>
            <p:ph type="ftr" sz="quarter" idx="11"/>
          </p:nvPr>
        </p:nvSpPr>
        <p:spPr/>
        <p:txBody>
          <a:bodyPr/>
          <a:lstStyle/>
          <a:p>
            <a:endParaRPr lang="ru-KZ"/>
          </a:p>
        </p:txBody>
      </p:sp>
      <p:sp>
        <p:nvSpPr>
          <p:cNvPr id="5" name="Slide Number Placeholder 4"/>
          <p:cNvSpPr>
            <a:spLocks noGrp="1"/>
          </p:cNvSpPr>
          <p:nvPr>
            <p:ph type="sldNum" sz="quarter" idx="12"/>
          </p:nvPr>
        </p:nvSpPr>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354302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1DFFE5A-BEBD-D840-99AF-1DE682ADF055}" type="datetimeFigureOut">
              <a:rPr lang="ru-KZ" smtClean="0"/>
              <a:t>12.09.2020</a:t>
            </a:fld>
            <a:endParaRPr lang="ru-KZ"/>
          </a:p>
        </p:txBody>
      </p:sp>
      <p:sp>
        <p:nvSpPr>
          <p:cNvPr id="3" name="Footer Placeholder 2"/>
          <p:cNvSpPr>
            <a:spLocks noGrp="1"/>
          </p:cNvSpPr>
          <p:nvPr>
            <p:ph type="ftr" sz="quarter" idx="11"/>
          </p:nvPr>
        </p:nvSpPr>
        <p:spPr>
          <a:xfrm>
            <a:off x="804672" y="6227064"/>
            <a:ext cx="10588752" cy="320040"/>
          </a:xfrm>
        </p:spPr>
        <p:txBody>
          <a:bodyPr/>
          <a:lstStyle/>
          <a:p>
            <a:endParaRPr lang="ru-KZ"/>
          </a:p>
        </p:txBody>
      </p:sp>
      <p:sp>
        <p:nvSpPr>
          <p:cNvPr id="4" name="Slide Number Placeholder 3"/>
          <p:cNvSpPr>
            <a:spLocks noGrp="1"/>
          </p:cNvSpPr>
          <p:nvPr>
            <p:ph type="sldNum" sz="quarter" idx="12"/>
          </p:nvPr>
        </p:nvSpPr>
        <p:spPr>
          <a:xfrm>
            <a:off x="10469880" y="320040"/>
            <a:ext cx="914400" cy="320040"/>
          </a:xfrm>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139068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1DFFE5A-BEBD-D840-99AF-1DE682ADF055}" type="datetimeFigureOut">
              <a:rPr lang="ru-KZ" smtClean="0"/>
              <a:t>12.09.2020</a:t>
            </a:fld>
            <a:endParaRPr lang="ru-KZ"/>
          </a:p>
        </p:txBody>
      </p:sp>
      <p:sp>
        <p:nvSpPr>
          <p:cNvPr id="6" name="Footer Placeholder 5"/>
          <p:cNvSpPr>
            <a:spLocks noGrp="1"/>
          </p:cNvSpPr>
          <p:nvPr>
            <p:ph type="ftr" sz="quarter" idx="11"/>
          </p:nvPr>
        </p:nvSpPr>
        <p:spPr/>
        <p:txBody>
          <a:bodyPr/>
          <a:lstStyle/>
          <a:p>
            <a:endParaRPr lang="ru-KZ"/>
          </a:p>
        </p:txBody>
      </p:sp>
      <p:sp>
        <p:nvSpPr>
          <p:cNvPr id="7" name="Slide Number Placeholder 6"/>
          <p:cNvSpPr>
            <a:spLocks noGrp="1"/>
          </p:cNvSpPr>
          <p:nvPr>
            <p:ph type="sldNum" sz="quarter" idx="12"/>
          </p:nvPr>
        </p:nvSpPr>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92960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91DFFE5A-BEBD-D840-99AF-1DE682ADF055}" type="datetimeFigureOut">
              <a:rPr lang="ru-KZ" smtClean="0"/>
              <a:t>12.09.2020</a:t>
            </a:fld>
            <a:endParaRPr lang="ru-KZ"/>
          </a:p>
        </p:txBody>
      </p:sp>
      <p:sp>
        <p:nvSpPr>
          <p:cNvPr id="6" name="Footer Placeholder 5"/>
          <p:cNvSpPr>
            <a:spLocks noGrp="1"/>
          </p:cNvSpPr>
          <p:nvPr>
            <p:ph type="ftr" sz="quarter" idx="11"/>
          </p:nvPr>
        </p:nvSpPr>
        <p:spPr>
          <a:xfrm>
            <a:off x="804672" y="6227064"/>
            <a:ext cx="5942203" cy="320040"/>
          </a:xfrm>
        </p:spPr>
        <p:txBody>
          <a:bodyPr/>
          <a:lstStyle/>
          <a:p>
            <a:endParaRPr lang="ru-KZ"/>
          </a:p>
        </p:txBody>
      </p:sp>
      <p:sp>
        <p:nvSpPr>
          <p:cNvPr id="7" name="Slide Number Placeholder 6"/>
          <p:cNvSpPr>
            <a:spLocks noGrp="1"/>
          </p:cNvSpPr>
          <p:nvPr>
            <p:ph type="sldNum" sz="quarter" idx="12"/>
          </p:nvPr>
        </p:nvSpPr>
        <p:spPr>
          <a:xfrm>
            <a:off x="5828377" y="320040"/>
            <a:ext cx="914400" cy="320040"/>
          </a:xfrm>
        </p:spPr>
        <p:txBody>
          <a:bodyPr/>
          <a:lstStyle/>
          <a:p>
            <a:fld id="{4FE5B5FC-5B65-0844-B64B-CF63C8E6DD76}" type="slidenum">
              <a:rPr lang="ru-KZ" smtClean="0"/>
              <a:t>‹#›</a:t>
            </a:fld>
            <a:endParaRPr lang="ru-KZ"/>
          </a:p>
        </p:txBody>
      </p:sp>
    </p:spTree>
    <p:extLst>
      <p:ext uri="{BB962C8B-B14F-4D97-AF65-F5344CB8AC3E}">
        <p14:creationId xmlns:p14="http://schemas.microsoft.com/office/powerpoint/2010/main" val="241722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1DFFE5A-BEBD-D840-99AF-1DE682ADF055}" type="datetimeFigureOut">
              <a:rPr lang="ru-KZ" smtClean="0"/>
              <a:t>12.09.2020</a:t>
            </a:fld>
            <a:endParaRPr lang="ru-KZ"/>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ru-KZ"/>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FE5B5FC-5B65-0844-B64B-CF63C8E6DD76}" type="slidenum">
              <a:rPr lang="ru-KZ" smtClean="0"/>
              <a:t>‹#›</a:t>
            </a:fld>
            <a:endParaRPr lang="ru-KZ"/>
          </a:p>
        </p:txBody>
      </p:sp>
    </p:spTree>
    <p:extLst>
      <p:ext uri="{BB962C8B-B14F-4D97-AF65-F5344CB8AC3E}">
        <p14:creationId xmlns:p14="http://schemas.microsoft.com/office/powerpoint/2010/main" val="22274316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s.openedition.org/belgeo/28865?lang=en" TargetMode="External"/><Relationship Id="rId7" Type="http://schemas.openxmlformats.org/officeDocument/2006/relationships/hyperlink" Target="https://www.linkedin.com/pulse/housing-sales-prices-venues-data-analysis-ofistanbul-sercan-y%C4%B1ld%C4%B1z/" TargetMode="External"/><Relationship Id="rId2" Type="http://schemas.openxmlformats.org/officeDocument/2006/relationships/hyperlink" Target="https://en.wikipedia.org/wiki/Almaty" TargetMode="External"/><Relationship Id="rId1" Type="http://schemas.openxmlformats.org/officeDocument/2006/relationships/slideLayout" Target="../slideLayouts/slideLayout2.xml"/><Relationship Id="rId6" Type="http://schemas.openxmlformats.org/officeDocument/2006/relationships/hyperlink" Target="https://www.google.com/maps/place/Almaty/@43.2178605,76.6639808,10z/data=!3m1!4b1!4m5!3m4!1s0x38836e7d16c5cbab:0x3d44668fad986d76!8m2!3d43.2220146!4d76.8512485" TargetMode="External"/><Relationship Id="rId5" Type="http://schemas.openxmlformats.org/officeDocument/2006/relationships/hyperlink" Target="https://krisha.kz/content/analytics" TargetMode="External"/><Relationship Id="rId4" Type="http://schemas.openxmlformats.org/officeDocument/2006/relationships/hyperlink" Target="https://developer.foursqua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krisha.kz/content/analytics" TargetMode="External"/><Relationship Id="rId2" Type="http://schemas.openxmlformats.org/officeDocument/2006/relationships/hyperlink" Target="https://journals.openedition.org/belgeo/28865?lan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838AC7-F8E2-884C-B2A3-A9D6CFB68820}"/>
              </a:ext>
            </a:extLst>
          </p:cNvPr>
          <p:cNvSpPr>
            <a:spLocks noGrp="1"/>
          </p:cNvSpPr>
          <p:nvPr>
            <p:ph type="ctrTitle"/>
          </p:nvPr>
        </p:nvSpPr>
        <p:spPr/>
        <p:txBody>
          <a:bodyPr>
            <a:normAutofit/>
          </a:bodyPr>
          <a:lstStyle/>
          <a:p>
            <a:r>
              <a:rPr lang="en-US" b="1" dirty="0"/>
              <a:t>Housing Sales Prices &amp; Venues Data Analysis of Almaty</a:t>
            </a:r>
            <a:endParaRPr lang="ru-KZ" dirty="0"/>
          </a:p>
        </p:txBody>
      </p:sp>
      <p:sp>
        <p:nvSpPr>
          <p:cNvPr id="3" name="Подзаголовок 2">
            <a:extLst>
              <a:ext uri="{FF2B5EF4-FFF2-40B4-BE49-F238E27FC236}">
                <a16:creationId xmlns:a16="http://schemas.microsoft.com/office/drawing/2014/main" id="{CFEB0E5D-024F-3444-8182-01EE68F24589}"/>
              </a:ext>
            </a:extLst>
          </p:cNvPr>
          <p:cNvSpPr>
            <a:spLocks noGrp="1"/>
          </p:cNvSpPr>
          <p:nvPr>
            <p:ph type="subTitle" idx="1"/>
          </p:nvPr>
        </p:nvSpPr>
        <p:spPr/>
        <p:txBody>
          <a:bodyPr/>
          <a:lstStyle/>
          <a:p>
            <a:r>
              <a:rPr lang="en-US" dirty="0"/>
              <a:t>Alexey Startsev</a:t>
            </a:r>
            <a:endParaRPr lang="ru-KZ" dirty="0"/>
          </a:p>
        </p:txBody>
      </p:sp>
    </p:spTree>
    <p:extLst>
      <p:ext uri="{BB962C8B-B14F-4D97-AF65-F5344CB8AC3E}">
        <p14:creationId xmlns:p14="http://schemas.microsoft.com/office/powerpoint/2010/main" val="382770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8B4D08-7EFA-F54C-8082-457232D2D4B0}"/>
              </a:ext>
            </a:extLst>
          </p:cNvPr>
          <p:cNvSpPr>
            <a:spLocks noGrp="1"/>
          </p:cNvSpPr>
          <p:nvPr>
            <p:ph type="title"/>
          </p:nvPr>
        </p:nvSpPr>
        <p:spPr/>
        <p:txBody>
          <a:bodyPr>
            <a:normAutofit/>
          </a:bodyPr>
          <a:lstStyle/>
          <a:p>
            <a:r>
              <a:rPr lang="en-US" b="1" dirty="0"/>
              <a:t>Population distribution in Almaty</a:t>
            </a:r>
            <a:endParaRPr lang="ru-KZ" dirty="0"/>
          </a:p>
        </p:txBody>
      </p:sp>
      <p:pic>
        <p:nvPicPr>
          <p:cNvPr id="5" name="Объект 4">
            <a:extLst>
              <a:ext uri="{FF2B5EF4-FFF2-40B4-BE49-F238E27FC236}">
                <a16:creationId xmlns:a16="http://schemas.microsoft.com/office/drawing/2014/main" id="{123B651C-0DA5-B540-83C2-27F72485EB5A}"/>
              </a:ext>
            </a:extLst>
          </p:cNvPr>
          <p:cNvPicPr>
            <a:picLocks noGrp="1" noChangeAspect="1"/>
          </p:cNvPicPr>
          <p:nvPr>
            <p:ph idx="1"/>
          </p:nvPr>
        </p:nvPicPr>
        <p:blipFill>
          <a:blip r:embed="rId2"/>
          <a:stretch>
            <a:fillRect/>
          </a:stretch>
        </p:blipFill>
        <p:spPr>
          <a:xfrm>
            <a:off x="5118100" y="1404153"/>
            <a:ext cx="6281738" cy="4046518"/>
          </a:xfrm>
        </p:spPr>
      </p:pic>
    </p:spTree>
    <p:extLst>
      <p:ext uri="{BB962C8B-B14F-4D97-AF65-F5344CB8AC3E}">
        <p14:creationId xmlns:p14="http://schemas.microsoft.com/office/powerpoint/2010/main" val="31705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Заголовок 1">
            <a:extLst>
              <a:ext uri="{FF2B5EF4-FFF2-40B4-BE49-F238E27FC236}">
                <a16:creationId xmlns:a16="http://schemas.microsoft.com/office/drawing/2014/main" id="{DD310D9B-EA95-0643-AAF5-404ADB78A1C6}"/>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3400">
                <a:solidFill>
                  <a:schemeClr val="bg1"/>
                </a:solidFill>
              </a:rPr>
              <a:t>Avg House Price and Population Density Dependancy</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Объект 4" descr="Изображение выглядит как снимок экрана&#10;&#10;Автоматически созданное описание">
            <a:extLst>
              <a:ext uri="{FF2B5EF4-FFF2-40B4-BE49-F238E27FC236}">
                <a16:creationId xmlns:a16="http://schemas.microsoft.com/office/drawing/2014/main" id="{F17CD247-C9A0-A547-A2E2-36C8A0F2FA20}"/>
              </a:ext>
            </a:extLst>
          </p:cNvPr>
          <p:cNvPicPr>
            <a:picLocks noGrp="1" noChangeAspect="1"/>
          </p:cNvPicPr>
          <p:nvPr>
            <p:ph idx="1"/>
          </p:nvPr>
        </p:nvPicPr>
        <p:blipFill>
          <a:blip r:embed="rId2"/>
          <a:stretch>
            <a:fillRect/>
          </a:stretch>
        </p:blipFill>
        <p:spPr>
          <a:xfrm>
            <a:off x="1132414" y="112433"/>
            <a:ext cx="9977437" cy="4913887"/>
          </a:xfrm>
          <a:prstGeom prst="rect">
            <a:avLst/>
          </a:prstGeom>
        </p:spPr>
      </p:pic>
    </p:spTree>
    <p:extLst>
      <p:ext uri="{BB962C8B-B14F-4D97-AF65-F5344CB8AC3E}">
        <p14:creationId xmlns:p14="http://schemas.microsoft.com/office/powerpoint/2010/main" val="816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19D93E-76A4-EC49-B54E-03DB325C1D32}"/>
              </a:ext>
            </a:extLst>
          </p:cNvPr>
          <p:cNvSpPr>
            <a:spLocks noGrp="1"/>
          </p:cNvSpPr>
          <p:nvPr>
            <p:ph type="title"/>
          </p:nvPr>
        </p:nvSpPr>
        <p:spPr/>
        <p:txBody>
          <a:bodyPr/>
          <a:lstStyle/>
          <a:p>
            <a:r>
              <a:rPr lang="en-US" b="1" dirty="0"/>
              <a:t>5. Discussion section</a:t>
            </a:r>
            <a:endParaRPr lang="ru-KZ" dirty="0"/>
          </a:p>
        </p:txBody>
      </p:sp>
      <p:sp>
        <p:nvSpPr>
          <p:cNvPr id="3" name="Объект 2">
            <a:extLst>
              <a:ext uri="{FF2B5EF4-FFF2-40B4-BE49-F238E27FC236}">
                <a16:creationId xmlns:a16="http://schemas.microsoft.com/office/drawing/2014/main" id="{AC7E777F-B742-1C45-BC9B-D305D4730A7C}"/>
              </a:ext>
            </a:extLst>
          </p:cNvPr>
          <p:cNvSpPr>
            <a:spLocks noGrp="1"/>
          </p:cNvSpPr>
          <p:nvPr>
            <p:ph idx="1"/>
          </p:nvPr>
        </p:nvSpPr>
        <p:spPr/>
        <p:txBody>
          <a:bodyPr>
            <a:normAutofit fontScale="92500" lnSpcReduction="10000"/>
          </a:bodyPr>
          <a:lstStyle/>
          <a:p>
            <a:pPr marL="0" indent="0">
              <a:buNone/>
            </a:pPr>
            <a:r>
              <a:rPr lang="en-US" dirty="0"/>
              <a:t>As I mentioned before, Almaty is a big city with a high population density in a narrow area. The total number of measurements and population densities of the 8 districts in total can vary. As there is such a complexity, very different approaches can be tried in clustering and classification studies.</a:t>
            </a:r>
          </a:p>
          <a:p>
            <a:pPr marL="0" indent="0">
              <a:buNone/>
            </a:pPr>
            <a:r>
              <a:rPr lang="en-US" dirty="0"/>
              <a:t>I used the Kmeans algorithm as part of this clustering study. For more detailed and accurate guidance, the data set can be expanded, and the details of the neighborhood or street can also be drilled.</a:t>
            </a:r>
          </a:p>
          <a:p>
            <a:pPr marL="0" indent="0">
              <a:buNone/>
            </a:pPr>
            <a:r>
              <a:rPr lang="en-US" dirty="0"/>
              <a:t>I also performed data analysis through this information by adding the coordinates of districts and home sales price averages as static data on GitHub.</a:t>
            </a:r>
          </a:p>
          <a:p>
            <a:pPr marL="0" indent="0">
              <a:buNone/>
            </a:pPr>
            <a:r>
              <a:rPr lang="en-US" dirty="0"/>
              <a:t>I ended the study by visualizing the data and clustering information on the Almaty map. It could be used by city government and investors.</a:t>
            </a:r>
          </a:p>
        </p:txBody>
      </p:sp>
    </p:spTree>
    <p:extLst>
      <p:ext uri="{BB962C8B-B14F-4D97-AF65-F5344CB8AC3E}">
        <p14:creationId xmlns:p14="http://schemas.microsoft.com/office/powerpoint/2010/main" val="38508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071A7A-B932-6546-8C98-FA3A52211336}"/>
              </a:ext>
            </a:extLst>
          </p:cNvPr>
          <p:cNvSpPr>
            <a:spLocks noGrp="1"/>
          </p:cNvSpPr>
          <p:nvPr>
            <p:ph type="title"/>
          </p:nvPr>
        </p:nvSpPr>
        <p:spPr/>
        <p:txBody>
          <a:bodyPr/>
          <a:lstStyle/>
          <a:p>
            <a:r>
              <a:rPr lang="en-US" b="1" dirty="0"/>
              <a:t>6. Conclusion section</a:t>
            </a:r>
            <a:endParaRPr lang="ru-KZ" dirty="0"/>
          </a:p>
        </p:txBody>
      </p:sp>
      <p:sp>
        <p:nvSpPr>
          <p:cNvPr id="3" name="Объект 2">
            <a:extLst>
              <a:ext uri="{FF2B5EF4-FFF2-40B4-BE49-F238E27FC236}">
                <a16:creationId xmlns:a16="http://schemas.microsoft.com/office/drawing/2014/main" id="{F7CAB123-3CF9-CF43-B867-6950B2844504}"/>
              </a:ext>
            </a:extLst>
          </p:cNvPr>
          <p:cNvSpPr>
            <a:spLocks noGrp="1"/>
          </p:cNvSpPr>
          <p:nvPr>
            <p:ph idx="1"/>
          </p:nvPr>
        </p:nvSpPr>
        <p:spPr/>
        <p:txBody>
          <a:bodyPr/>
          <a:lstStyle/>
          <a:p>
            <a:pPr marL="0" indent="0">
              <a:buNone/>
            </a:pPr>
            <a:r>
              <a:rPr lang="en-US" dirty="0"/>
              <a:t>As a result, people are turning to big cities to start a business or work. For this reason, people can achieve better outcomes through their access to the platforms where such information is provided.</a:t>
            </a:r>
          </a:p>
          <a:p>
            <a:pPr marL="0" indent="0">
              <a:buNone/>
            </a:pPr>
            <a:r>
              <a:rPr lang="en-US" dirty="0"/>
              <a:t>Not only for investors but also city managers can manage the city more regularly by using similar data analysis types or platforms.</a:t>
            </a:r>
          </a:p>
        </p:txBody>
      </p:sp>
    </p:spTree>
    <p:extLst>
      <p:ext uri="{BB962C8B-B14F-4D97-AF65-F5344CB8AC3E}">
        <p14:creationId xmlns:p14="http://schemas.microsoft.com/office/powerpoint/2010/main" val="13238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8DD041-18AC-6E41-B89E-7123647A03BA}"/>
              </a:ext>
            </a:extLst>
          </p:cNvPr>
          <p:cNvSpPr>
            <a:spLocks noGrp="1"/>
          </p:cNvSpPr>
          <p:nvPr>
            <p:ph type="title"/>
          </p:nvPr>
        </p:nvSpPr>
        <p:spPr/>
        <p:txBody>
          <a:bodyPr/>
          <a:lstStyle/>
          <a:p>
            <a:r>
              <a:rPr lang="en-US" b="1" dirty="0"/>
              <a:t>7. References section</a:t>
            </a:r>
            <a:endParaRPr lang="ru-KZ" dirty="0"/>
          </a:p>
        </p:txBody>
      </p:sp>
      <p:sp>
        <p:nvSpPr>
          <p:cNvPr id="3" name="Объект 2">
            <a:extLst>
              <a:ext uri="{FF2B5EF4-FFF2-40B4-BE49-F238E27FC236}">
                <a16:creationId xmlns:a16="http://schemas.microsoft.com/office/drawing/2014/main" id="{52BA6B3F-627F-8B41-B3CD-D6E3A99E0E65}"/>
              </a:ext>
            </a:extLst>
          </p:cNvPr>
          <p:cNvSpPr>
            <a:spLocks noGrp="1"/>
          </p:cNvSpPr>
          <p:nvPr>
            <p:ph idx="1"/>
          </p:nvPr>
        </p:nvSpPr>
        <p:spPr/>
        <p:txBody>
          <a:bodyPr/>
          <a:lstStyle/>
          <a:p>
            <a:r>
              <a:rPr lang="en-US" u="sng" dirty="0">
                <a:hlinkClick r:id="rId2"/>
              </a:rPr>
              <a:t>https://en.wikipedia.org/wiki/Almaty</a:t>
            </a:r>
            <a:endParaRPr lang="en-US" dirty="0"/>
          </a:p>
          <a:p>
            <a:r>
              <a:rPr lang="en-US" u="sng" dirty="0">
                <a:hlinkClick r:id="rId3"/>
              </a:rPr>
              <a:t>https://journals.openedition.org/belgeo/28865?lang=en</a:t>
            </a:r>
            <a:endParaRPr lang="en-US" dirty="0"/>
          </a:p>
          <a:p>
            <a:r>
              <a:rPr lang="en-US" u="sng" dirty="0">
                <a:hlinkClick r:id="rId4"/>
              </a:rPr>
              <a:t>https://developer.foursquare.com/</a:t>
            </a:r>
            <a:endParaRPr lang="en-US" dirty="0"/>
          </a:p>
          <a:p>
            <a:r>
              <a:rPr lang="en-US" u="sng" dirty="0">
                <a:hlinkClick r:id="rId5"/>
              </a:rPr>
              <a:t>https://krisha.kz/content/analytics</a:t>
            </a:r>
            <a:endParaRPr lang="en-US" dirty="0"/>
          </a:p>
          <a:p>
            <a:r>
              <a:rPr lang="en-US" u="sng" dirty="0">
                <a:hlinkClick r:id="rId6"/>
              </a:rPr>
              <a:t>https://www.google.com/maps/place/Almaty/@43.2178605,76.6639808,10z/data=!3m1!4b1!4m5!3m4!1s0x38836e7d16c5cbab:0x3d44668fad986d76!8m2!3d43.2220146!4d76.8512485</a:t>
            </a:r>
            <a:endParaRPr lang="en-US" dirty="0"/>
          </a:p>
          <a:p>
            <a:r>
              <a:rPr lang="en-US" u="sng" dirty="0">
                <a:hlinkClick r:id="rId7"/>
              </a:rPr>
              <a:t>https://www.linkedin.com/pulse/housing-sales-prices-venues-data-analysis-ofistanbul-sercan-y%C4%B1ld%C4%B1z/</a:t>
            </a:r>
            <a:endParaRPr lang="en-US" dirty="0"/>
          </a:p>
        </p:txBody>
      </p:sp>
    </p:spTree>
    <p:extLst>
      <p:ext uri="{BB962C8B-B14F-4D97-AF65-F5344CB8AC3E}">
        <p14:creationId xmlns:p14="http://schemas.microsoft.com/office/powerpoint/2010/main" val="2571759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C20B66-7053-CB45-A824-B7BA200F5B10}"/>
              </a:ext>
            </a:extLst>
          </p:cNvPr>
          <p:cNvSpPr>
            <a:spLocks noGrp="1"/>
          </p:cNvSpPr>
          <p:nvPr>
            <p:ph type="title"/>
          </p:nvPr>
        </p:nvSpPr>
        <p:spPr/>
        <p:txBody>
          <a:bodyPr>
            <a:normAutofit fontScale="90000"/>
          </a:bodyPr>
          <a:lstStyle/>
          <a:p>
            <a:r>
              <a:rPr lang="en-US" b="1" dirty="0"/>
              <a:t>1. A description of the problem and a discussion of the background.</a:t>
            </a:r>
            <a:endParaRPr lang="ru-KZ" dirty="0"/>
          </a:p>
        </p:txBody>
      </p:sp>
      <p:sp>
        <p:nvSpPr>
          <p:cNvPr id="3" name="Объект 2">
            <a:extLst>
              <a:ext uri="{FF2B5EF4-FFF2-40B4-BE49-F238E27FC236}">
                <a16:creationId xmlns:a16="http://schemas.microsoft.com/office/drawing/2014/main" id="{9196CA6E-F0C4-9E4D-AD93-E9429109C1B9}"/>
              </a:ext>
            </a:extLst>
          </p:cNvPr>
          <p:cNvSpPr>
            <a:spLocks noGrp="1"/>
          </p:cNvSpPr>
          <p:nvPr>
            <p:ph idx="1"/>
          </p:nvPr>
        </p:nvSpPr>
        <p:spPr/>
        <p:txBody>
          <a:bodyPr>
            <a:normAutofit fontScale="77500" lnSpcReduction="20000"/>
          </a:bodyPr>
          <a:lstStyle/>
          <a:p>
            <a:pPr marL="0" indent="0">
              <a:buNone/>
            </a:pPr>
            <a:r>
              <a:rPr lang="en-US" dirty="0"/>
              <a:t>Almaty is the largest city in Kazakhstan, with a population of about 2.000.000 people (about 11% of the country's total population) and it has a population density of 2.636 people per square kilometer. As a resident of this city, I decided to use Almaty in my project. The city is divided into 8 districts in total. Almaty generates approximately 20 per cent of Kazakhstan's GDP. The nation is the most powerful economically in Central Asia and Almaty is a key financial center. The economy of Almaty city and Almaty Region continues to grow and is expected to increase by nearly 6.5 percent per year. As you can see from the figures, Almaty is a city with a high population density, and it has a big investment potential.</a:t>
            </a:r>
          </a:p>
          <a:p>
            <a:pPr marL="0" indent="0">
              <a:buNone/>
            </a:pPr>
            <a:r>
              <a:rPr lang="en-US" dirty="0"/>
              <a:t>From the investors point of view, we expect from them to prefer the districts where there is a lower real estate cost, high population density and the type of business they want to install is less intense. And from the city resident point of view, it's mostly valuable to chose districts where real estate values are lower, and the social places density is high.</a:t>
            </a:r>
          </a:p>
          <a:p>
            <a:pPr marL="0" indent="0">
              <a:buNone/>
            </a:pPr>
            <a:r>
              <a:rPr lang="en-US" dirty="0"/>
              <a:t>However, it is difficult to obtain information that will guide investors in this direction, nowadays. When we consider all these problems, we can create a map and information chart where the real estate index is placed on Almaty and each district is clustered according to the venue density.</a:t>
            </a:r>
          </a:p>
          <a:p>
            <a:endParaRPr lang="ru-KZ" dirty="0"/>
          </a:p>
        </p:txBody>
      </p:sp>
    </p:spTree>
    <p:extLst>
      <p:ext uri="{BB962C8B-B14F-4D97-AF65-F5344CB8AC3E}">
        <p14:creationId xmlns:p14="http://schemas.microsoft.com/office/powerpoint/2010/main" val="100000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9BED3-FC45-7444-AC45-A93AC935CE11}"/>
              </a:ext>
            </a:extLst>
          </p:cNvPr>
          <p:cNvSpPr>
            <a:spLocks noGrp="1"/>
          </p:cNvSpPr>
          <p:nvPr>
            <p:ph type="title"/>
          </p:nvPr>
        </p:nvSpPr>
        <p:spPr/>
        <p:txBody>
          <a:bodyPr>
            <a:normAutofit fontScale="90000"/>
          </a:bodyPr>
          <a:lstStyle/>
          <a:p>
            <a:r>
              <a:rPr lang="en-US" b="1" dirty="0"/>
              <a:t>2. A description of the data and how it will be used to solve the problem.</a:t>
            </a:r>
            <a:endParaRPr lang="ru-KZ" dirty="0"/>
          </a:p>
        </p:txBody>
      </p:sp>
      <p:sp>
        <p:nvSpPr>
          <p:cNvPr id="3" name="Объект 2">
            <a:extLst>
              <a:ext uri="{FF2B5EF4-FFF2-40B4-BE49-F238E27FC236}">
                <a16:creationId xmlns:a16="http://schemas.microsoft.com/office/drawing/2014/main" id="{01D3E647-F416-D042-BEC1-FBBE03D1BB22}"/>
              </a:ext>
            </a:extLst>
          </p:cNvPr>
          <p:cNvSpPr>
            <a:spLocks noGrp="1"/>
          </p:cNvSpPr>
          <p:nvPr>
            <p:ph idx="1"/>
          </p:nvPr>
        </p:nvSpPr>
        <p:spPr/>
        <p:txBody>
          <a:bodyPr>
            <a:normAutofit lnSpcReduction="10000"/>
          </a:bodyPr>
          <a:lstStyle/>
          <a:p>
            <a:pPr marL="0" indent="0">
              <a:buNone/>
            </a:pPr>
            <a:r>
              <a:rPr lang="en-US" dirty="0"/>
              <a:t>To solve the problem I will use below data:</a:t>
            </a:r>
          </a:p>
          <a:p>
            <a:r>
              <a:rPr lang="en-US" dirty="0"/>
              <a:t>I found the population of Almaty districts data from </a:t>
            </a:r>
            <a:r>
              <a:rPr lang="en-US" u="sng" dirty="0">
                <a:hlinkClick r:id="rId2"/>
              </a:rPr>
              <a:t>https://journals.openedition.org/belgeo/28865?lang=en</a:t>
            </a:r>
            <a:r>
              <a:rPr lang="en-US" dirty="0"/>
              <a:t>, cleaned it and uploaded to </a:t>
            </a:r>
            <a:r>
              <a:rPr lang="en-US" dirty="0" err="1"/>
              <a:t>Github</a:t>
            </a:r>
            <a:r>
              <a:rPr lang="en-US" dirty="0"/>
              <a:t> repository</a:t>
            </a:r>
          </a:p>
          <a:p>
            <a:r>
              <a:rPr lang="en-US" dirty="0"/>
              <a:t>I used </a:t>
            </a:r>
            <a:r>
              <a:rPr lang="en-US" dirty="0" err="1"/>
              <a:t>Forsquare</a:t>
            </a:r>
            <a:r>
              <a:rPr lang="en-US" dirty="0"/>
              <a:t> API to get the most common venues of given Borough of Almaty.</a:t>
            </a:r>
          </a:p>
          <a:p>
            <a:r>
              <a:rPr lang="en-US" dirty="0"/>
              <a:t>There are not too many public </a:t>
            </a:r>
            <a:r>
              <a:rPr lang="en-US" dirty="0" err="1"/>
              <a:t>datas</a:t>
            </a:r>
            <a:r>
              <a:rPr lang="en-US" dirty="0"/>
              <a:t> related to demographic and social parameters for the city of Almaty. Therefor you must set-up your own data tables in most cases. In this case, I collected latest per square meter Housing Sales Price (HSP) Averages for each Borough of Almaty from housing retail web page (</a:t>
            </a:r>
            <a:r>
              <a:rPr lang="en-US" u="sng" dirty="0">
                <a:hlinkClick r:id="rId3"/>
              </a:rPr>
              <a:t>https://krisha.kz/content/analytics</a:t>
            </a:r>
            <a:r>
              <a:rPr lang="en-US" dirty="0"/>
              <a:t>).</a:t>
            </a:r>
          </a:p>
          <a:p>
            <a:r>
              <a:rPr lang="en-US" dirty="0"/>
              <a:t>I used Google Map, ‘Search Nearby’ option to get the center coordinates of each Borough.</a:t>
            </a:r>
          </a:p>
        </p:txBody>
      </p:sp>
    </p:spTree>
    <p:extLst>
      <p:ext uri="{BB962C8B-B14F-4D97-AF65-F5344CB8AC3E}">
        <p14:creationId xmlns:p14="http://schemas.microsoft.com/office/powerpoint/2010/main" val="42594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5B8658-CB07-DB4F-9879-EA89D56CC608}"/>
              </a:ext>
            </a:extLst>
          </p:cNvPr>
          <p:cNvSpPr>
            <a:spLocks noGrp="1"/>
          </p:cNvSpPr>
          <p:nvPr>
            <p:ph type="title"/>
          </p:nvPr>
        </p:nvSpPr>
        <p:spPr/>
        <p:txBody>
          <a:bodyPr/>
          <a:lstStyle/>
          <a:p>
            <a:r>
              <a:rPr lang="en-US" b="1" dirty="0"/>
              <a:t>3. Methodology section</a:t>
            </a:r>
            <a:endParaRPr lang="ru-KZ" dirty="0"/>
          </a:p>
        </p:txBody>
      </p:sp>
      <p:sp>
        <p:nvSpPr>
          <p:cNvPr id="3" name="Объект 2">
            <a:extLst>
              <a:ext uri="{FF2B5EF4-FFF2-40B4-BE49-F238E27FC236}">
                <a16:creationId xmlns:a16="http://schemas.microsoft.com/office/drawing/2014/main" id="{FE4174EF-261D-BD43-822E-78399B4F61E7}"/>
              </a:ext>
            </a:extLst>
          </p:cNvPr>
          <p:cNvSpPr>
            <a:spLocks noGrp="1"/>
          </p:cNvSpPr>
          <p:nvPr>
            <p:ph idx="1"/>
          </p:nvPr>
        </p:nvSpPr>
        <p:spPr/>
        <p:txBody>
          <a:bodyPr/>
          <a:lstStyle/>
          <a:p>
            <a:r>
              <a:rPr lang="en-US" b="1" dirty="0"/>
              <a:t>As a database, I used GitHub repository in my study. My master data which has the main components Borough, Average House square meter Price, Latitude and Longitude </a:t>
            </a:r>
            <a:r>
              <a:rPr lang="en-US" b="1" dirty="0" err="1"/>
              <a:t>informations</a:t>
            </a:r>
            <a:r>
              <a:rPr lang="en-US" b="1" dirty="0"/>
              <a:t> of the city.</a:t>
            </a:r>
          </a:p>
          <a:p>
            <a:r>
              <a:rPr lang="en-US" b="1" dirty="0"/>
              <a:t>I used python folium library to visualize geographic details of Almaty and its boroughs and I created a map of Istanbul with boroughs superimposed on top. I used latitude and longitude values to get the visual as below:</a:t>
            </a:r>
          </a:p>
          <a:p>
            <a:endParaRPr lang="ru-KZ" dirty="0"/>
          </a:p>
        </p:txBody>
      </p:sp>
    </p:spTree>
    <p:extLst>
      <p:ext uri="{BB962C8B-B14F-4D97-AF65-F5344CB8AC3E}">
        <p14:creationId xmlns:p14="http://schemas.microsoft.com/office/powerpoint/2010/main" val="297310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7">
            <a:extLst>
              <a:ext uri="{FF2B5EF4-FFF2-40B4-BE49-F238E27FC236}">
                <a16:creationId xmlns:a16="http://schemas.microsoft.com/office/drawing/2014/main" id="{02809643-1A52-4ED2-AA8C-EEF67E9272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F59BE78A-E3EA-4451-96B5-6FAFD246E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6">
              <a:extLst>
                <a:ext uri="{FF2B5EF4-FFF2-40B4-BE49-F238E27FC236}">
                  <a16:creationId xmlns:a16="http://schemas.microsoft.com/office/drawing/2014/main" id="{CFD751E0-7430-4ACA-A679-ECB74EA58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A4098D72-B456-40CC-8C9F-D08B9DD25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77F4ACE6-DDA3-4ED6-8FEE-78FFB08E9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4337B0AD-9A1D-4899-8791-EDEB9B5A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BCA1A530-E6F6-465D-BCD0-371D816CC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004A844-7D04-43E1-A29A-F8191791D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20EE4868-1730-433B-AA39-A91305A49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5AB5DD23-5ECB-4E0C-AC9B-C384785BA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30DF27FE-32C5-40E3-88CF-16228DBBC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7DA4BF21-FA96-43DB-A077-173C5F433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79FB98CB-1E06-4CC6-B67C-4CE3403E87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BF956BA4-7CC2-4E13-9E1D-0854EF4CB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E6C08EBB-2C97-4884-9312-EA0A6A62A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3262514D-691E-4344-8751-4E80F046A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17406E40-244E-4DD6-94A4-E73960241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9E621646-8902-4518-ADFE-798B8AF7F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BC03DD73-798C-403F-B9AC-BFF84A0B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6756FE0C-DC81-49BD-AD76-1E223B686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89921AE2-097C-4DEE-A398-FCB910D60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FEEAE74D-A8B8-4601-84C4-7F01DFF41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520CBBE2-4E54-D84E-8CF8-75FDBAA11CA6}"/>
              </a:ext>
            </a:extLst>
          </p:cNvPr>
          <p:cNvPicPr>
            <a:picLocks noChangeAspect="1"/>
          </p:cNvPicPr>
          <p:nvPr/>
        </p:nvPicPr>
        <p:blipFill rotWithShape="1">
          <a:blip r:embed="rId2"/>
          <a:srcRect l="14561" r="30140" b="-1"/>
          <a:stretch/>
        </p:blipFill>
        <p:spPr>
          <a:xfrm>
            <a:off x="643467" y="643467"/>
            <a:ext cx="10905066" cy="5571066"/>
          </a:xfrm>
          <a:prstGeom prst="rect">
            <a:avLst/>
          </a:prstGeom>
        </p:spPr>
      </p:pic>
    </p:spTree>
    <p:extLst>
      <p:ext uri="{BB962C8B-B14F-4D97-AF65-F5344CB8AC3E}">
        <p14:creationId xmlns:p14="http://schemas.microsoft.com/office/powerpoint/2010/main" val="271949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96969-C8CD-5348-A19D-98FE2F9DC3C4}"/>
              </a:ext>
            </a:extLst>
          </p:cNvPr>
          <p:cNvSpPr>
            <a:spLocks noGrp="1"/>
          </p:cNvSpPr>
          <p:nvPr>
            <p:ph type="title"/>
          </p:nvPr>
        </p:nvSpPr>
        <p:spPr/>
        <p:txBody>
          <a:bodyPr>
            <a:normAutofit fontScale="90000"/>
          </a:bodyPr>
          <a:lstStyle/>
          <a:p>
            <a:r>
              <a:rPr lang="en-US" b="1" dirty="0"/>
              <a:t>I utilized the Foursquare API to explore the boroughs and segment them</a:t>
            </a:r>
            <a:endParaRPr lang="ru-KZ" dirty="0"/>
          </a:p>
        </p:txBody>
      </p:sp>
      <p:pic>
        <p:nvPicPr>
          <p:cNvPr id="6" name="Объект 5">
            <a:extLst>
              <a:ext uri="{FF2B5EF4-FFF2-40B4-BE49-F238E27FC236}">
                <a16:creationId xmlns:a16="http://schemas.microsoft.com/office/drawing/2014/main" id="{9FFA29D6-51E2-CC4B-A7A7-B0D5DC6C96F1}"/>
              </a:ext>
            </a:extLst>
          </p:cNvPr>
          <p:cNvPicPr>
            <a:picLocks noGrp="1" noChangeAspect="1"/>
          </p:cNvPicPr>
          <p:nvPr>
            <p:ph sz="half" idx="1"/>
          </p:nvPr>
        </p:nvPicPr>
        <p:blipFill>
          <a:blip r:embed="rId2"/>
          <a:stretch>
            <a:fillRect/>
          </a:stretch>
        </p:blipFill>
        <p:spPr>
          <a:xfrm>
            <a:off x="5614194" y="896144"/>
            <a:ext cx="5283200" cy="2197100"/>
          </a:xfrm>
        </p:spPr>
      </p:pic>
      <p:pic>
        <p:nvPicPr>
          <p:cNvPr id="8" name="Объект 7">
            <a:extLst>
              <a:ext uri="{FF2B5EF4-FFF2-40B4-BE49-F238E27FC236}">
                <a16:creationId xmlns:a16="http://schemas.microsoft.com/office/drawing/2014/main" id="{45B8050D-8311-A84C-BA22-FA9E0D51E93C}"/>
              </a:ext>
            </a:extLst>
          </p:cNvPr>
          <p:cNvPicPr>
            <a:picLocks noGrp="1" noChangeAspect="1"/>
          </p:cNvPicPr>
          <p:nvPr>
            <p:ph sz="half" idx="2"/>
          </p:nvPr>
        </p:nvPicPr>
        <p:blipFill>
          <a:blip r:embed="rId3"/>
          <a:stretch>
            <a:fillRect/>
          </a:stretch>
        </p:blipFill>
        <p:spPr>
          <a:xfrm>
            <a:off x="5265620" y="3671888"/>
            <a:ext cx="5977173" cy="2384425"/>
          </a:xfrm>
        </p:spPr>
      </p:pic>
    </p:spTree>
    <p:extLst>
      <p:ext uri="{BB962C8B-B14F-4D97-AF65-F5344CB8AC3E}">
        <p14:creationId xmlns:p14="http://schemas.microsoft.com/office/powerpoint/2010/main" val="199726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Заголовок 1">
            <a:extLst>
              <a:ext uri="{FF2B5EF4-FFF2-40B4-BE49-F238E27FC236}">
                <a16:creationId xmlns:a16="http://schemas.microsoft.com/office/drawing/2014/main" id="{955F902C-CA87-B342-97E6-7483BA573CAB}"/>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2500">
                <a:solidFill>
                  <a:schemeClr val="bg1"/>
                </a:solidFill>
              </a:rPr>
              <a:t>I created a table which shows list of top 10 venue category for each borough</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Объект 4" descr="Изображение выглядит как снимок экрана&#10;&#10;Автоматически созданное описание">
            <a:extLst>
              <a:ext uri="{FF2B5EF4-FFF2-40B4-BE49-F238E27FC236}">
                <a16:creationId xmlns:a16="http://schemas.microsoft.com/office/drawing/2014/main" id="{94679647-A36A-844B-A984-ED5BB13B3C78}"/>
              </a:ext>
            </a:extLst>
          </p:cNvPr>
          <p:cNvPicPr>
            <a:picLocks noGrp="1" noChangeAspect="1"/>
          </p:cNvPicPr>
          <p:nvPr>
            <p:ph idx="1"/>
          </p:nvPr>
        </p:nvPicPr>
        <p:blipFill>
          <a:blip r:embed="rId2"/>
          <a:stretch>
            <a:fillRect/>
          </a:stretch>
        </p:blipFill>
        <p:spPr>
          <a:xfrm>
            <a:off x="200379" y="908462"/>
            <a:ext cx="11951132" cy="3615217"/>
          </a:xfrm>
          <a:prstGeom prst="rect">
            <a:avLst/>
          </a:prstGeom>
        </p:spPr>
      </p:pic>
    </p:spTree>
    <p:extLst>
      <p:ext uri="{BB962C8B-B14F-4D97-AF65-F5344CB8AC3E}">
        <p14:creationId xmlns:p14="http://schemas.microsoft.com/office/powerpoint/2010/main" val="29818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3" name="Rectangle 3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Isosceles Triangle 3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7" name="Rectangle 3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Заголовок 1">
            <a:extLst>
              <a:ext uri="{FF2B5EF4-FFF2-40B4-BE49-F238E27FC236}">
                <a16:creationId xmlns:a16="http://schemas.microsoft.com/office/drawing/2014/main" id="{CCAC9B98-837F-4443-A779-48C4CFD3345D}"/>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3400">
                <a:solidFill>
                  <a:schemeClr val="bg1"/>
                </a:solidFill>
              </a:rPr>
              <a:t>I will run K-Means to cluster the boroughs into 5 clusters</a:t>
            </a:r>
          </a:p>
        </p:txBody>
      </p:sp>
      <p:sp>
        <p:nvSpPr>
          <p:cNvPr id="60" name="Freeform: Shape 5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Объект 5" descr="Изображение выглядит как снимок экрана&#10;&#10;Автоматически созданное описание">
            <a:extLst>
              <a:ext uri="{FF2B5EF4-FFF2-40B4-BE49-F238E27FC236}">
                <a16:creationId xmlns:a16="http://schemas.microsoft.com/office/drawing/2014/main" id="{36E4C49D-69AE-C044-A6C4-EE10C5A9366C}"/>
              </a:ext>
            </a:extLst>
          </p:cNvPr>
          <p:cNvPicPr>
            <a:picLocks noGrp="1" noChangeAspect="1"/>
          </p:cNvPicPr>
          <p:nvPr>
            <p:ph idx="1"/>
          </p:nvPr>
        </p:nvPicPr>
        <p:blipFill>
          <a:blip r:embed="rId2"/>
          <a:stretch>
            <a:fillRect/>
          </a:stretch>
        </p:blipFill>
        <p:spPr>
          <a:xfrm>
            <a:off x="497498" y="346029"/>
            <a:ext cx="11146712" cy="4402951"/>
          </a:xfrm>
          <a:prstGeom prst="rect">
            <a:avLst/>
          </a:prstGeom>
        </p:spPr>
      </p:pic>
    </p:spTree>
    <p:extLst>
      <p:ext uri="{BB962C8B-B14F-4D97-AF65-F5344CB8AC3E}">
        <p14:creationId xmlns:p14="http://schemas.microsoft.com/office/powerpoint/2010/main" val="90769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9" name="Rectangle 3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Заголовок 1">
            <a:extLst>
              <a:ext uri="{FF2B5EF4-FFF2-40B4-BE49-F238E27FC236}">
                <a16:creationId xmlns:a16="http://schemas.microsoft.com/office/drawing/2014/main" id="{0242A58A-A2DB-0D4B-8001-FB238F2A2192}"/>
              </a:ext>
            </a:extLst>
          </p:cNvPr>
          <p:cNvSpPr>
            <a:spLocks noGrp="1"/>
          </p:cNvSpPr>
          <p:nvPr>
            <p:ph type="title"/>
          </p:nvPr>
        </p:nvSpPr>
        <p:spPr>
          <a:xfrm>
            <a:off x="888630" y="4760132"/>
            <a:ext cx="5093596" cy="1777829"/>
          </a:xfrm>
        </p:spPr>
        <p:txBody>
          <a:bodyPr vert="horz" lIns="228600" tIns="228600" rIns="228600" bIns="228600" rtlCol="0" anchor="ctr">
            <a:normAutofit/>
          </a:bodyPr>
          <a:lstStyle/>
          <a:p>
            <a:pPr algn="r"/>
            <a:r>
              <a:rPr lang="en-US" sz="4000">
                <a:solidFill>
                  <a:schemeClr val="tx1"/>
                </a:solidFill>
              </a:rPr>
              <a:t>4. Results section</a:t>
            </a:r>
          </a:p>
        </p:txBody>
      </p:sp>
      <p:pic>
        <p:nvPicPr>
          <p:cNvPr id="6" name="Объект 5" descr="Изображение выглядит как текст, карта&#10;&#10;Автоматически созданное описание">
            <a:extLst>
              <a:ext uri="{FF2B5EF4-FFF2-40B4-BE49-F238E27FC236}">
                <a16:creationId xmlns:a16="http://schemas.microsoft.com/office/drawing/2014/main" id="{FC8F1101-2072-4A46-8D71-2EE85D78607A}"/>
              </a:ext>
            </a:extLst>
          </p:cNvPr>
          <p:cNvPicPr>
            <a:picLocks noGrp="1" noChangeAspect="1"/>
          </p:cNvPicPr>
          <p:nvPr>
            <p:ph idx="1"/>
          </p:nvPr>
        </p:nvPicPr>
        <p:blipFill rotWithShape="1">
          <a:blip r:embed="rId2"/>
          <a:srcRect l="8290" r="16827"/>
          <a:stretch/>
        </p:blipFill>
        <p:spPr>
          <a:xfrm>
            <a:off x="20" y="10"/>
            <a:ext cx="12191980" cy="4599422"/>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4" name="Текст 3">
            <a:extLst>
              <a:ext uri="{FF2B5EF4-FFF2-40B4-BE49-F238E27FC236}">
                <a16:creationId xmlns:a16="http://schemas.microsoft.com/office/drawing/2014/main" id="{FC2EB1E7-19DC-5140-BC05-708081680780}"/>
              </a:ext>
            </a:extLst>
          </p:cNvPr>
          <p:cNvSpPr>
            <a:spLocks noGrp="1"/>
          </p:cNvSpPr>
          <p:nvPr>
            <p:ph type="body" sz="half" idx="2"/>
          </p:nvPr>
        </p:nvSpPr>
        <p:spPr>
          <a:xfrm>
            <a:off x="6226706" y="4767660"/>
            <a:ext cx="5173613" cy="1770300"/>
          </a:xfrm>
        </p:spPr>
        <p:txBody>
          <a:bodyPr vert="horz" lIns="91440" tIns="45720" rIns="91440" bIns="45720" rtlCol="0" anchor="ctr">
            <a:normAutofit/>
          </a:bodyPr>
          <a:lstStyle/>
          <a:p>
            <a:pPr indent="-228600" algn="l">
              <a:buFont typeface="Wingdings" panose="05000000000000000000" pitchFamily="2" charset="2"/>
              <a:buChar char="§"/>
            </a:pPr>
            <a:r>
              <a:rPr lang="en-US" b="1">
                <a:solidFill>
                  <a:schemeClr val="tx1"/>
                </a:solidFill>
              </a:rPr>
              <a:t>You can see a clustered map boroughs of Almaty</a:t>
            </a:r>
          </a:p>
          <a:p>
            <a:pPr indent="-228600" algn="l">
              <a:buFont typeface="Wingdings" panose="05000000000000000000" pitchFamily="2" charset="2"/>
              <a:buChar char="§"/>
            </a:pPr>
            <a:endParaRPr lang="en-US">
              <a:solidFill>
                <a:schemeClr val="tx1"/>
              </a:solidFill>
            </a:endParaRPr>
          </a:p>
        </p:txBody>
      </p:sp>
    </p:spTree>
    <p:extLst>
      <p:ext uri="{BB962C8B-B14F-4D97-AF65-F5344CB8AC3E}">
        <p14:creationId xmlns:p14="http://schemas.microsoft.com/office/powerpoint/2010/main" val="220543533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Атлас">
  <a:themeElements>
    <a:clrScheme name="Атлас">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Атлас">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тлас">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3</TotalTime>
  <Words>898</Words>
  <Application>Microsoft Macintosh PowerPoint</Application>
  <PresentationFormat>Широкоэкранный</PresentationFormat>
  <Paragraphs>37</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Calibri Light</vt:lpstr>
      <vt:lpstr>Rockwell</vt:lpstr>
      <vt:lpstr>Wingdings</vt:lpstr>
      <vt:lpstr>Атлас</vt:lpstr>
      <vt:lpstr>Housing Sales Prices &amp; Venues Data Analysis of Almaty</vt:lpstr>
      <vt:lpstr>1. A description of the problem and a discussion of the background.</vt:lpstr>
      <vt:lpstr>2. A description of the data and how it will be used to solve the problem.</vt:lpstr>
      <vt:lpstr>3. Methodology section</vt:lpstr>
      <vt:lpstr>Презентация PowerPoint</vt:lpstr>
      <vt:lpstr>I utilized the Foursquare API to explore the boroughs and segment them</vt:lpstr>
      <vt:lpstr>I created a table which shows list of top 10 venue category for each borough</vt:lpstr>
      <vt:lpstr>I will run K-Means to cluster the boroughs into 5 clusters</vt:lpstr>
      <vt:lpstr>4. Results section</vt:lpstr>
      <vt:lpstr>Population distribution in Almaty</vt:lpstr>
      <vt:lpstr>Avg House Price and Population Density Dependancy</vt:lpstr>
      <vt:lpstr>5. Discussion section</vt:lpstr>
      <vt:lpstr>6. Conclusion section</vt:lpstr>
      <vt:lpstr>7. References 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Sales Prices &amp; Venues Data Analysis of Almaty</dc:title>
  <dc:creator>Startsev Alexey</dc:creator>
  <cp:lastModifiedBy>Startsev Alexey</cp:lastModifiedBy>
  <cp:revision>2</cp:revision>
  <dcterms:created xsi:type="dcterms:W3CDTF">2020-09-12T12:54:37Z</dcterms:created>
  <dcterms:modified xsi:type="dcterms:W3CDTF">2020-09-12T12:57:58Z</dcterms:modified>
</cp:coreProperties>
</file>