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Introducción a C#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260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Lógicos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96970"/>
              </p:ext>
            </p:extLst>
          </p:nvPr>
        </p:nvGraphicFramePr>
        <p:xfrm>
          <a:off x="1981200" y="2116666"/>
          <a:ext cx="8128000" cy="237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Descripción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C#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Operador lógico Y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&amp;&amp;</a:t>
                      </a:r>
                      <a:endParaRPr kumimoji="0" lang="es-AR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Operador lógico O</a:t>
                      </a: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</a:rPr>
                        <a:t>||</a:t>
                      </a: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Negación lógica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!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Igualdad</a:t>
                      </a:r>
                      <a:endParaRPr kumimoji="0" lang="es-AR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==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Desigualdad</a:t>
                      </a:r>
                      <a:endParaRPr kumimoji="0" lang="es-AR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Arial" charset="0"/>
                          <a:cs typeface="Arial" charset="0"/>
                        </a:rPr>
                        <a:t>!=</a:t>
                      </a:r>
                      <a:endParaRPr kumimoji="0" lang="es-A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Arial" charset="0"/>
                      </a:endParaRPr>
                    </a:p>
                  </a:txBody>
                  <a:tcPr marT="45732" marB="45732" anchor="b" horzOverflow="overflow"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498600" y="4559300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  <a:cs typeface="Lucida Sans Unicode" pitchFamily="34" charset="0"/>
              </a:rPr>
              <a:t>En C# todas las evaluaciones se hacen por “cortocircuito”</a:t>
            </a:r>
            <a:endParaRPr lang="es-AR" sz="2400" dirty="0">
              <a:latin typeface="Trebuchet MS (Cuerpo)"/>
            </a:endParaRPr>
          </a:p>
        </p:txBody>
      </p:sp>
      <p:sp>
        <p:nvSpPr>
          <p:cNvPr id="6" name="Google Shape;408;p22"/>
          <p:cNvSpPr txBox="1">
            <a:spLocks/>
          </p:cNvSpPr>
          <p:nvPr/>
        </p:nvSpPr>
        <p:spPr>
          <a:xfrm>
            <a:off x="705721" y="5046365"/>
            <a:ext cx="4958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//Si Hacer1() es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True,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//entonces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NO se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evalua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Hacer2()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(Hacer1() || Hacer2())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408;p22"/>
          <p:cNvSpPr txBox="1">
            <a:spLocks/>
          </p:cNvSpPr>
          <p:nvPr/>
        </p:nvSpPr>
        <p:spPr>
          <a:xfrm>
            <a:off x="5900021" y="5020965"/>
            <a:ext cx="4958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//Si Hacer1() es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False,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//entonces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NO se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evalua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Hacer2()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(Hacer1()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&amp;&amp; Hacer2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7679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Sentencias Condicionales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72321" y="2201565"/>
            <a:ext cx="3307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(x &gt; 10)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Hacer1();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172321" y="4322465"/>
            <a:ext cx="3307479" cy="17100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&gt; 10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Hacer1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Hacer2();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 smtClean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408;p22"/>
          <p:cNvSpPr txBox="1">
            <a:spLocks/>
          </p:cNvSpPr>
          <p:nvPr/>
        </p:nvSpPr>
        <p:spPr>
          <a:xfrm>
            <a:off x="3677521" y="2201565"/>
            <a:ext cx="3307479" cy="38309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&gt; 10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Hacer1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Hacer2();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 smtClean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408;p22"/>
          <p:cNvSpPr txBox="1">
            <a:spLocks/>
          </p:cNvSpPr>
          <p:nvPr/>
        </p:nvSpPr>
        <p:spPr>
          <a:xfrm>
            <a:off x="7182721" y="2201564"/>
            <a:ext cx="3307479" cy="38309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&gt; 10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Hacer1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(x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&lt;= 20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Hacer2();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Hacer3();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kern="0" dirty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 smtClean="0">
              <a:solidFill>
                <a:srgbClr val="FFFFFF"/>
              </a:solidFill>
              <a:latin typeface="Source Sans Pro"/>
              <a:sym typeface="Source Sans Pro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s-AR" sz="2000" kern="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974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Sentencias Condicionales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473455"/>
            <a:ext cx="10588693" cy="4003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0;</a:t>
            </a:r>
          </a:p>
          <a:p>
            <a:pPr marL="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Código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Código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Código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DEFAULT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386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Repetitivas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06755"/>
            <a:ext cx="10588693" cy="12984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Partes: declaración, prueba, acción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10; i++)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4746755"/>
            <a:ext cx="10588693" cy="1742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nombres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auxNombre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nombres)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auxNombre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es un elemento de nombres.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80320" y="4165600"/>
            <a:ext cx="853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La </a:t>
            </a:r>
            <a:r>
              <a:rPr lang="es-A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</a:rPr>
              <a:t>sentencia </a:t>
            </a:r>
            <a:r>
              <a:rPr lang="es-AR" sz="2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  <a:cs typeface="Lucida Sans Unicode" pitchFamily="34" charset="0"/>
              </a:rPr>
              <a:t>foreach</a:t>
            </a:r>
            <a:r>
              <a:rPr lang="es-AR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rebuchet MS (Cuerpo)"/>
                <a:cs typeface="Lucida Sans Unicode" pitchFamily="34" charset="0"/>
              </a:rPr>
              <a:t> permite recorrer arreglos y colecciones</a:t>
            </a:r>
            <a:endParaRPr lang="es-AR" sz="2400" dirty="0">
              <a:latin typeface="Trebuchet MS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6298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Repetitivas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06755"/>
            <a:ext cx="10588693" cy="18393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//En algún momento poner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= false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4648201"/>
            <a:ext cx="10588693" cy="18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//En algún momento poner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= false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401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Entry</a:t>
            </a:r>
            <a:r>
              <a:rPr lang="es-ES" dirty="0"/>
              <a:t> Point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06755"/>
            <a:ext cx="10588693" cy="4282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HolaMundo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 mundo C#"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nombre completamente cualificado.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System.Console.ReadKey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113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Entry</a:t>
            </a:r>
            <a:r>
              <a:rPr lang="es-ES" dirty="0"/>
              <a:t> Point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27427"/>
          </a:xfrm>
        </p:spPr>
        <p:txBody>
          <a:bodyPr>
            <a:normAutofit lnSpcReduction="10000"/>
          </a:bodyPr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El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punto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de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entrada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para los </a:t>
            </a:r>
            <a:r>
              <a:rPr lang="en-US" sz="2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programas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en C# </a:t>
            </a:r>
            <a:r>
              <a:rPr lang="en-US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es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la </a:t>
            </a:r>
            <a:r>
              <a:rPr lang="en-US" sz="28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función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Main</a:t>
            </a:r>
            <a:endParaRPr lang="en-US" sz="28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s-E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static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: Es un modificador que permite ejecutar un método sin tener que instanciar a una variable (sin crear un objeto). El método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Main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() debe ser estático.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s-ES" sz="2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void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: Indica el tipo de valor de retorno del método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Main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(). No necesariamente tiene que ser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void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s-E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string</a:t>
            </a:r>
            <a:r>
              <a:rPr lang="es-ES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[] </a:t>
            </a:r>
            <a:r>
              <a:rPr lang="es-ES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args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: Es un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Array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de tipo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string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 que puede recibir el método </a:t>
            </a:r>
            <a:r>
              <a:rPr lang="es-E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Main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cs typeface="Times New Roman" pitchFamily="18" charset="0"/>
              </a:rPr>
              <a:t>() como parámetro. Este parámetro es opcional.</a:t>
            </a:r>
            <a:r>
              <a:rPr lang="es-E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53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Console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una clase pública y estática.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Representa la entrada, salida y errores de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Streams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para aplicaciones de consola.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miembro del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NameSpace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795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Clear()</a:t>
            </a:r>
          </a:p>
          <a:p>
            <a:pPr lvl="1">
              <a:defRPr/>
            </a:pPr>
            <a:r>
              <a:rPr lang="es-ES" dirty="0">
                <a:latin typeface="Franklin Gothic Medium" panose="020B0603020102020204" pitchFamily="34" charset="0"/>
              </a:rPr>
              <a:t>Limpia el buffer de la consola. Equivalente a </a:t>
            </a:r>
            <a:r>
              <a:rPr lang="es-ES" b="1" dirty="0" err="1">
                <a:latin typeface="Franklin Gothic Medium" panose="020B0603020102020204" pitchFamily="34" charset="0"/>
              </a:rPr>
              <a:t>clrscr</a:t>
            </a:r>
            <a:r>
              <a:rPr lang="es-ES" b="1" dirty="0">
                <a:latin typeface="Franklin Gothic Medium" panose="020B0603020102020204" pitchFamily="34" charset="0"/>
              </a:rPr>
              <a:t>()</a:t>
            </a:r>
            <a:r>
              <a:rPr lang="es-ES" dirty="0">
                <a:latin typeface="Franklin Gothic Medium" panose="020B0603020102020204" pitchFamily="34" charset="0"/>
              </a:rPr>
              <a:t> de C</a:t>
            </a:r>
            <a:r>
              <a:rPr lang="es-ES" dirty="0" smtClean="0"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ES" dirty="0"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latin typeface="Franklin Gothic Medium" panose="020B0603020102020204" pitchFamily="34" charset="0"/>
              </a:rPr>
              <a:t>Read</a:t>
            </a:r>
            <a:r>
              <a:rPr lang="es-ES" dirty="0"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dirty="0">
                <a:latin typeface="Franklin Gothic Medium" panose="020B0603020102020204" pitchFamily="34" charset="0"/>
              </a:rPr>
              <a:t>Lee el próximo carácter del </a:t>
            </a:r>
            <a:r>
              <a:rPr lang="es-ES" dirty="0" err="1">
                <a:latin typeface="Franklin Gothic Medium" panose="020B0603020102020204" pitchFamily="34" charset="0"/>
              </a:rPr>
              <a:t>stream</a:t>
            </a:r>
            <a:r>
              <a:rPr lang="es-ES" dirty="0">
                <a:latin typeface="Franklin Gothic Medium" panose="020B0603020102020204" pitchFamily="34" charset="0"/>
              </a:rPr>
              <a:t> de entrada. Devuelve un entero</a:t>
            </a:r>
            <a:r>
              <a:rPr lang="es-ES" dirty="0" smtClean="0">
                <a:latin typeface="Franklin Gothic Medium" panose="020B0603020102020204" pitchFamily="34" charset="0"/>
              </a:rPr>
              <a:t>.</a:t>
            </a:r>
          </a:p>
          <a:p>
            <a:pPr lvl="1">
              <a:defRPr/>
            </a:pPr>
            <a:endParaRPr lang="es-ES" dirty="0"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latin typeface="Franklin Gothic Medium" panose="020B0603020102020204" pitchFamily="34" charset="0"/>
              </a:rPr>
              <a:t>ReadKey</a:t>
            </a:r>
            <a:r>
              <a:rPr lang="es-ES" dirty="0">
                <a:latin typeface="Franklin Gothic Medium" panose="020B0603020102020204" pitchFamily="34" charset="0"/>
              </a:rPr>
              <a:t>(</a:t>
            </a:r>
            <a:r>
              <a:rPr lang="es-ES" dirty="0" err="1">
                <a:latin typeface="Franklin Gothic Medium" panose="020B0603020102020204" pitchFamily="34" charset="0"/>
              </a:rPr>
              <a:t>bool</a:t>
            </a:r>
            <a:r>
              <a:rPr lang="es-ES" dirty="0">
                <a:latin typeface="Franklin Gothic Medium" panose="020B0603020102020204" pitchFamily="34" charset="0"/>
              </a:rPr>
              <a:t>)</a:t>
            </a:r>
          </a:p>
          <a:p>
            <a:pPr lvl="1">
              <a:defRPr/>
            </a:pPr>
            <a:r>
              <a:rPr lang="es-ES" dirty="0">
                <a:latin typeface="Franklin Gothic Medium" panose="020B0603020102020204" pitchFamily="34" charset="0"/>
              </a:rPr>
              <a:t>Obtiene el carácter presionado por el usuario. La tecla presionada puede mostrarse en la consola. Equivalente a </a:t>
            </a:r>
            <a:r>
              <a:rPr lang="es-ES" b="1" dirty="0" err="1">
                <a:latin typeface="Franklin Gothic Medium" panose="020B0603020102020204" pitchFamily="34" charset="0"/>
              </a:rPr>
              <a:t>getch</a:t>
            </a:r>
            <a:r>
              <a:rPr lang="es-ES" b="1" dirty="0">
                <a:latin typeface="Franklin Gothic Medium" panose="020B0603020102020204" pitchFamily="34" charset="0"/>
              </a:rPr>
              <a:t>() / </a:t>
            </a:r>
            <a:r>
              <a:rPr lang="es-ES" b="1" dirty="0" err="1">
                <a:latin typeface="Franklin Gothic Medium" panose="020B0603020102020204" pitchFamily="34" charset="0"/>
              </a:rPr>
              <a:t>getche</a:t>
            </a:r>
            <a:r>
              <a:rPr lang="es-ES" b="1" dirty="0">
                <a:latin typeface="Franklin Gothic Medium" panose="020B0603020102020204" pitchFamily="34" charset="0"/>
              </a:rPr>
              <a:t>()</a:t>
            </a:r>
            <a:r>
              <a:rPr lang="es-ES" dirty="0">
                <a:latin typeface="Franklin Gothic Medium" panose="020B0603020102020204" pitchFamily="34" charset="0"/>
              </a:rPr>
              <a:t> de C.</a:t>
            </a:r>
          </a:p>
          <a:p>
            <a:endParaRPr lang="es-AR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607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" dirty="0" err="1">
                <a:latin typeface="Franklin Gothic Medium" panose="020B0603020102020204" pitchFamily="34" charset="0"/>
              </a:rPr>
              <a:t>ReadLine</a:t>
            </a:r>
            <a:r>
              <a:rPr lang="es-ES" dirty="0"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dirty="0">
                <a:latin typeface="Franklin Gothic Medium" panose="020B0603020102020204" pitchFamily="34" charset="0"/>
              </a:rPr>
              <a:t>Lee la siguiente línea de caracteres de la consola. Devuelve un </a:t>
            </a:r>
            <a:r>
              <a:rPr lang="es-ES" dirty="0" err="1">
                <a:solidFill>
                  <a:schemeClr val="accent1"/>
                </a:solidFill>
                <a:latin typeface="Franklin Gothic Medium" panose="020B0603020102020204" pitchFamily="34" charset="0"/>
              </a:rPr>
              <a:t>string</a:t>
            </a:r>
            <a:r>
              <a:rPr lang="es-ES" dirty="0">
                <a:latin typeface="Franklin Gothic Medium" panose="020B0603020102020204" pitchFamily="34" charset="0"/>
              </a:rPr>
              <a:t>. </a:t>
            </a:r>
          </a:p>
          <a:p>
            <a:pPr lvl="1">
              <a:buNone/>
              <a:defRPr/>
            </a:pPr>
            <a:r>
              <a:rPr lang="es-ES" dirty="0">
                <a:latin typeface="Franklin Gothic Medium" panose="020B0603020102020204" pitchFamily="34" charset="0"/>
              </a:rPr>
              <a:t>	Equivalente a </a:t>
            </a:r>
            <a:r>
              <a:rPr lang="es-ES" b="1" dirty="0" err="1">
                <a:latin typeface="Franklin Gothic Medium" panose="020B0603020102020204" pitchFamily="34" charset="0"/>
              </a:rPr>
              <a:t>gets</a:t>
            </a:r>
            <a:r>
              <a:rPr lang="es-ES" b="1" dirty="0">
                <a:latin typeface="Franklin Gothic Medium" panose="020B0603020102020204" pitchFamily="34" charset="0"/>
              </a:rPr>
              <a:t>()</a:t>
            </a:r>
            <a:r>
              <a:rPr lang="es-ES" dirty="0">
                <a:latin typeface="Franklin Gothic Medium" panose="020B0603020102020204" pitchFamily="34" charset="0"/>
              </a:rPr>
              <a:t> de C</a:t>
            </a:r>
            <a:r>
              <a:rPr lang="es-ES" dirty="0" smtClean="0">
                <a:latin typeface="Franklin Gothic Medium" panose="020B0603020102020204" pitchFamily="34" charset="0"/>
              </a:rPr>
              <a:t>.</a:t>
            </a:r>
          </a:p>
          <a:p>
            <a:pPr lvl="1">
              <a:buNone/>
              <a:defRPr/>
            </a:pPr>
            <a:endParaRPr lang="es-ES" dirty="0"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latin typeface="Franklin Gothic Medium" panose="020B0603020102020204" pitchFamily="34" charset="0"/>
              </a:rPr>
              <a:t>Write</a:t>
            </a:r>
            <a:r>
              <a:rPr lang="es-ES" dirty="0"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dirty="0">
                <a:latin typeface="Franklin Gothic Medium" panose="020B0603020102020204" pitchFamily="34" charset="0"/>
              </a:rPr>
              <a:t>Escribe el </a:t>
            </a:r>
            <a:r>
              <a:rPr lang="es-ES" dirty="0" err="1">
                <a:latin typeface="Franklin Gothic Medium" panose="020B0603020102020204" pitchFamily="34" charset="0"/>
              </a:rPr>
              <a:t>string</a:t>
            </a:r>
            <a:r>
              <a:rPr lang="es-ES" dirty="0">
                <a:latin typeface="Franklin Gothic Medium" panose="020B0603020102020204" pitchFamily="34" charset="0"/>
              </a:rPr>
              <a:t> que se le pasa como parámetro a la salida estándar.</a:t>
            </a:r>
          </a:p>
          <a:p>
            <a:pPr lvl="1">
              <a:buNone/>
              <a:defRPr/>
            </a:pPr>
            <a:r>
              <a:rPr lang="es-ES" dirty="0">
                <a:latin typeface="Franklin Gothic Medium" panose="020B0603020102020204" pitchFamily="34" charset="0"/>
              </a:rPr>
              <a:t>	Equivalente a </a:t>
            </a:r>
            <a:r>
              <a:rPr lang="es-ES" b="1" dirty="0" err="1">
                <a:latin typeface="Franklin Gothic Medium" panose="020B0603020102020204" pitchFamily="34" charset="0"/>
              </a:rPr>
              <a:t>printf</a:t>
            </a:r>
            <a:r>
              <a:rPr lang="es-ES" b="1" dirty="0">
                <a:latin typeface="Franklin Gothic Medium" panose="020B0603020102020204" pitchFamily="34" charset="0"/>
              </a:rPr>
              <a:t>()</a:t>
            </a:r>
            <a:r>
              <a:rPr lang="es-ES" dirty="0">
                <a:latin typeface="Franklin Gothic Medium" panose="020B0603020102020204" pitchFamily="34" charset="0"/>
              </a:rPr>
              <a:t> de C. </a:t>
            </a:r>
            <a:endParaRPr lang="es-ES" dirty="0" smtClean="0"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dirty="0"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 err="1">
                <a:latin typeface="Franklin Gothic Medium" panose="020B0603020102020204" pitchFamily="34" charset="0"/>
              </a:rPr>
              <a:t>WriteLine</a:t>
            </a:r>
            <a:r>
              <a:rPr lang="es-ES" dirty="0">
                <a:latin typeface="Franklin Gothic Medium" panose="020B0603020102020204" pitchFamily="34" charset="0"/>
              </a:rPr>
              <a:t>()</a:t>
            </a:r>
          </a:p>
          <a:p>
            <a:pPr lvl="1">
              <a:defRPr/>
            </a:pPr>
            <a:r>
              <a:rPr lang="es-ES" dirty="0">
                <a:latin typeface="Franklin Gothic Medium" panose="020B0603020102020204" pitchFamily="34" charset="0"/>
              </a:rPr>
              <a:t>Ídem método </a:t>
            </a:r>
            <a:r>
              <a:rPr lang="es-ES" dirty="0" err="1">
                <a:latin typeface="Franklin Gothic Medium" panose="020B0603020102020204" pitchFamily="34" charset="0"/>
              </a:rPr>
              <a:t>Write</a:t>
            </a:r>
            <a:r>
              <a:rPr lang="es-ES" dirty="0">
                <a:latin typeface="Franklin Gothic Medium" panose="020B0603020102020204" pitchFamily="34" charset="0"/>
              </a:rPr>
              <a:t>, pero introduce un salto de línea al final de la cadena.</a:t>
            </a:r>
            <a:endParaRPr lang="es-AR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 </a:t>
            </a:r>
            <a:r>
              <a:rPr lang="es-AR" dirty="0" err="1" smtClean="0"/>
              <a:t>System</a:t>
            </a:r>
            <a:r>
              <a:rPr lang="es-AR" dirty="0" smtClean="0"/>
              <a:t> (CTS)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un conjunto común de “tipos” de datos orientados a objetos.</a:t>
            </a:r>
          </a:p>
          <a:p>
            <a:pPr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 lenguaje de programación .NET debe implementar los tipos definidos por el CTS.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 tipo hereda directa o indirectamente del tipo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System.Object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CTS define tipos de VALOR y de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REFERENCIA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37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Propiedades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565150">
              <a:defRPr/>
            </a:pPr>
            <a:r>
              <a:rPr lang="es-AR" dirty="0" err="1" smtClean="0">
                <a:latin typeface="Franklin Gothic Medium" panose="020B0603020102020204" pitchFamily="34" charset="0"/>
              </a:rPr>
              <a:t>BackGroundColor</a:t>
            </a:r>
            <a:r>
              <a:rPr lang="es-AR" dirty="0" smtClean="0">
                <a:latin typeface="Franklin Gothic Medium" panose="020B0603020102020204" pitchFamily="34" charset="0"/>
              </a:rPr>
              <a:t>: Obtiene </a:t>
            </a:r>
            <a:r>
              <a:rPr lang="es-AR" dirty="0">
                <a:latin typeface="Franklin Gothic Medium" panose="020B0603020102020204" pitchFamily="34" charset="0"/>
              </a:rPr>
              <a:t>o establece el color de fondo de la consola</a:t>
            </a:r>
            <a:r>
              <a:rPr lang="es-AR" dirty="0" smtClean="0">
                <a:latin typeface="Franklin Gothic Medium" panose="020B0603020102020204" pitchFamily="34" charset="0"/>
              </a:rPr>
              <a:t>.</a:t>
            </a:r>
          </a:p>
          <a:p>
            <a:pPr marL="565150" indent="-565150">
              <a:defRPr/>
            </a:pPr>
            <a:endParaRPr lang="es-AR" dirty="0">
              <a:latin typeface="Franklin Gothic Medium" panose="020B0603020102020204" pitchFamily="34" charset="0"/>
            </a:endParaRPr>
          </a:p>
          <a:p>
            <a:pPr marL="565150" indent="-565150">
              <a:defRPr/>
            </a:pPr>
            <a:r>
              <a:rPr lang="es-AR" dirty="0" err="1" smtClean="0">
                <a:latin typeface="Franklin Gothic Medium" panose="020B0603020102020204" pitchFamily="34" charset="0"/>
              </a:rPr>
              <a:t>ForeGroundColor</a:t>
            </a:r>
            <a:r>
              <a:rPr lang="es-AR" dirty="0" smtClean="0">
                <a:latin typeface="Franklin Gothic Medium" panose="020B0603020102020204" pitchFamily="34" charset="0"/>
              </a:rPr>
              <a:t>: Obtiene </a:t>
            </a:r>
            <a:r>
              <a:rPr lang="es-AR" dirty="0">
                <a:latin typeface="Franklin Gothic Medium" panose="020B0603020102020204" pitchFamily="34" charset="0"/>
              </a:rPr>
              <a:t>o establece el color del texto de la consola</a:t>
            </a:r>
            <a:r>
              <a:rPr lang="es-AR" dirty="0" smtClean="0">
                <a:latin typeface="Franklin Gothic Medium" panose="020B0603020102020204" pitchFamily="34" charset="0"/>
              </a:rPr>
              <a:t>.</a:t>
            </a:r>
          </a:p>
          <a:p>
            <a:pPr marL="565150" indent="-565150">
              <a:defRPr/>
            </a:pPr>
            <a:endParaRPr lang="es-AR" dirty="0">
              <a:latin typeface="Franklin Gothic Medium" panose="020B0603020102020204" pitchFamily="34" charset="0"/>
            </a:endParaRPr>
          </a:p>
          <a:p>
            <a:pPr marL="565150" indent="-565150">
              <a:defRPr/>
            </a:pPr>
            <a:r>
              <a:rPr lang="es-AR" dirty="0" err="1" smtClean="0">
                <a:latin typeface="Franklin Gothic Medium" panose="020B0603020102020204" pitchFamily="34" charset="0"/>
              </a:rPr>
              <a:t>Title</a:t>
            </a:r>
            <a:r>
              <a:rPr lang="es-AR" dirty="0" smtClean="0">
                <a:latin typeface="Franklin Gothic Medium" panose="020B0603020102020204" pitchFamily="34" charset="0"/>
              </a:rPr>
              <a:t>: Obtiene </a:t>
            </a:r>
            <a:r>
              <a:rPr lang="es-AR" dirty="0">
                <a:latin typeface="Franklin Gothic Medium" panose="020B0603020102020204" pitchFamily="34" charset="0"/>
              </a:rPr>
              <a:t>o establece el título de la consola.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337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Formato de salida de Texto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4727"/>
          </a:xfrm>
        </p:spPr>
        <p:txBody>
          <a:bodyPr>
            <a:normAutofit/>
          </a:bodyPr>
          <a:lstStyle/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Con los marcadores (</a:t>
            </a:r>
            <a:r>
              <a:rPr lang="es-ES" kern="0" dirty="0">
                <a:solidFill>
                  <a:srgbClr val="FCEB9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“{}”</a:t>
            </a: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), además de indicar el número </a:t>
            </a: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de parámetro </a:t>
            </a: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que se usará, podemos indicar la forma en que se mostrará. </a:t>
            </a: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endParaRPr lang="es-ES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/>
              <a:ea typeface="Arial Unicode MS" pitchFamily="34" charset="-128"/>
              <a:cs typeface="Arial Unicode MS" pitchFamily="34" charset="-128"/>
            </a:endParaRP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Cuantos </a:t>
            </a:r>
            <a:r>
              <a:rPr lang="es-ES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caracteres se mostrarán y si se formatearán a la derecha o la izquierda o también se pueden indicar otros valores de formato</a:t>
            </a: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.</a:t>
            </a:r>
            <a:endParaRPr lang="es-ES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4612245"/>
            <a:ext cx="10588693" cy="1547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</a:t>
            </a:r>
            <a:r>
              <a:rPr lang="es-AR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"Acá iría mi texto: {0}"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564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Formato de salida de Texto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14727"/>
          </a:xfrm>
        </p:spPr>
        <p:txBody>
          <a:bodyPr>
            <a:normAutofit/>
          </a:bodyPr>
          <a:lstStyle/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r>
              <a:rPr lang="es-ES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Fomato</a:t>
            </a: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  <a:ea typeface="Arial Unicode MS" pitchFamily="34" charset="-128"/>
                <a:cs typeface="Arial Unicode MS" pitchFamily="34" charset="-128"/>
              </a:rPr>
              <a:t> completo</a:t>
            </a:r>
            <a:r>
              <a:rPr lang="es-ES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{ N [, M ][: Formato ] }  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(*)</a:t>
            </a: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endParaRPr lang="es-ES" kern="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 será el número del parámetro, empezando por cero.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</a:b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será el ancho usado para mostrar el parámetro, el cual se rellenará con espacios. Si M es negativo, se justificará a la izquierda, y si es positivo, se justificará a la derecha.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</a:b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Formato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  <a:ea typeface="Arial Unicode MS" pitchFamily="34" charset="-128"/>
                <a:cs typeface="Arial Unicode MS" pitchFamily="34" charset="-128"/>
              </a:rPr>
              <a:t>será una cadena que indicará un formato extra a usar con ese parámetro.</a:t>
            </a:r>
          </a:p>
          <a:p>
            <a:pPr marL="0" indent="0" fontAlgn="base">
              <a:spcBef>
                <a:spcPct val="25000"/>
              </a:spcBef>
              <a:spcAft>
                <a:spcPct val="0"/>
              </a:spcAft>
              <a:buClr>
                <a:srgbClr val="FFCC29"/>
              </a:buClr>
              <a:buSzPct val="75000"/>
              <a:buNone/>
              <a:defRPr/>
            </a:pPr>
            <a:endParaRPr lang="es-ES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93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Formato de salida de Texto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26244"/>
            <a:ext cx="10588693" cy="33760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"{0,10}{1,-10}{2}"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10, 15, 23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Salida: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10 15    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23</a:t>
            </a:r>
          </a:p>
          <a:p>
            <a:pPr marL="76200" indent="0">
              <a:buNone/>
            </a:pPr>
            <a:endParaRPr kumimoji="0" lang="es-AR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"{ 0,10:#,###.00}{1,10}"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10.476, 15.355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Salida: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     10.48     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15.355</a:t>
            </a:r>
          </a:p>
        </p:txBody>
      </p:sp>
    </p:spTree>
    <p:extLst>
      <p:ext uri="{BB962C8B-B14F-4D97-AF65-F5344CB8AC3E}">
        <p14:creationId xmlns:p14="http://schemas.microsoft.com/office/powerpoint/2010/main" val="2647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 </a:t>
            </a:r>
            <a:r>
              <a:rPr lang="es-AR" dirty="0" err="1"/>
              <a:t>System</a:t>
            </a:r>
            <a:r>
              <a:rPr lang="es-AR" dirty="0"/>
              <a:t> (CTS)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3181930" y="2190950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OBJECT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332587" y="2743200"/>
            <a:ext cx="3531071" cy="3928056"/>
          </a:xfrm>
          <a:prstGeom prst="rect">
            <a:avLst/>
          </a:prstGeom>
          <a:solidFill>
            <a:schemeClr val="tx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Reference </a:t>
            </a:r>
            <a:r>
              <a:rPr lang="es-AR" dirty="0" err="1" smtClean="0">
                <a:solidFill>
                  <a:schemeClr val="tx1"/>
                </a:solidFill>
              </a:rPr>
              <a:t>Types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84540" y="2743200"/>
            <a:ext cx="7289408" cy="3928056"/>
          </a:xfrm>
          <a:prstGeom prst="rect">
            <a:avLst/>
          </a:prstGeom>
          <a:solidFill>
            <a:schemeClr val="tx2">
              <a:lumMod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Value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Types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500977" y="3283508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Clase</a:t>
            </a:r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00977" y="3795111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Interfaz</a:t>
            </a:r>
            <a:endParaRPr lang="es-AR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500977" y="4305836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Array</a:t>
            </a:r>
            <a:endParaRPr lang="es-AR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500976" y="4816561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String</a:t>
            </a:r>
            <a:endParaRPr lang="es-AR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500975" y="5301802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Delegado</a:t>
            </a:r>
            <a:endParaRPr lang="es-AR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500974" y="5812527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Otros</a:t>
            </a:r>
            <a:endParaRPr lang="es-AR" dirty="0"/>
          </a:p>
        </p:txBody>
      </p:sp>
      <p:cxnSp>
        <p:nvCxnSpPr>
          <p:cNvPr id="16" name="Conector angular 15"/>
          <p:cNvCxnSpPr>
            <a:stCxn id="9" idx="3"/>
          </p:cNvCxnSpPr>
          <p:nvPr/>
        </p:nvCxnSpPr>
        <p:spPr>
          <a:xfrm flipV="1">
            <a:off x="2458566" y="2564438"/>
            <a:ext cx="1702158" cy="905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10" idx="3"/>
          </p:cNvCxnSpPr>
          <p:nvPr/>
        </p:nvCxnSpPr>
        <p:spPr>
          <a:xfrm flipV="1">
            <a:off x="2458566" y="2564438"/>
            <a:ext cx="1702158" cy="1417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11" idx="3"/>
          </p:cNvCxnSpPr>
          <p:nvPr/>
        </p:nvCxnSpPr>
        <p:spPr>
          <a:xfrm flipV="1">
            <a:off x="2458566" y="2564438"/>
            <a:ext cx="1702158" cy="1928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</p:cNvCxnSpPr>
          <p:nvPr/>
        </p:nvCxnSpPr>
        <p:spPr>
          <a:xfrm flipV="1">
            <a:off x="2458565" y="2564438"/>
            <a:ext cx="1702159" cy="2438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13" idx="3"/>
          </p:cNvCxnSpPr>
          <p:nvPr/>
        </p:nvCxnSpPr>
        <p:spPr>
          <a:xfrm flipV="1">
            <a:off x="2458564" y="2564438"/>
            <a:ext cx="1702160" cy="2924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14" idx="3"/>
            <a:endCxn id="5" idx="2"/>
          </p:cNvCxnSpPr>
          <p:nvPr/>
        </p:nvCxnSpPr>
        <p:spPr>
          <a:xfrm flipV="1">
            <a:off x="2458563" y="2564438"/>
            <a:ext cx="1702162" cy="3434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7283937" y="3483524"/>
            <a:ext cx="1957589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ValueType</a:t>
            </a:r>
            <a:endParaRPr lang="es-AR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6515165" y="4010349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Int16</a:t>
            </a:r>
            <a:endParaRPr lang="es-AR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6515165" y="452195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Int32</a:t>
            </a:r>
            <a:endParaRPr lang="es-AR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6515165" y="5032677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Int64</a:t>
            </a:r>
            <a:endParaRPr lang="es-AR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6515164" y="554340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Decimal</a:t>
            </a:r>
            <a:endParaRPr lang="es-AR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6515163" y="6028643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Boolean</a:t>
            </a:r>
            <a:endParaRPr lang="es-AR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8494383" y="4010349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UInt16</a:t>
            </a:r>
            <a:endParaRPr lang="es-AR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8494383" y="452195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UInt32</a:t>
            </a:r>
            <a:endParaRPr lang="es-AR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494383" y="5032677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UInt64</a:t>
            </a:r>
            <a:endParaRPr lang="es-AR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8494382" y="5543402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Single</a:t>
            </a:r>
            <a:endParaRPr lang="es-AR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494381" y="6028643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Otros</a:t>
            </a:r>
            <a:endParaRPr lang="es-AR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4743076" y="3775983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Byte</a:t>
            </a:r>
            <a:endParaRPr lang="es-AR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4743076" y="4287586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Char</a:t>
            </a:r>
            <a:endParaRPr lang="es-AR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10214670" y="3771800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Double</a:t>
            </a:r>
            <a:endParaRPr lang="es-AR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0214670" y="4282525"/>
            <a:ext cx="1494285" cy="37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Enum</a:t>
            </a:r>
            <a:endParaRPr lang="es-AR" dirty="0"/>
          </a:p>
        </p:txBody>
      </p:sp>
      <p:cxnSp>
        <p:nvCxnSpPr>
          <p:cNvPr id="55" name="Conector angular 54"/>
          <p:cNvCxnSpPr>
            <a:stCxn id="27" idx="0"/>
            <a:endCxn id="5" idx="3"/>
          </p:cNvCxnSpPr>
          <p:nvPr/>
        </p:nvCxnSpPr>
        <p:spPr>
          <a:xfrm rot="16200000" flipV="1">
            <a:off x="6148211" y="1369002"/>
            <a:ext cx="1105830" cy="31232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40" idx="3"/>
          </p:cNvCxnSpPr>
          <p:nvPr/>
        </p:nvCxnSpPr>
        <p:spPr>
          <a:xfrm flipV="1">
            <a:off x="6237361" y="3667120"/>
            <a:ext cx="1046576" cy="295607"/>
          </a:xfrm>
          <a:prstGeom prst="bentConnector3">
            <a:avLst>
              <a:gd name="adj1" fmla="val 19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41" idx="3"/>
          </p:cNvCxnSpPr>
          <p:nvPr/>
        </p:nvCxnSpPr>
        <p:spPr>
          <a:xfrm flipV="1">
            <a:off x="6237361" y="3670268"/>
            <a:ext cx="1046576" cy="804062"/>
          </a:xfrm>
          <a:prstGeom prst="bentConnector3">
            <a:avLst>
              <a:gd name="adj1" fmla="val 19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28" idx="3"/>
            <a:endCxn id="27" idx="2"/>
          </p:cNvCxnSpPr>
          <p:nvPr/>
        </p:nvCxnSpPr>
        <p:spPr>
          <a:xfrm flipV="1">
            <a:off x="8009450" y="3857012"/>
            <a:ext cx="253282" cy="340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29" idx="3"/>
            <a:endCxn id="27" idx="2"/>
          </p:cNvCxnSpPr>
          <p:nvPr/>
        </p:nvCxnSpPr>
        <p:spPr>
          <a:xfrm flipV="1">
            <a:off x="8009450" y="3857012"/>
            <a:ext cx="253282" cy="851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48" idx="1"/>
            <a:endCxn id="27" idx="3"/>
          </p:cNvCxnSpPr>
          <p:nvPr/>
        </p:nvCxnSpPr>
        <p:spPr>
          <a:xfrm rot="10800000">
            <a:off x="9241526" y="3670269"/>
            <a:ext cx="973144" cy="799001"/>
          </a:xfrm>
          <a:prstGeom prst="bentConnector3">
            <a:avLst>
              <a:gd name="adj1" fmla="val 13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7" idx="1"/>
            <a:endCxn id="27" idx="3"/>
          </p:cNvCxnSpPr>
          <p:nvPr/>
        </p:nvCxnSpPr>
        <p:spPr>
          <a:xfrm rot="10800000">
            <a:off x="9241526" y="3670268"/>
            <a:ext cx="973144" cy="288276"/>
          </a:xfrm>
          <a:prstGeom prst="bentConnector3">
            <a:avLst>
              <a:gd name="adj1" fmla="val 13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/>
          <p:cNvCxnSpPr>
            <a:stCxn id="34" idx="1"/>
            <a:endCxn id="27" idx="2"/>
          </p:cNvCxnSpPr>
          <p:nvPr/>
        </p:nvCxnSpPr>
        <p:spPr>
          <a:xfrm rot="10800000">
            <a:off x="8262733" y="3857013"/>
            <a:ext cx="231651" cy="340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35" idx="1"/>
            <a:endCxn id="27" idx="2"/>
          </p:cNvCxnSpPr>
          <p:nvPr/>
        </p:nvCxnSpPr>
        <p:spPr>
          <a:xfrm rot="10800000">
            <a:off x="8262733" y="3857012"/>
            <a:ext cx="231651" cy="851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/>
          <p:cNvCxnSpPr>
            <a:stCxn id="36" idx="1"/>
            <a:endCxn id="27" idx="2"/>
          </p:cNvCxnSpPr>
          <p:nvPr/>
        </p:nvCxnSpPr>
        <p:spPr>
          <a:xfrm rot="10800000">
            <a:off x="8262733" y="3857013"/>
            <a:ext cx="231651" cy="136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37" idx="1"/>
            <a:endCxn id="27" idx="2"/>
          </p:cNvCxnSpPr>
          <p:nvPr/>
        </p:nvCxnSpPr>
        <p:spPr>
          <a:xfrm rot="10800000">
            <a:off x="8262732" y="3857012"/>
            <a:ext cx="231650" cy="187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38" idx="1"/>
            <a:endCxn id="27" idx="2"/>
          </p:cNvCxnSpPr>
          <p:nvPr/>
        </p:nvCxnSpPr>
        <p:spPr>
          <a:xfrm rot="10800000">
            <a:off x="8262733" y="3857013"/>
            <a:ext cx="231649" cy="2358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30" idx="3"/>
            <a:endCxn id="27" idx="2"/>
          </p:cNvCxnSpPr>
          <p:nvPr/>
        </p:nvCxnSpPr>
        <p:spPr>
          <a:xfrm flipV="1">
            <a:off x="8009450" y="3857012"/>
            <a:ext cx="253282" cy="1362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31" idx="3"/>
            <a:endCxn id="27" idx="2"/>
          </p:cNvCxnSpPr>
          <p:nvPr/>
        </p:nvCxnSpPr>
        <p:spPr>
          <a:xfrm flipV="1">
            <a:off x="8009449" y="3857012"/>
            <a:ext cx="253283" cy="187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32" idx="3"/>
            <a:endCxn id="27" idx="2"/>
          </p:cNvCxnSpPr>
          <p:nvPr/>
        </p:nvCxnSpPr>
        <p:spPr>
          <a:xfrm flipV="1">
            <a:off x="8009448" y="3857012"/>
            <a:ext cx="253284" cy="2358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9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737697"/>
              </p:ext>
            </p:extLst>
          </p:nvPr>
        </p:nvGraphicFramePr>
        <p:xfrm>
          <a:off x="232010" y="194105"/>
          <a:ext cx="10208528" cy="634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132"/>
                <a:gridCol w="2552132"/>
                <a:gridCol w="2552132"/>
                <a:gridCol w="255213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Categoría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Clase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Descripción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C# Alias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Enteros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Byte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sin signo (8-bit)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byte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SByte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con signo (8-bit)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sbyte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Int16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con signo (16-bit)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short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Int32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con signo (32-bit)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Int64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entero con signo (64-bit)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long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Punto Flotante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Single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número de punto flotante de simple precisión (32-bit)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float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Double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número de punto flotante de doble precisión (64-bit)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double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Decimal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número decimal de 96-bit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decimal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Lógicos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Boolean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valor booleano (true o false)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bool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Otros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Char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 </a:t>
                      </a: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caracter</a:t>
                      </a: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Unicode (16-bit)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char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Object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La raíz de la jerarquía de objetos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object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   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String</a:t>
                      </a:r>
                      <a:endParaRPr kumimoji="0" lang="es-A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Una cadena de caracteres </a:t>
                      </a: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unicode</a:t>
                      </a:r>
                      <a:r>
                        <a:rPr kumimoji="0" lang="es-A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inmutable y de tamaño fijo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string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</a:t>
            </a:r>
            <a:endParaRPr lang="es-AR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variables escalares son constantes o variable que contiene un dato atómico y unidimensional.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variables no escalares son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(vector), lista y objeto, que pueden tener almacenado en su estructura más de un valor.</a:t>
            </a:r>
          </a:p>
        </p:txBody>
      </p:sp>
    </p:spTree>
    <p:extLst>
      <p:ext uri="{BB962C8B-B14F-4D97-AF65-F5344CB8AC3E}">
        <p14:creationId xmlns:p14="http://schemas.microsoft.com/office/powerpoint/2010/main" val="31694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Valores </a:t>
            </a:r>
            <a:r>
              <a:rPr lang="es-AR" dirty="0" smtClean="0"/>
              <a:t>Predeterminados (atributos de clase)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Enteros</a:t>
            </a:r>
          </a:p>
          <a:p>
            <a:pPr lvl="1">
              <a:defRPr/>
            </a:pPr>
            <a:r>
              <a:rPr lang="es-ES" dirty="0"/>
              <a:t>0 (cero)</a:t>
            </a:r>
          </a:p>
          <a:p>
            <a:pPr>
              <a:defRPr/>
            </a:pPr>
            <a:r>
              <a:rPr lang="es-ES" dirty="0"/>
              <a:t>Punto flotante</a:t>
            </a:r>
          </a:p>
          <a:p>
            <a:pPr lvl="1">
              <a:defRPr/>
            </a:pPr>
            <a:r>
              <a:rPr lang="es-ES" dirty="0"/>
              <a:t>0 (cero)</a:t>
            </a:r>
          </a:p>
          <a:p>
            <a:pPr>
              <a:defRPr/>
            </a:pPr>
            <a:r>
              <a:rPr lang="es-ES" dirty="0"/>
              <a:t>Lógicos</a:t>
            </a:r>
          </a:p>
          <a:p>
            <a:pPr lvl="1">
              <a:defRPr/>
            </a:pPr>
            <a:r>
              <a:rPr lang="es-ES" dirty="0"/>
              <a:t>False</a:t>
            </a:r>
          </a:p>
          <a:p>
            <a:pPr>
              <a:defRPr/>
            </a:pPr>
            <a:r>
              <a:rPr lang="es-ES" dirty="0"/>
              <a:t>Referencias</a:t>
            </a:r>
          </a:p>
          <a:p>
            <a:pPr lvl="1">
              <a:defRPr/>
            </a:pPr>
            <a:r>
              <a:rPr lang="es-ES" dirty="0" err="1" smtClean="0"/>
              <a:t>Null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17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Conversiones Básicas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Implícitas: no interviene el programador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Explícitas: interviene el programador, ya que puede haber perdida de datos.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879855"/>
            <a:ext cx="10588693" cy="6507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flotante = 15;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4995389"/>
            <a:ext cx="10588693" cy="6507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entero = 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)15.2;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896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Conversiones Implícitas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14907"/>
              </p:ext>
            </p:extLst>
          </p:nvPr>
        </p:nvGraphicFramePr>
        <p:xfrm>
          <a:off x="292100" y="2154766"/>
          <a:ext cx="11417300" cy="459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650"/>
                <a:gridCol w="5708650"/>
              </a:tblGrid>
              <a:tr h="364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 (Cuerpo)"/>
                        </a:rPr>
                        <a:t>Tipo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rebuchet MS (Cuerpo)"/>
                          <a:cs typeface="Times New Roman" pitchFamily="18" charset="0"/>
                        </a:rPr>
                        <a:t>Conversiones permitidas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sbyte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short,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long,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57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byte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short,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ushort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long,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ulong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short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long,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ushort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uint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long,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ulong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int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long,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uint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long, 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ulong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, 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long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ulong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float, double, decimal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float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double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double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Ninguna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  <a:tr h="3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decimal</a:t>
                      </a:r>
                      <a:r>
                        <a:rPr kumimoji="0" lang="es-E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Times New Roman" pitchFamily="18" charset="0"/>
                        </a:rPr>
                        <a:t>Ninguna</a:t>
                      </a: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</a:t>
                      </a:r>
                    </a:p>
                  </a:txBody>
                  <a:tcPr marT="45698" marB="45698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Aritméticos</a:t>
            </a:r>
            <a:endParaRPr lang="es-AR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07182"/>
              </p:ext>
            </p:extLst>
          </p:nvPr>
        </p:nvGraphicFramePr>
        <p:xfrm>
          <a:off x="1981200" y="2192866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Descripción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C#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Asignación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=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Adición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+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Sustracción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-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Multiplicación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*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División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/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Negación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!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Módulo (Parte entera de la división)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%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Mayor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&gt;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Menor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&lt;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Mayor o Igual</a:t>
                      </a: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&gt;=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Menor o Igual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&lt;=</a:t>
                      </a:r>
                      <a:endParaRPr kumimoji="0" lang="es-A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marT="45710" marB="45710"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3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203</TotalTime>
  <Words>1172</Words>
  <Application>Microsoft Office PowerPoint</Application>
  <PresentationFormat>Panorámica</PresentationFormat>
  <Paragraphs>320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4" baseType="lpstr">
      <vt:lpstr>Arial Unicode MS</vt:lpstr>
      <vt:lpstr>Arial</vt:lpstr>
      <vt:lpstr>Consolas</vt:lpstr>
      <vt:lpstr>Franklin Gothic Medium</vt:lpstr>
      <vt:lpstr>Lucida Sans Unicode</vt:lpstr>
      <vt:lpstr>Source Sans Pro</vt:lpstr>
      <vt:lpstr>Times New Roman</vt:lpstr>
      <vt:lpstr>Trebuchet MS</vt:lpstr>
      <vt:lpstr>Trebuchet MS (Cuerpo)</vt:lpstr>
      <vt:lpstr>Wingdings</vt:lpstr>
      <vt:lpstr>Berlín</vt:lpstr>
      <vt:lpstr>Introducción a C#</vt:lpstr>
      <vt:lpstr>Common Type System (CTS)</vt:lpstr>
      <vt:lpstr>Common Type System (CTS)</vt:lpstr>
      <vt:lpstr>Presentación de PowerPoint</vt:lpstr>
      <vt:lpstr>Tipos de Datos</vt:lpstr>
      <vt:lpstr>Valores Predeterminados (atributos de clase)</vt:lpstr>
      <vt:lpstr>Conversiones Básicas</vt:lpstr>
      <vt:lpstr>Conversiones Implícitas</vt:lpstr>
      <vt:lpstr>Operadores Aritméticos</vt:lpstr>
      <vt:lpstr>Operadores Lógicos</vt:lpstr>
      <vt:lpstr>Sentencias Condicionales</vt:lpstr>
      <vt:lpstr>Sentencias Condicionales</vt:lpstr>
      <vt:lpstr>Sentencias Repetitivas</vt:lpstr>
      <vt:lpstr>Sentencias Repetitivas</vt:lpstr>
      <vt:lpstr>Entry Point</vt:lpstr>
      <vt:lpstr>Entry Point</vt:lpstr>
      <vt:lpstr>Console</vt:lpstr>
      <vt:lpstr>Métodos</vt:lpstr>
      <vt:lpstr>Métodos</vt:lpstr>
      <vt:lpstr>Propiedades</vt:lpstr>
      <vt:lpstr>Formato de salida de Texto</vt:lpstr>
      <vt:lpstr>Formato de salida de Texto</vt:lpstr>
      <vt:lpstr>Formato de salida de Texto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C#</dc:title>
  <dc:creator>Admin</dc:creator>
  <cp:lastModifiedBy>Admin</cp:lastModifiedBy>
  <cp:revision>13</cp:revision>
  <dcterms:created xsi:type="dcterms:W3CDTF">2018-08-29T20:13:40Z</dcterms:created>
  <dcterms:modified xsi:type="dcterms:W3CDTF">2018-08-30T18:26:17Z</dcterms:modified>
</cp:coreProperties>
</file>