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83491-89D4-49E1-9471-94C7F2E3C116}" type="datetimeFigureOut">
              <a:rPr lang="es-AR" smtClean="0"/>
              <a:t>30/08/2018</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D2CA0-9C61-4239-A28D-F73B9C6EE9A8}" type="slidenum">
              <a:rPr lang="es-AR" smtClean="0"/>
              <a:t>‹Nº›</a:t>
            </a:fld>
            <a:endParaRPr lang="es-AR"/>
          </a:p>
        </p:txBody>
      </p:sp>
    </p:spTree>
    <p:extLst>
      <p:ext uri="{BB962C8B-B14F-4D97-AF65-F5344CB8AC3E}">
        <p14:creationId xmlns:p14="http://schemas.microsoft.com/office/powerpoint/2010/main" val="2327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PILARES</a:t>
            </a:r>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3</a:t>
            </a:fld>
            <a:endParaRPr lang="es-AR"/>
          </a:p>
        </p:txBody>
      </p:sp>
    </p:spTree>
    <p:extLst>
      <p:ext uri="{BB962C8B-B14F-4D97-AF65-F5344CB8AC3E}">
        <p14:creationId xmlns:p14="http://schemas.microsoft.com/office/powerpoint/2010/main" val="241523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s-AR" dirty="0" smtClean="0">
                <a:latin typeface="Arial" panose="020B0604020202020204" pitchFamily="34" charset="0"/>
              </a:rPr>
              <a:t>La herencia es uno de los conceptos más cruciales en la POO. La herencia básicamente consiste en que una clase puede heredar sus variables y métodos a varias subclases (la clase que hereda es llamada superclase o clase padre). Esto significa que una subclase, aparte de los atributos y métodos propios, tiene incorporados los atributos y métodos heredados de la superclase. De esta manera se crea una jerarquía de herencia. </a:t>
            </a:r>
          </a:p>
          <a:p>
            <a:pPr eaLnBrk="1" hangingPunct="1"/>
            <a:endParaRPr lang="es-AR" altLang="es-AR" dirty="0" smtClean="0">
              <a:latin typeface="Arial" panose="020B0604020202020204" pitchFamily="34" charset="0"/>
            </a:endParaRPr>
          </a:p>
          <a:p>
            <a:pPr eaLnBrk="1" hangingPunct="1"/>
            <a:r>
              <a:rPr lang="es-AR" altLang="es-AR" dirty="0" smtClean="0">
                <a:latin typeface="Arial" panose="020B0604020202020204" pitchFamily="34" charset="0"/>
              </a:rPr>
              <a:t>Relación “es un” significa que la clase hija (o heredera), es, además, lo mismo que su padre. Es decir, un auto “es un” transporte, un caballo “es un” animal, etc.</a:t>
            </a:r>
          </a:p>
          <a:p>
            <a:pPr eaLnBrk="1" hangingPunct="1"/>
            <a:endParaRPr lang="es-AR" altLang="es-AR" dirty="0" smtClean="0">
              <a:latin typeface="Arial" panose="020B0604020202020204" pitchFamily="34" charset="0"/>
            </a:endParaRPr>
          </a:p>
          <a:p>
            <a:pPr eaLnBrk="1" hangingPunct="1"/>
            <a:r>
              <a:rPr lang="es-AR" altLang="es-AR" dirty="0" smtClean="0">
                <a:latin typeface="Arial" panose="020B0604020202020204" pitchFamily="34" charset="0"/>
              </a:rPr>
              <a:t>Estos pueden compartir (y extender) su comportamiento sin tener que re implementar su comportamiento. Esto suele hacerse habitualmente agrupando los objetos en </a:t>
            </a:r>
            <a:r>
              <a:rPr lang="es-AR" altLang="es-AR" i="1" dirty="0" smtClean="0">
                <a:latin typeface="Arial" panose="020B0604020202020204" pitchFamily="34" charset="0"/>
              </a:rPr>
              <a:t>clases</a:t>
            </a:r>
            <a:r>
              <a:rPr lang="es-AR" altLang="es-AR" dirty="0" smtClean="0">
                <a:latin typeface="Arial" panose="020B0604020202020204" pitchFamily="34" charset="0"/>
              </a:rPr>
              <a:t> y las clases en </a:t>
            </a:r>
            <a:r>
              <a:rPr lang="es-AR" altLang="es-AR" i="1" dirty="0" smtClean="0">
                <a:latin typeface="Arial" panose="020B0604020202020204" pitchFamily="34" charset="0"/>
              </a:rPr>
              <a:t>árboles</a:t>
            </a:r>
            <a:r>
              <a:rPr lang="es-AR" altLang="es-AR" dirty="0" smtClean="0">
                <a:latin typeface="Arial" panose="020B0604020202020204" pitchFamily="34" charset="0"/>
              </a:rPr>
              <a:t> o </a:t>
            </a:r>
            <a:r>
              <a:rPr lang="es-AR" altLang="es-AR" i="1" dirty="0" smtClean="0">
                <a:latin typeface="Arial" panose="020B0604020202020204" pitchFamily="34" charset="0"/>
              </a:rPr>
              <a:t>enrejados</a:t>
            </a:r>
            <a:r>
              <a:rPr lang="es-AR" altLang="es-AR" dirty="0" smtClean="0">
                <a:latin typeface="Arial" panose="020B0604020202020204" pitchFamily="34" charset="0"/>
              </a:rPr>
              <a:t> que reflejan un comportamiento común. </a:t>
            </a:r>
          </a:p>
          <a:p>
            <a:pPr eaLnBrk="1" hangingPunct="1"/>
            <a:endParaRPr lang="es-ES" altLang="es-AR" dirty="0" smtClean="0">
              <a:latin typeface="Arial" panose="020B0604020202020204" pitchFamily="34" charset="0"/>
            </a:endParaRP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6</a:t>
            </a:fld>
            <a:endParaRPr lang="es-AR"/>
          </a:p>
        </p:txBody>
      </p:sp>
    </p:spTree>
    <p:extLst>
      <p:ext uri="{BB962C8B-B14F-4D97-AF65-F5344CB8AC3E}">
        <p14:creationId xmlns:p14="http://schemas.microsoft.com/office/powerpoint/2010/main" val="407528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altLang="es-AR" dirty="0" smtClean="0">
                <a:latin typeface="Arial" panose="020B0604020202020204" pitchFamily="34" charset="0"/>
              </a:rPr>
              <a:t>El término de polimorfismo también define la capacidad de que más de un objeto puedan crearse usando la misma clase de base para lograr dos conceptos de objetos diferentes, en este caso podemos citar el típico ejemplo de los teléfonos, los cuales se basan en un teléfono base, con la capacidad de hacer </a:t>
            </a:r>
            <a:r>
              <a:rPr lang="es-AR" altLang="es-AR" i="1" dirty="0" smtClean="0">
                <a:latin typeface="Arial" panose="020B0604020202020204" pitchFamily="34" charset="0"/>
              </a:rPr>
              <a:t>ring</a:t>
            </a:r>
            <a:r>
              <a:rPr lang="es-AR" altLang="es-AR" dirty="0" smtClean="0">
                <a:latin typeface="Arial" panose="020B0604020202020204" pitchFamily="34" charset="0"/>
              </a:rPr>
              <a:t> y tener un auricular, para luego obtener un teléfono digital, inalámbrico, con botonera de marcado y también, tomando la misma base, construir un teléfono analógico y con disco de marcado. </a:t>
            </a: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7</a:t>
            </a:fld>
            <a:endParaRPr lang="es-AR"/>
          </a:p>
        </p:txBody>
      </p:sp>
    </p:spTree>
    <p:extLst>
      <p:ext uri="{BB962C8B-B14F-4D97-AF65-F5344CB8AC3E}">
        <p14:creationId xmlns:p14="http://schemas.microsoft.com/office/powerpoint/2010/main" val="3308038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8/30/2018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8/30/2018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8/30/2018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8/30/2018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8/30/2018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8/30/2018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Programación Orientada a Objetos</a:t>
            </a:r>
            <a:endParaRPr lang="es-AR" dirty="0"/>
          </a:p>
        </p:txBody>
      </p:sp>
      <p:sp>
        <p:nvSpPr>
          <p:cNvPr id="3" name="Subtítulo 2"/>
          <p:cNvSpPr>
            <a:spLocks noGrp="1"/>
          </p:cNvSpPr>
          <p:nvPr>
            <p:ph type="subTitle" idx="1"/>
          </p:nvPr>
        </p:nvSpPr>
        <p:spPr/>
        <p:txBody>
          <a:bodyPr/>
          <a:lstStyle/>
          <a:p>
            <a:pPr lvl="0">
              <a:spcBef>
                <a:spcPts val="0"/>
              </a:spcBef>
              <a:buClr>
                <a:schemeClr val="lt1"/>
              </a:buClr>
              <a:buSzPts val="2000"/>
            </a:pPr>
            <a:r>
              <a:rPr lang="es-AR" dirty="0"/>
              <a:t>Programación II y </a:t>
            </a:r>
            <a:r>
              <a:rPr lang="es-AR" dirty="0">
                <a:solidFill>
                  <a:schemeClr val="lt1"/>
                </a:solidFill>
                <a:ea typeface="Trebuchet MS"/>
                <a:cs typeface="Trebuchet MS"/>
                <a:sym typeface="Trebuchet MS"/>
              </a:rPr>
              <a:t>Laboratorio de Computación II</a:t>
            </a:r>
          </a:p>
          <a:p>
            <a:pPr lvl="0">
              <a:spcBef>
                <a:spcPts val="0"/>
              </a:spcBef>
              <a:buClr>
                <a:schemeClr val="lt1"/>
              </a:buClr>
              <a:buSzPts val="2000"/>
            </a:pPr>
            <a:endParaRPr lang="es-AR" dirty="0">
              <a:solidFill>
                <a:schemeClr val="lt1"/>
              </a:solidFill>
              <a:ea typeface="Trebuchet MS"/>
              <a:cs typeface="Trebuchet MS"/>
              <a:sym typeface="Trebuchet MS"/>
            </a:endParaRPr>
          </a:p>
          <a:p>
            <a:pPr lvl="0">
              <a:spcBef>
                <a:spcPts val="0"/>
              </a:spcBef>
              <a:buClr>
                <a:schemeClr val="lt1"/>
              </a:buClr>
              <a:buSzPts val="2000"/>
            </a:pPr>
            <a:r>
              <a:rPr lang="es-AR" dirty="0"/>
              <a:t>Edición </a:t>
            </a:r>
            <a:r>
              <a:rPr lang="es-AR" dirty="0" smtClean="0"/>
              <a:t>2018</a:t>
            </a:r>
            <a:endParaRPr lang="es-AR" dirty="0">
              <a:solidFill>
                <a:schemeClr val="lt1"/>
              </a:solidFill>
              <a:ea typeface="Trebuchet MS"/>
              <a:cs typeface="Trebuchet MS"/>
              <a:sym typeface="Trebuchet MS"/>
            </a:endParaRPr>
          </a:p>
        </p:txBody>
      </p:sp>
      <p:sp>
        <p:nvSpPr>
          <p:cNvPr id="4"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dirty="0" smtClean="0">
                <a:solidFill>
                  <a:prstClr val="white"/>
                </a:solidFill>
                <a:latin typeface="Trebuchet MS" panose="020B0603020202020204"/>
              </a:rPr>
              <a:t>2</a:t>
            </a:r>
            <a:endParaRPr lang="es-AR" dirty="0">
              <a:solidFill>
                <a:prstClr val="white"/>
              </a:solidFill>
              <a:latin typeface="Trebuchet MS" panose="020B0603020202020204"/>
            </a:endParaRPr>
          </a:p>
        </p:txBody>
      </p:sp>
    </p:spTree>
    <p:extLst>
      <p:ext uri="{BB962C8B-B14F-4D97-AF65-F5344CB8AC3E}">
        <p14:creationId xmlns:p14="http://schemas.microsoft.com/office/powerpoint/2010/main" val="98725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P.O.O.</a:t>
            </a:r>
            <a:endParaRPr lang="es-AR" dirty="0"/>
          </a:p>
        </p:txBody>
      </p:sp>
      <p:sp>
        <p:nvSpPr>
          <p:cNvPr id="3" name="Marcador de contenido 2"/>
          <p:cNvSpPr>
            <a:spLocks noGrp="1"/>
          </p:cNvSpPr>
          <p:nvPr>
            <p:ph idx="1"/>
          </p:nvPr>
        </p:nvSpPr>
        <p:spPr/>
        <p:txBody>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Es una manera de construir Software basada en un nuevo paradigma.</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Propone resolver problemas de la realidad a través de identificar objetos y relaciones de colaboración entre ellos.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El </a:t>
            </a:r>
            <a:r>
              <a:rPr lang="es-ES" b="1" i="1" dirty="0">
                <a:effectLst>
                  <a:outerShdw blurRad="38100" dist="38100" dir="2700000" algn="tl">
                    <a:srgbClr val="000000">
                      <a:alpha val="43137"/>
                    </a:srgbClr>
                  </a:outerShdw>
                </a:effectLst>
                <a:latin typeface="Franklin Gothic Medium" panose="020B0603020102020204" pitchFamily="34" charset="0"/>
              </a:rPr>
              <a:t>Objeto</a:t>
            </a:r>
            <a:r>
              <a:rPr lang="es-ES" dirty="0">
                <a:effectLst>
                  <a:outerShdw blurRad="38100" dist="38100" dir="2700000" algn="tl">
                    <a:srgbClr val="000000">
                      <a:alpha val="43137"/>
                    </a:srgbClr>
                  </a:outerShdw>
                </a:effectLst>
                <a:latin typeface="Franklin Gothic Medium" panose="020B0603020102020204" pitchFamily="34" charset="0"/>
              </a:rPr>
              <a:t> y el </a:t>
            </a:r>
            <a:r>
              <a:rPr lang="es-ES" b="1" i="1" dirty="0">
                <a:effectLst>
                  <a:outerShdw blurRad="38100" dist="38100" dir="2700000" algn="tl">
                    <a:srgbClr val="000000">
                      <a:alpha val="43137"/>
                    </a:srgbClr>
                  </a:outerShdw>
                </a:effectLst>
                <a:latin typeface="Franklin Gothic Medium" panose="020B0603020102020204" pitchFamily="34" charset="0"/>
              </a:rPr>
              <a:t>Mensaje</a:t>
            </a:r>
            <a:r>
              <a:rPr lang="es-ES" dirty="0">
                <a:effectLst>
                  <a:outerShdw blurRad="38100" dist="38100" dir="2700000" algn="tl">
                    <a:srgbClr val="000000">
                      <a:alpha val="43137"/>
                    </a:srgbClr>
                  </a:outerShdw>
                </a:effectLst>
                <a:latin typeface="Franklin Gothic Medium" panose="020B0603020102020204" pitchFamily="34" charset="0"/>
              </a:rPr>
              <a:t> son sus elementos fundamentales.</a:t>
            </a:r>
          </a:p>
          <a:p>
            <a:pPr marL="0" indent="0">
              <a:buNone/>
            </a:pPr>
            <a:endParaRPr lang="es-AR" dirty="0"/>
          </a:p>
        </p:txBody>
      </p:sp>
    </p:spTree>
    <p:extLst>
      <p:ext uri="{BB962C8B-B14F-4D97-AF65-F5344CB8AC3E}">
        <p14:creationId xmlns:p14="http://schemas.microsoft.com/office/powerpoint/2010/main" val="3042014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27375" y="6529588"/>
            <a:ext cx="8319752" cy="25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p:cNvSpPr/>
          <p:nvPr/>
        </p:nvSpPr>
        <p:spPr>
          <a:xfrm>
            <a:off x="1456164" y="6284892"/>
            <a:ext cx="8064000" cy="23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Triángulo isósceles 6"/>
          <p:cNvSpPr/>
          <p:nvPr/>
        </p:nvSpPr>
        <p:spPr>
          <a:xfrm>
            <a:off x="1211890" y="432333"/>
            <a:ext cx="8550721" cy="1044775"/>
          </a:xfrm>
          <a:prstGeom prst="triangle">
            <a:avLst>
              <a:gd name="adj" fmla="val 50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000" b="1" dirty="0" smtClean="0">
                <a:effectLst>
                  <a:outerShdw blurRad="38100" dist="38100" dir="2700000" algn="tl">
                    <a:srgbClr val="000000">
                      <a:alpha val="43137"/>
                    </a:srgbClr>
                  </a:outerShdw>
                </a:effectLst>
              </a:rPr>
              <a:t>PILARES</a:t>
            </a:r>
            <a:endParaRPr lang="es-AR" sz="4000" b="1" dirty="0">
              <a:effectLst>
                <a:outerShdw blurRad="38100" dist="38100" dir="2700000" algn="tl">
                  <a:srgbClr val="000000">
                    <a:alpha val="43137"/>
                  </a:srgbClr>
                </a:outerShdw>
              </a:effectLst>
            </a:endParaRPr>
          </a:p>
        </p:txBody>
      </p:sp>
      <p:sp>
        <p:nvSpPr>
          <p:cNvPr id="8" name="Rectángulo 7"/>
          <p:cNvSpPr/>
          <p:nvPr/>
        </p:nvSpPr>
        <p:spPr>
          <a:xfrm>
            <a:off x="2408349" y="1489985"/>
            <a:ext cx="669702" cy="4792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ABSTRACCIÓN</a:t>
            </a:r>
            <a:endParaRPr lang="es-AR" b="1" dirty="0">
              <a:effectLst>
                <a:outerShdw blurRad="38100" dist="38100" dir="2700000" algn="tl">
                  <a:srgbClr val="000000">
                    <a:alpha val="43137"/>
                  </a:srgbClr>
                </a:outerShdw>
              </a:effectLst>
            </a:endParaRPr>
          </a:p>
        </p:txBody>
      </p:sp>
      <p:sp>
        <p:nvSpPr>
          <p:cNvPr id="9" name="Rectángulo 8"/>
          <p:cNvSpPr/>
          <p:nvPr/>
        </p:nvSpPr>
        <p:spPr>
          <a:xfrm>
            <a:off x="3695385"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ENCAPSULAMIENTO</a:t>
            </a:r>
            <a:endParaRPr lang="es-AR" b="1" dirty="0">
              <a:effectLst>
                <a:outerShdw blurRad="38100" dist="38100" dir="2700000" algn="tl">
                  <a:srgbClr val="000000">
                    <a:alpha val="43137"/>
                  </a:srgbClr>
                </a:outerShdw>
              </a:effectLst>
            </a:endParaRPr>
          </a:p>
        </p:txBody>
      </p:sp>
      <p:sp>
        <p:nvSpPr>
          <p:cNvPr id="10" name="Rectángulo 9"/>
          <p:cNvSpPr/>
          <p:nvPr/>
        </p:nvSpPr>
        <p:spPr>
          <a:xfrm>
            <a:off x="6604308"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HERENCIA</a:t>
            </a:r>
            <a:endParaRPr lang="es-AR" b="1" dirty="0">
              <a:effectLst>
                <a:outerShdw blurRad="38100" dist="38100" dir="2700000" algn="tl">
                  <a:srgbClr val="000000">
                    <a:alpha val="43137"/>
                  </a:srgbClr>
                </a:outerShdw>
              </a:effectLst>
            </a:endParaRPr>
          </a:p>
        </p:txBody>
      </p:sp>
      <p:sp>
        <p:nvSpPr>
          <p:cNvPr id="11" name="Rectángulo 10"/>
          <p:cNvSpPr/>
          <p:nvPr/>
        </p:nvSpPr>
        <p:spPr>
          <a:xfrm>
            <a:off x="7891344" y="1489985"/>
            <a:ext cx="669702" cy="479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smtClean="0">
                <a:effectLst>
                  <a:outerShdw blurRad="38100" dist="38100" dir="2700000" algn="tl">
                    <a:srgbClr val="000000">
                      <a:alpha val="43137"/>
                    </a:srgbClr>
                  </a:outerShdw>
                </a:effectLst>
              </a:rPr>
              <a:t>POLIMORFISMO</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9703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Abstracción</a:t>
            </a:r>
            <a:endParaRPr lang="es-AR" dirty="0"/>
          </a:p>
        </p:txBody>
      </p:sp>
      <p:sp>
        <p:nvSpPr>
          <p:cNvPr id="3" name="Marcador de contenido 2"/>
          <p:cNvSpPr>
            <a:spLocks noGrp="1"/>
          </p:cNvSpPr>
          <p:nvPr>
            <p:ph idx="1"/>
          </p:nvPr>
        </p:nvSpPr>
        <p:spPr>
          <a:xfrm>
            <a:off x="680321" y="2336873"/>
            <a:ext cx="9613861" cy="3982040"/>
          </a:xfrm>
        </p:spPr>
        <p:txBody>
          <a:bodyPr>
            <a:normAutofit fontScale="92500" lnSpcReduction="10000"/>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Ignorancia selectiva.</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Decide qué es importante y qué no lo es.</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Se enfoca en lo que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 lo que no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Utiliza la encapsulación para reforzar la abstracción.</a:t>
            </a:r>
          </a:p>
          <a:p>
            <a:endParaRPr lang="es-AR" dirty="0"/>
          </a:p>
        </p:txBody>
      </p:sp>
    </p:spTree>
    <p:extLst>
      <p:ext uri="{BB962C8B-B14F-4D97-AF65-F5344CB8AC3E}">
        <p14:creationId xmlns:p14="http://schemas.microsoft.com/office/powerpoint/2010/main" val="1414542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Encapsulamiento</a:t>
            </a:r>
          </a:p>
        </p:txBody>
      </p:sp>
      <p:sp>
        <p:nvSpPr>
          <p:cNvPr id="3" name="Marcador de contenido 2"/>
          <p:cNvSpPr>
            <a:spLocks noGrp="1"/>
          </p:cNvSpPr>
          <p:nvPr>
            <p:ph idx="1"/>
          </p:nvPr>
        </p:nvSpPr>
        <p:spPr/>
        <p:txBody>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Esta característica es la que denota la capacidad del objeto de responder a peticiones a través de sus </a:t>
            </a:r>
            <a:r>
              <a:rPr lang="es-AR" sz="2800" b="1" i="1" dirty="0">
                <a:effectLst>
                  <a:outerShdw blurRad="38100" dist="38100" dir="2700000" algn="tl">
                    <a:srgbClr val="000000">
                      <a:alpha val="43137"/>
                    </a:srgbClr>
                  </a:outerShdw>
                </a:effectLst>
                <a:latin typeface="Franklin Gothic Medium" panose="020B0603020102020204" pitchFamily="34" charset="0"/>
              </a:rPr>
              <a:t>métodos</a:t>
            </a:r>
            <a:r>
              <a:rPr lang="es-AR" sz="2800" dirty="0">
                <a:effectLst>
                  <a:outerShdw blurRad="38100" dist="38100" dir="2700000" algn="tl">
                    <a:srgbClr val="000000">
                      <a:alpha val="43137"/>
                    </a:srgbClr>
                  </a:outerShdw>
                </a:effectLst>
                <a:latin typeface="Franklin Gothic Medium" panose="020B0603020102020204" pitchFamily="34" charset="0"/>
              </a:rPr>
              <a:t> o </a:t>
            </a:r>
            <a:r>
              <a:rPr lang="es-AR" sz="2800" b="1" i="1" dirty="0">
                <a:effectLst>
                  <a:outerShdw blurRad="38100" dist="38100" dir="2700000" algn="tl">
                    <a:srgbClr val="000000">
                      <a:alpha val="43137"/>
                    </a:srgbClr>
                  </a:outerShdw>
                </a:effectLst>
                <a:latin typeface="Franklin Gothic Medium" panose="020B0603020102020204" pitchFamily="34" charset="0"/>
              </a:rPr>
              <a:t>propiedades</a:t>
            </a:r>
            <a:r>
              <a:rPr lang="es-AR" sz="2800" dirty="0">
                <a:effectLst>
                  <a:outerShdw blurRad="38100" dist="38100" dir="2700000" algn="tl">
                    <a:srgbClr val="000000">
                      <a:alpha val="43137"/>
                    </a:srgbClr>
                  </a:outerShdw>
                </a:effectLst>
                <a:latin typeface="Franklin Gothic Medium" panose="020B0603020102020204" pitchFamily="34" charset="0"/>
              </a:rPr>
              <a:t> sin la necesidad de exponer los medios utilizados para llegar a brindar estos resultados.</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El exterior de la clase lo ve como una caja negra.</a:t>
            </a:r>
          </a:p>
          <a:p>
            <a:pPr marL="0" indent="0">
              <a:buNone/>
            </a:pPr>
            <a:endParaRPr lang="es-AR" dirty="0"/>
          </a:p>
        </p:txBody>
      </p:sp>
    </p:spTree>
    <p:extLst>
      <p:ext uri="{BB962C8B-B14F-4D97-AF65-F5344CB8AC3E}">
        <p14:creationId xmlns:p14="http://schemas.microsoft.com/office/powerpoint/2010/main" val="4169289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Herencia</a:t>
            </a:r>
          </a:p>
        </p:txBody>
      </p:sp>
      <p:sp>
        <p:nvSpPr>
          <p:cNvPr id="3" name="Marcador de contenido 2"/>
          <p:cNvSpPr>
            <a:spLocks noGrp="1"/>
          </p:cNvSpPr>
          <p:nvPr>
            <p:ph idx="1"/>
          </p:nvPr>
        </p:nvSpPr>
        <p:spPr>
          <a:xfrm>
            <a:off x="680321" y="2336873"/>
            <a:ext cx="9613861" cy="4323234"/>
          </a:xfrm>
        </p:spPr>
        <p:txBody>
          <a:bodyPr>
            <a:normAutofit/>
          </a:bodyPr>
          <a:lstStyle/>
          <a:p>
            <a:pPr>
              <a:defRPr/>
            </a:pPr>
            <a:r>
              <a:rPr lang="es-CR" sz="2800" dirty="0" smtClean="0">
                <a:effectLst>
                  <a:outerShdw blurRad="38100" dist="38100" dir="2700000" algn="tl">
                    <a:srgbClr val="000000">
                      <a:alpha val="43137"/>
                    </a:srgbClr>
                  </a:outerShdw>
                </a:effectLst>
                <a:latin typeface="Franklin Gothic Medium" panose="020B0603020102020204" pitchFamily="34" charset="0"/>
              </a:rPr>
              <a:t>La relación entre clases es del tipo “es un </a:t>
            </a:r>
            <a:r>
              <a:rPr lang="es-CR" sz="2800" dirty="0">
                <a:effectLst>
                  <a:outerShdw blurRad="38100" dist="38100" dir="2700000" algn="tl">
                    <a:srgbClr val="000000">
                      <a:alpha val="43137"/>
                    </a:srgbClr>
                  </a:outerShdw>
                </a:effectLst>
                <a:latin typeface="Franklin Gothic Medium" panose="020B0603020102020204" pitchFamily="34" charset="0"/>
              </a:rPr>
              <a:t>tipo de</a:t>
            </a:r>
            <a:r>
              <a:rPr lang="es-CR" sz="2800" dirty="0" smtClean="0">
                <a:effectLst>
                  <a:outerShdw blurRad="38100" dist="38100" dir="2700000" algn="tl">
                    <a:srgbClr val="000000">
                      <a:alpha val="43137"/>
                    </a:srgbClr>
                  </a:outerShdw>
                </a:effectLst>
                <a:latin typeface="Franklin Gothic Medium" panose="020B0603020102020204" pitchFamily="34" charset="0"/>
              </a:rPr>
              <a:t>”.</a:t>
            </a:r>
            <a:endParaRPr lang="es-CR" sz="2800" dirty="0">
              <a:effectLst>
                <a:outerShdw blurRad="38100" dist="38100" dir="2700000" algn="tl">
                  <a:srgbClr val="000000">
                    <a:alpha val="43137"/>
                  </a:srgbClr>
                </a:outerShdw>
              </a:effectLst>
              <a:latin typeface="Franklin Gothic Medium" panose="020B0603020102020204" pitchFamily="34" charset="0"/>
            </a:endParaRPr>
          </a:p>
          <a:p>
            <a:pPr>
              <a:defRPr/>
            </a:pPr>
            <a:endParaRPr lang="es-CR" sz="2800" dirty="0" smtClean="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smtClean="0">
                <a:effectLst>
                  <a:outerShdw blurRad="38100" dist="38100" dir="2700000" algn="tl">
                    <a:srgbClr val="000000">
                      <a:alpha val="43137"/>
                    </a:srgbClr>
                  </a:outerShdw>
                </a:effectLst>
                <a:latin typeface="Franklin Gothic Medium" panose="020B0603020102020204" pitchFamily="34" charset="0"/>
              </a:rPr>
              <a:t>Va </a:t>
            </a:r>
            <a:r>
              <a:rPr lang="es-CR" sz="2800" dirty="0">
                <a:effectLst>
                  <a:outerShdw blurRad="38100" dist="38100" dir="2700000" algn="tl">
                    <a:srgbClr val="000000">
                      <a:alpha val="43137"/>
                    </a:srgbClr>
                  </a:outerShdw>
                </a:effectLst>
                <a:latin typeface="Franklin Gothic Medium" panose="020B0603020102020204" pitchFamily="34" charset="0"/>
              </a:rPr>
              <a:t>de la generalización a la </a:t>
            </a:r>
            <a:r>
              <a:rPr lang="es-CR" sz="2800" dirty="0" smtClean="0">
                <a:effectLst>
                  <a:outerShdw blurRad="38100" dist="38100" dir="2700000" algn="tl">
                    <a:srgbClr val="000000">
                      <a:alpha val="43137"/>
                    </a:srgbClr>
                  </a:outerShdw>
                </a:effectLst>
                <a:latin typeface="Franklin Gothic Medium" panose="020B0603020102020204" pitchFamily="34" charset="0"/>
              </a:rPr>
              <a:t>especialización</a:t>
            </a:r>
            <a:r>
              <a:rPr lang="es-CR"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base o padre.</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derivada o hija.</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Hereda la implementación.</a:t>
            </a:r>
          </a:p>
          <a:p>
            <a:pPr marL="0" indent="0">
              <a:buNone/>
            </a:pPr>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632911383"/>
              </p:ext>
            </p:extLst>
          </p:nvPr>
        </p:nvGraphicFramePr>
        <p:xfrm>
          <a:off x="8902065" y="3112346"/>
          <a:ext cx="3081020" cy="1112520"/>
        </p:xfrm>
        <a:graphic>
          <a:graphicData uri="http://schemas.openxmlformats.org/drawingml/2006/table">
            <a:tbl>
              <a:tblPr firstRow="1" bandRow="1">
                <a:tableStyleId>{5C22544A-7EE6-4342-B048-85BDC9FD1C3A}</a:tableStyleId>
              </a:tblPr>
              <a:tblGrid>
                <a:gridCol w="3081020"/>
              </a:tblGrid>
              <a:tr h="370840">
                <a:tc>
                  <a:txBody>
                    <a:bodyPr/>
                    <a:lstStyle/>
                    <a:p>
                      <a:r>
                        <a:rPr lang="es-AR" dirty="0" smtClean="0"/>
                        <a:t>Transporte</a:t>
                      </a:r>
                      <a:endParaRPr lang="es-AR" dirty="0"/>
                    </a:p>
                  </a:txBody>
                  <a:tcPr/>
                </a:tc>
              </a:tr>
              <a:tr h="370840">
                <a:tc>
                  <a:txBody>
                    <a:bodyPr/>
                    <a:lstStyle/>
                    <a:p>
                      <a:r>
                        <a:rPr lang="es-AR" dirty="0" smtClean="0"/>
                        <a:t>Acelerar() : </a:t>
                      </a:r>
                      <a:r>
                        <a:rPr lang="es-AR" dirty="0" err="1" smtClean="0"/>
                        <a:t>void</a:t>
                      </a:r>
                      <a:endParaRPr lang="es-AR" dirty="0"/>
                    </a:p>
                  </a:txBody>
                  <a:tcPr/>
                </a:tc>
              </a:tr>
              <a:tr h="370840">
                <a:tc>
                  <a:txBody>
                    <a:bodyPr/>
                    <a:lstStyle/>
                    <a:p>
                      <a:r>
                        <a:rPr lang="es-AR" dirty="0" smtClean="0"/>
                        <a:t>Frenar() : </a:t>
                      </a:r>
                      <a:r>
                        <a:rPr lang="es-AR" dirty="0" err="1" smtClean="0"/>
                        <a:t>void</a:t>
                      </a:r>
                      <a:endParaRPr lang="es-AR" dirty="0"/>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659977951"/>
              </p:ext>
            </p:extLst>
          </p:nvPr>
        </p:nvGraphicFramePr>
        <p:xfrm>
          <a:off x="8896349" y="4796366"/>
          <a:ext cx="3086101" cy="741680"/>
        </p:xfrm>
        <a:graphic>
          <a:graphicData uri="http://schemas.openxmlformats.org/drawingml/2006/table">
            <a:tbl>
              <a:tblPr firstRow="1" bandRow="1">
                <a:tableStyleId>{5C22544A-7EE6-4342-B048-85BDC9FD1C3A}</a:tableStyleId>
              </a:tblPr>
              <a:tblGrid>
                <a:gridCol w="3086101"/>
              </a:tblGrid>
              <a:tr h="370840">
                <a:tc>
                  <a:txBody>
                    <a:bodyPr/>
                    <a:lstStyle/>
                    <a:p>
                      <a:r>
                        <a:rPr lang="es-AR" dirty="0" smtClean="0"/>
                        <a:t>Automóvil</a:t>
                      </a:r>
                      <a:endParaRPr lang="es-AR" dirty="0"/>
                    </a:p>
                  </a:txBody>
                  <a:tcPr/>
                </a:tc>
              </a:tr>
              <a:tr h="370840">
                <a:tc>
                  <a:txBody>
                    <a:bodyPr/>
                    <a:lstStyle/>
                    <a:p>
                      <a:endParaRPr lang="es-AR" dirty="0"/>
                    </a:p>
                  </a:txBody>
                  <a:tcPr/>
                </a:tc>
              </a:tr>
            </a:tbl>
          </a:graphicData>
        </a:graphic>
      </p:graphicFrame>
      <p:cxnSp>
        <p:nvCxnSpPr>
          <p:cNvPr id="9" name="Conector recto de flecha 8"/>
          <p:cNvCxnSpPr>
            <a:stCxn id="7" idx="0"/>
            <a:endCxn id="5" idx="2"/>
          </p:cNvCxnSpPr>
          <p:nvPr/>
        </p:nvCxnSpPr>
        <p:spPr>
          <a:xfrm flipV="1">
            <a:off x="10439399" y="4224866"/>
            <a:ext cx="3176"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10423567" y="4325950"/>
            <a:ext cx="1768433" cy="369332"/>
          </a:xfrm>
          <a:prstGeom prst="rect">
            <a:avLst/>
          </a:prstGeom>
          <a:noFill/>
        </p:spPr>
        <p:txBody>
          <a:bodyPr wrap="none" rtlCol="0">
            <a:spAutoFit/>
          </a:bodyPr>
          <a:lstStyle/>
          <a:p>
            <a:r>
              <a:rPr lang="es-AR" dirty="0" smtClean="0"/>
              <a:t>“Es un tipo de”</a:t>
            </a:r>
            <a:endParaRPr lang="es-AR" dirty="0"/>
          </a:p>
        </p:txBody>
      </p:sp>
    </p:spTree>
    <p:extLst>
      <p:ext uri="{BB962C8B-B14F-4D97-AF65-F5344CB8AC3E}">
        <p14:creationId xmlns:p14="http://schemas.microsoft.com/office/powerpoint/2010/main" val="15623414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2" presetClass="emph" presetSubtype="0" fill="hold" nodeType="clickEffect">
                                  <p:stCondLst>
                                    <p:cond delay="0"/>
                                  </p:stCondLst>
                                  <p:childTnLst>
                                    <p:animRot by="120000">
                                      <p:cBhvr>
                                        <p:cTn id="17" dur="100" fill="hold">
                                          <p:stCondLst>
                                            <p:cond delay="0"/>
                                          </p:stCondLst>
                                        </p:cTn>
                                        <p:tgtEl>
                                          <p:spTgt spid="9"/>
                                        </p:tgtEl>
                                        <p:attrNameLst>
                                          <p:attrName>r</p:attrName>
                                        </p:attrNameLst>
                                      </p:cBhvr>
                                    </p:animRot>
                                    <p:animRot by="-240000">
                                      <p:cBhvr>
                                        <p:cTn id="18" dur="200" fill="hold">
                                          <p:stCondLst>
                                            <p:cond delay="200"/>
                                          </p:stCondLst>
                                        </p:cTn>
                                        <p:tgtEl>
                                          <p:spTgt spid="9"/>
                                        </p:tgtEl>
                                        <p:attrNameLst>
                                          <p:attrName>r</p:attrName>
                                        </p:attrNameLst>
                                      </p:cBhvr>
                                    </p:animRot>
                                    <p:animRot by="240000">
                                      <p:cBhvr>
                                        <p:cTn id="19" dur="200" fill="hold">
                                          <p:stCondLst>
                                            <p:cond delay="400"/>
                                          </p:stCondLst>
                                        </p:cTn>
                                        <p:tgtEl>
                                          <p:spTgt spid="9"/>
                                        </p:tgtEl>
                                        <p:attrNameLst>
                                          <p:attrName>r</p:attrName>
                                        </p:attrNameLst>
                                      </p:cBhvr>
                                    </p:animRot>
                                    <p:animRot by="-240000">
                                      <p:cBhvr>
                                        <p:cTn id="20" dur="200" fill="hold">
                                          <p:stCondLst>
                                            <p:cond delay="600"/>
                                          </p:stCondLst>
                                        </p:cTn>
                                        <p:tgtEl>
                                          <p:spTgt spid="9"/>
                                        </p:tgtEl>
                                        <p:attrNameLst>
                                          <p:attrName>r</p:attrName>
                                        </p:attrNameLst>
                                      </p:cBhvr>
                                    </p:animRot>
                                    <p:animRot by="120000">
                                      <p:cBhvr>
                                        <p:cTn id="21" dur="200" fill="hold">
                                          <p:stCondLst>
                                            <p:cond delay="800"/>
                                          </p:stCondLst>
                                        </p:cTn>
                                        <p:tgtEl>
                                          <p:spTgt spid="9"/>
                                        </p:tgtEl>
                                        <p:attrNameLst>
                                          <p:attrName>r</p:attrName>
                                        </p:attrNameLst>
                                      </p:cBhvr>
                                    </p:animRot>
                                  </p:childTnLst>
                                </p:cTn>
                              </p:par>
                              <p:par>
                                <p:cTn id="22" presetID="32" presetClass="emph" presetSubtype="0" fill="hold" grpId="0" nodeType="withEffect">
                                  <p:stCondLst>
                                    <p:cond delay="0"/>
                                  </p:stCondLst>
                                  <p:childTnLst>
                                    <p:animRot by="120000">
                                      <p:cBhvr>
                                        <p:cTn id="23" dur="100" fill="hold">
                                          <p:stCondLst>
                                            <p:cond delay="0"/>
                                          </p:stCondLst>
                                        </p:cTn>
                                        <p:tgtEl>
                                          <p:spTgt spid="11"/>
                                        </p:tgtEl>
                                        <p:attrNameLst>
                                          <p:attrName>r</p:attrName>
                                        </p:attrNameLst>
                                      </p:cBhvr>
                                    </p:animRot>
                                    <p:animRot by="-240000">
                                      <p:cBhvr>
                                        <p:cTn id="24" dur="200" fill="hold">
                                          <p:stCondLst>
                                            <p:cond delay="200"/>
                                          </p:stCondLst>
                                        </p:cTn>
                                        <p:tgtEl>
                                          <p:spTgt spid="11"/>
                                        </p:tgtEl>
                                        <p:attrNameLst>
                                          <p:attrName>r</p:attrName>
                                        </p:attrNameLst>
                                      </p:cBhvr>
                                    </p:animRot>
                                    <p:animRot by="240000">
                                      <p:cBhvr>
                                        <p:cTn id="25" dur="200" fill="hold">
                                          <p:stCondLst>
                                            <p:cond delay="400"/>
                                          </p:stCondLst>
                                        </p:cTn>
                                        <p:tgtEl>
                                          <p:spTgt spid="11"/>
                                        </p:tgtEl>
                                        <p:attrNameLst>
                                          <p:attrName>r</p:attrName>
                                        </p:attrNameLst>
                                      </p:cBhvr>
                                    </p:animRot>
                                    <p:animRot by="-240000">
                                      <p:cBhvr>
                                        <p:cTn id="26" dur="200" fill="hold">
                                          <p:stCondLst>
                                            <p:cond delay="600"/>
                                          </p:stCondLst>
                                        </p:cTn>
                                        <p:tgtEl>
                                          <p:spTgt spid="11"/>
                                        </p:tgtEl>
                                        <p:attrNameLst>
                                          <p:attrName>r</p:attrName>
                                        </p:attrNameLst>
                                      </p:cBhvr>
                                    </p:animRot>
                                    <p:animRot by="120000">
                                      <p:cBhvr>
                                        <p:cTn id="27"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Polimorfismo</a:t>
            </a:r>
          </a:p>
        </p:txBody>
      </p:sp>
      <p:sp>
        <p:nvSpPr>
          <p:cNvPr id="3" name="Marcador de contenido 2"/>
          <p:cNvSpPr>
            <a:spLocks noGrp="1"/>
          </p:cNvSpPr>
          <p:nvPr>
            <p:ph idx="1"/>
          </p:nvPr>
        </p:nvSpPr>
        <p:spPr/>
        <p:txBody>
          <a:bodyPr/>
          <a:lstStyle/>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definición del método reside en la clase base o padre.</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implementación del método reside en la clase derivada o hija.</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invocación es resuelta al momento de la ejecución.</a:t>
            </a:r>
          </a:p>
          <a:p>
            <a:endParaRPr lang="es-AR" dirty="0"/>
          </a:p>
        </p:txBody>
      </p:sp>
    </p:spTree>
    <p:extLst>
      <p:ext uri="{BB962C8B-B14F-4D97-AF65-F5344CB8AC3E}">
        <p14:creationId xmlns:p14="http://schemas.microsoft.com/office/powerpoint/2010/main" val="3664737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Berlín</Template>
  <TotalTime>41</TotalTime>
  <Words>492</Words>
  <Application>Microsoft Office PowerPoint</Application>
  <PresentationFormat>Panorámica</PresentationFormat>
  <Paragraphs>59</Paragraphs>
  <Slides>7</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Franklin Gothic Medium</vt:lpstr>
      <vt:lpstr>Trebuchet MS</vt:lpstr>
      <vt:lpstr>Berlín</vt:lpstr>
      <vt:lpstr>Programación Orientada a Objetos</vt:lpstr>
      <vt:lpstr>P.O.O.</vt:lpstr>
      <vt:lpstr>Presentación de PowerPoint</vt:lpstr>
      <vt:lpstr>Abstracción</vt:lpstr>
      <vt:lpstr>Encapsulamiento</vt:lpstr>
      <vt:lpstr>Herencia</vt:lpstr>
      <vt:lpstr>Polimorfismo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Admin</dc:creator>
  <cp:lastModifiedBy>Admin</cp:lastModifiedBy>
  <cp:revision>3</cp:revision>
  <dcterms:created xsi:type="dcterms:W3CDTF">2018-08-30T18:26:44Z</dcterms:created>
  <dcterms:modified xsi:type="dcterms:W3CDTF">2018-08-30T19:08:20Z</dcterms:modified>
</cp:coreProperties>
</file>