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Source Sans Pr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2" autoAdjust="0"/>
  </p:normalViewPr>
  <p:slideViewPr>
    <p:cSldViewPr snapToGrid="0">
      <p:cViewPr varScale="1">
        <p:scale>
          <a:sx n="55" d="100"/>
          <a:sy n="55" d="100"/>
        </p:scale>
        <p:origin x="12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y destrucción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Una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Tiempos de vida muy cortos por lo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general</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1" indent="0" rtl="0">
              <a:spcBef>
                <a:spcPts val="500"/>
              </a:spcBef>
              <a:spcAft>
                <a:spcPts val="0"/>
              </a:spcAft>
              <a:buNone/>
            </a:pPr>
            <a:endParaRPr sz="26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Source Sans Pro"/>
                <a:ea typeface="Source Sans Pro"/>
                <a:cs typeface="Source Sans Pro"/>
                <a:sym typeface="Source Sans Pro"/>
              </a:rPr>
              <a:t>Los valores locales son variables que se asignan en la pila (</a:t>
            </a:r>
            <a:r>
              <a:rPr lang="es-AR" sz="2800" dirty="0" err="1">
                <a:latin typeface="Source Sans Pro"/>
                <a:ea typeface="Source Sans Pro"/>
                <a:cs typeface="Source Sans Pro"/>
                <a:sym typeface="Source Sans Pro"/>
              </a:rPr>
              <a:t>stack</a:t>
            </a:r>
            <a:r>
              <a:rPr lang="es-AR" sz="2800" dirty="0">
                <a:latin typeface="Source Sans Pro"/>
                <a:ea typeface="Source Sans Pro"/>
                <a:cs typeface="Source Sans Pro"/>
                <a:sym typeface="Source Sans Pro"/>
              </a:rPr>
              <a:t>) y no en el </a:t>
            </a:r>
            <a:r>
              <a:rPr lang="es-AR" sz="2800" dirty="0" err="1">
                <a:latin typeface="Source Sans Pro"/>
                <a:ea typeface="Source Sans Pro"/>
                <a:cs typeface="Source Sans Pro"/>
                <a:sym typeface="Source Sans Pro"/>
              </a:rPr>
              <a:t>Managed</a:t>
            </a:r>
            <a:r>
              <a:rPr lang="es-AR" sz="2800" dirty="0">
                <a:latin typeface="Source Sans Pro"/>
                <a:ea typeface="Source Sans Pro"/>
                <a:cs typeface="Source Sans Pro"/>
                <a:sym typeface="Source Sans Pro"/>
              </a:rPr>
              <a:t> </a:t>
            </a:r>
            <a:r>
              <a:rPr lang="es-AR" sz="2800" dirty="0" err="1">
                <a:latin typeface="Source Sans Pro"/>
                <a:ea typeface="Source Sans Pro"/>
                <a:cs typeface="Source Sans Pro"/>
                <a:sym typeface="Source Sans Pro"/>
              </a:rPr>
              <a:t>Heap</a:t>
            </a:r>
            <a:r>
              <a:rPr lang="es-AR" sz="2800" dirty="0">
                <a:latin typeface="Source Sans Pro"/>
                <a:ea typeface="Source Sans Pro"/>
                <a:cs typeface="Source Sans Pro"/>
                <a:sym typeface="Source Sans Pro"/>
              </a:rPr>
              <a:t>. Esto significa que, si se declara una variable cuyo tipo es uno de los primitivos (como </a:t>
            </a:r>
            <a:r>
              <a:rPr lang="es-AR" sz="2800" b="1" dirty="0" err="1">
                <a:latin typeface="Source Sans Pro"/>
                <a:ea typeface="Source Sans Pro"/>
                <a:cs typeface="Source Sans Pro"/>
                <a:sym typeface="Source Sans Pro"/>
              </a:rPr>
              <a:t>int</a:t>
            </a:r>
            <a:r>
              <a:rPr lang="es-AR" sz="2800" dirty="0">
                <a:latin typeface="Source Sans Pro"/>
                <a:ea typeface="Source Sans Pro"/>
                <a:cs typeface="Source Sans Pro"/>
                <a:sym typeface="Source Sans Pro"/>
              </a:rPr>
              <a:t>, </a:t>
            </a:r>
            <a:r>
              <a:rPr lang="es-AR" sz="2800" b="1" dirty="0" err="1">
                <a:latin typeface="Source Sans Pro"/>
                <a:ea typeface="Source Sans Pro"/>
                <a:cs typeface="Source Sans Pro"/>
                <a:sym typeface="Source Sans Pro"/>
              </a:rPr>
              <a:t>enum</a:t>
            </a:r>
            <a:r>
              <a:rPr lang="es-AR" sz="2800" b="1" dirty="0">
                <a:latin typeface="Source Sans Pro"/>
                <a:ea typeface="Source Sans Pro"/>
                <a:cs typeface="Source Sans Pro"/>
                <a:sym typeface="Source Sans Pro"/>
              </a:rPr>
              <a:t> </a:t>
            </a:r>
            <a:r>
              <a:rPr lang="es-AR" sz="2800" dirty="0">
                <a:latin typeface="Source Sans Pro"/>
                <a:ea typeface="Source Sans Pro"/>
                <a:cs typeface="Source Sans Pro"/>
                <a:sym typeface="Source Sans Pro"/>
              </a:rPr>
              <a:t>o </a:t>
            </a:r>
            <a:r>
              <a:rPr lang="es-AR" sz="2800" b="1" dirty="0" err="1">
                <a:latin typeface="Source Sans Pro"/>
                <a:ea typeface="Source Sans Pro"/>
                <a:cs typeface="Source Sans Pro"/>
                <a:sym typeface="Source Sans Pro"/>
              </a:rPr>
              <a:t>bool</a:t>
            </a:r>
            <a:r>
              <a:rPr lang="es-AR" sz="2800" dirty="0">
                <a:latin typeface="Source Sans Pro"/>
                <a:ea typeface="Source Sans Pro"/>
                <a:cs typeface="Source Sans Pro"/>
                <a:sym typeface="Source Sans Pro"/>
              </a:rPr>
              <a:t>), no es posible usarla fuera del ámbito en el que se declara</a:t>
            </a:r>
            <a:r>
              <a:rPr lang="es-AR" sz="2800" dirty="0" smtClean="0">
                <a:latin typeface="Source Sans Pro"/>
                <a:ea typeface="Source Sans Pro"/>
                <a:cs typeface="Source Sans Pro"/>
                <a:sym typeface="Source Sans Pro"/>
              </a:rPr>
              <a:t>.</a:t>
            </a:r>
            <a:endParaRPr sz="2800" dirty="0">
              <a:latin typeface="Source Sans Pro"/>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son métodos especiales que se utilizan para inicializar objetos al momento de su creación.</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En C#, la única forma de crear un objeto es mediante el uso de la palabra reservada </a:t>
            </a:r>
            <a:r>
              <a:rPr lang="es-AR" sz="2600" b="1">
                <a:solidFill>
                  <a:srgbClr val="FFFFFF"/>
                </a:solidFill>
                <a:latin typeface="Source Sans Pro"/>
                <a:ea typeface="Source Sans Pro"/>
                <a:cs typeface="Source Sans Pro"/>
                <a:sym typeface="Source Sans Pro"/>
              </a:rPr>
              <a:t>new </a:t>
            </a:r>
            <a:r>
              <a:rPr lang="es-AR" sz="2600">
                <a:solidFill>
                  <a:srgbClr val="FFFFFF"/>
                </a:solidFill>
                <a:latin typeface="Source Sans Pro"/>
                <a:ea typeface="Source Sans Pro"/>
                <a:cs typeface="Source Sans Pro"/>
                <a:sym typeface="Source Sans Pro"/>
              </a:rPr>
              <a:t>para adquirir y asignar memoria.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llevan el mismo nombre de la clase. </a:t>
            </a:r>
            <a:endParaRPr sz="260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800" b="1"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Para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Source Sans Pro"/>
                <a:ea typeface="Source Sans Pro"/>
                <a:cs typeface="Source Sans Pro"/>
                <a:sym typeface="Source Sans Pro"/>
              </a:rPr>
              <a:t>Características de un constructor por defecto</a:t>
            </a:r>
            <a:endParaRPr sz="28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Acceso público.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tiene tipo de retorno (ni siquiera </a:t>
            </a:r>
            <a:r>
              <a:rPr lang="es-AR" sz="2600" b="1" dirty="0" err="1">
                <a:solidFill>
                  <a:schemeClr val="lt1"/>
                </a:solidFill>
                <a:latin typeface="Source Sans Pro"/>
                <a:ea typeface="Source Sans Pro"/>
                <a:cs typeface="Source Sans Pro"/>
                <a:sym typeface="Source Sans Pro"/>
              </a:rPr>
              <a:t>void</a:t>
            </a:r>
            <a:r>
              <a:rPr lang="es-AR" sz="2600"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recibe ningún argumento.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Inicializa todos los campos a </a:t>
            </a:r>
            <a:r>
              <a:rPr lang="es-AR" sz="2600" b="1" dirty="0">
                <a:solidFill>
                  <a:schemeClr val="lt1"/>
                </a:solidFill>
                <a:latin typeface="Source Sans Pro"/>
                <a:ea typeface="Source Sans Pro"/>
                <a:cs typeface="Source Sans Pro"/>
                <a:sym typeface="Source Sans Pro"/>
              </a:rPr>
              <a:t>cero</a:t>
            </a:r>
            <a:r>
              <a:rPr lang="es-AR" sz="2600" dirty="0">
                <a:solidFill>
                  <a:schemeClr val="lt1"/>
                </a:solidFill>
                <a:latin typeface="Source Sans Pro"/>
                <a:ea typeface="Source Sans Pro"/>
                <a:cs typeface="Source Sans Pro"/>
                <a:sym typeface="Source Sans Pro"/>
              </a:rPr>
              <a:t>, </a:t>
            </a:r>
            <a:r>
              <a:rPr lang="es-AR" sz="2600" b="1" dirty="0">
                <a:solidFill>
                  <a:schemeClr val="lt1"/>
                </a:solidFill>
                <a:latin typeface="Source Sans Pro"/>
                <a:ea typeface="Source Sans Pro"/>
                <a:cs typeface="Source Sans Pro"/>
                <a:sym typeface="Source Sans Pro"/>
              </a:rPr>
              <a:t>false </a:t>
            </a:r>
            <a:r>
              <a:rPr lang="es-AR" sz="2600" dirty="0">
                <a:solidFill>
                  <a:schemeClr val="lt1"/>
                </a:solidFill>
                <a:latin typeface="Source Sans Pro"/>
                <a:ea typeface="Source Sans Pro"/>
                <a:cs typeface="Source Sans Pro"/>
                <a:sym typeface="Source Sans Pro"/>
              </a:rPr>
              <a:t>o </a:t>
            </a:r>
            <a:r>
              <a:rPr lang="es-AR" sz="2600" b="1" dirty="0" err="1">
                <a:solidFill>
                  <a:schemeClr val="lt1"/>
                </a:solidFill>
                <a:latin typeface="Source Sans Pro"/>
                <a:ea typeface="Source Sans Pro"/>
                <a:cs typeface="Source Sans Pro"/>
                <a:sym typeface="Source Sans Pro"/>
              </a:rPr>
              <a:t>null</a:t>
            </a:r>
            <a:r>
              <a:rPr lang="es-AR" sz="2600" b="1"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nombre asignado a la instancia de tipo </a:t>
            </a:r>
            <a:r>
              <a:rPr lang="es-AR" sz="2800"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tipo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 objeto.</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Source Sans Pro"/>
                <a:ea typeface="Source Sans Pro"/>
                <a:cs typeface="Source Sans Pro"/>
                <a:sym typeface="Source Sans Pro"/>
              </a:rPr>
              <a:t>	</a:t>
            </a:r>
            <a:endParaRPr sz="2800" dirty="0">
              <a:solidFill>
                <a:srgbClr val="FFFFFF"/>
              </a:solidFill>
              <a:latin typeface="Source Sans Pro"/>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En .NET el Garbage Collector será el encargado de liberar memoria.</a:t>
            </a:r>
            <a:endParaRPr sz="3200">
              <a:latin typeface="Source Sans Pro"/>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Cada vez que creamos un nuevo objeto, el CLR (Common Lenguage Runtime) asigna memoria desde la porción gestionada (Heap)</a:t>
            </a:r>
            <a:endParaRPr sz="2800">
              <a:latin typeface="Source Sans Pro"/>
              <a:ea typeface="Source Sans Pro"/>
              <a:cs typeface="Source Sans Pro"/>
              <a:sym typeface="Source Sans Pro"/>
            </a:endParaRPr>
          </a:p>
          <a:p>
            <a:pPr marL="914400" lvl="0" indent="0" rtl="0">
              <a:spcBef>
                <a:spcPts val="700"/>
              </a:spcBef>
              <a:spcAft>
                <a:spcPts val="0"/>
              </a:spcAft>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Eventualmente el Garbage Collector liberará memoria de objetos sin referencia.</a:t>
            </a:r>
            <a:endParaRPr sz="3200">
              <a:latin typeface="Source Sans Pro"/>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a:latin typeface="Source Sans Pro"/>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r>
              <a:rPr lang="es-AR" sz="2000">
                <a:latin typeface="Source Sans Pro"/>
                <a:ea typeface="Source Sans Pro"/>
                <a:cs typeface="Source Sans Pro"/>
                <a:sym typeface="Source Sans Pro"/>
              </a:rPr>
              <a:t>https://docs.microsoft.com/en-us/dotnet/standard/garbage-collection/</a:t>
            </a:r>
            <a:endParaRPr sz="3200">
              <a:latin typeface="Source Sans Pro"/>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a:t>
            </a:r>
            <a:r>
              <a:rPr lang="es-AR" sz="2800" b="1" dirty="0">
                <a:solidFill>
                  <a:srgbClr val="FFFFFF"/>
                </a:solidFill>
                <a:latin typeface="Source Sans Pro"/>
                <a:ea typeface="Source Sans Pro"/>
                <a:cs typeface="Source Sans Pro"/>
                <a:sym typeface="Source Sans Pro"/>
              </a:rPr>
              <a:t> VALOR</a:t>
            </a:r>
            <a:r>
              <a:rPr lang="es-AR" sz="2800" dirty="0">
                <a:solidFill>
                  <a:srgbClr val="FFFFFF"/>
                </a:solidFill>
                <a:latin typeface="Source Sans Pro"/>
                <a:ea typeface="Source Sans Pro"/>
                <a:cs typeface="Source Sans Pro"/>
                <a:sym typeface="Source Sans Pro"/>
              </a:rPr>
              <a:t> se almacenan en </a:t>
            </a:r>
            <a:r>
              <a:rPr lang="es-AR" sz="2800" dirty="0" smtClean="0">
                <a:solidFill>
                  <a:srgbClr val="FFFFFF"/>
                </a:solidFill>
                <a:latin typeface="Source Sans Pro"/>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Source Sans Pro"/>
                <a:ea typeface="Source Sans Pro"/>
                <a:cs typeface="Source Sans Pro"/>
                <a:sym typeface="Source Sans Pro"/>
              </a:rPr>
              <a:t>         </a:t>
            </a:r>
            <a:r>
              <a:rPr lang="es-AR" sz="2800" dirty="0" err="1" smtClean="0">
                <a:solidFill>
                  <a:srgbClr val="FFFFFF"/>
                </a:solidFill>
                <a:latin typeface="Source Sans Pro"/>
                <a:ea typeface="Source Sans Pro"/>
                <a:cs typeface="Source Sans Pro"/>
                <a:sym typeface="Source Sans Pro"/>
              </a:rPr>
              <a:t>Stack</a:t>
            </a:r>
            <a:r>
              <a:rPr lang="es-AR" sz="2800" dirty="0" smtClean="0">
                <a:solidFill>
                  <a:srgbClr val="FFFFFF"/>
                </a:solidFill>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 </a:t>
            </a:r>
            <a:r>
              <a:rPr lang="es-AR" sz="2800" b="1" dirty="0">
                <a:solidFill>
                  <a:srgbClr val="FFFFFF"/>
                </a:solidFill>
                <a:latin typeface="Source Sans Pro"/>
                <a:ea typeface="Source Sans Pro"/>
                <a:cs typeface="Source Sans Pro"/>
                <a:sym typeface="Source Sans Pro"/>
              </a:rPr>
              <a:t>REFERENCIA</a:t>
            </a:r>
            <a:r>
              <a:rPr lang="es-AR" sz="2800" dirty="0">
                <a:solidFill>
                  <a:srgbClr val="FFFFFF"/>
                </a:solidFill>
                <a:latin typeface="Source Sans Pro"/>
                <a:ea typeface="Source Sans Pro"/>
                <a:cs typeface="Source Sans Pro"/>
                <a:sym typeface="Source Sans Pro"/>
              </a:rPr>
              <a:t> se almacenan </a:t>
            </a:r>
            <a:r>
              <a:rPr lang="es-AR" sz="2800" dirty="0" smtClean="0">
                <a:solidFill>
                  <a:srgbClr val="FFFFFF"/>
                </a:solidFill>
                <a:latin typeface="Source Sans Pro"/>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el </a:t>
            </a:r>
            <a:r>
              <a:rPr lang="es-AR" sz="2800" dirty="0" err="1">
                <a:solidFill>
                  <a:srgbClr val="FFFFFF"/>
                </a:solidFill>
                <a:latin typeface="Source Sans Pro"/>
                <a:ea typeface="Source Sans Pro"/>
                <a:cs typeface="Source Sans Pro"/>
                <a:sym typeface="Source Sans Pro"/>
              </a:rPr>
              <a:t>Heap</a:t>
            </a:r>
            <a:r>
              <a:rPr lang="es-AR" sz="2800" dirty="0" smtClean="0">
                <a:solidFill>
                  <a:srgbClr val="FFFFFF"/>
                </a:solidFill>
                <a:latin typeface="Source Sans Pro"/>
                <a:ea typeface="Source Sans Pro"/>
                <a:cs typeface="Source Sans Pro"/>
                <a:sym typeface="Source Sans Pro"/>
              </a:rPr>
              <a:t>.</a:t>
            </a:r>
            <a:endParaRPr lang="es-AR" sz="2800" dirty="0"/>
          </a:p>
        </p:txBody>
      </p:sp>
      <p:pic>
        <p:nvPicPr>
          <p:cNvPr id="6" name="Google Shape;440;p27" descr="untitled"/>
          <p:cNvPicPr preferRelativeResize="0"/>
          <p:nvPr/>
        </p:nvPicPr>
        <p:blipFill rotWithShape="1">
          <a:blip r:embed="rId3">
            <a:alphaModFix/>
          </a:blip>
          <a:srcRect/>
          <a:stretch/>
        </p:blipFill>
        <p:spPr>
          <a:xfrm>
            <a:off x="7268725" y="3067848"/>
            <a:ext cx="4690475" cy="3671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2038</Words>
  <Application>Microsoft Office PowerPoint</Application>
  <PresentationFormat>Panorámica</PresentationFormat>
  <Paragraphs>236</Paragraphs>
  <Slides>29</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Noto Sans Symbols</vt:lpstr>
      <vt:lpstr>Source Sans Pro</vt:lpstr>
      <vt:lpstr>Calibri</vt:lpstr>
      <vt:lpstr>Trebuchet MS</vt:lpstr>
      <vt:lpstr>Consolas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alumno</cp:lastModifiedBy>
  <cp:revision>14</cp:revision>
  <dcterms:modified xsi:type="dcterms:W3CDTF">2018-08-30T00:28:20Z</dcterms:modified>
</cp:coreProperties>
</file>