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3" r:id="rId8"/>
    <p:sldId id="274" r:id="rId9"/>
    <p:sldId id="275" r:id="rId10"/>
    <p:sldId id="276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 userDrawn="1"/>
        </p:nvSpPr>
        <p:spPr bwMode="ltGray">
          <a:xfrm>
            <a:off x="0" y="1484313"/>
            <a:ext cx="12192000" cy="863600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Text Box 48"/>
          <p:cNvSpPr txBox="1">
            <a:spLocks noChangeArrowheads="1"/>
          </p:cNvSpPr>
          <p:nvPr userDrawn="1"/>
        </p:nvSpPr>
        <p:spPr bwMode="auto">
          <a:xfrm>
            <a:off x="809287" y="5789614"/>
            <a:ext cx="124104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FFFFFF"/>
                </a:solidFill>
                <a:latin typeface="Arial" charset="0"/>
                <a:ea typeface="宋体" charset="-122"/>
              </a:rPr>
              <a:t>Company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Arial" charset="0"/>
                <a:ea typeface="宋体" charset="-122"/>
              </a:rPr>
              <a:t>LOGO</a:t>
            </a:r>
          </a:p>
        </p:txBody>
      </p:sp>
      <p:grpSp>
        <p:nvGrpSpPr>
          <p:cNvPr id="6" name="Group 51"/>
          <p:cNvGrpSpPr>
            <a:grpSpLocks/>
          </p:cNvGrpSpPr>
          <p:nvPr userDrawn="1"/>
        </p:nvGrpSpPr>
        <p:grpSpPr bwMode="auto">
          <a:xfrm>
            <a:off x="10416117" y="1012826"/>
            <a:ext cx="1278467" cy="976313"/>
            <a:chOff x="4921" y="638"/>
            <a:chExt cx="604" cy="615"/>
          </a:xfrm>
        </p:grpSpPr>
        <p:sp>
          <p:nvSpPr>
            <p:cNvPr id="7" name="Oval 46"/>
            <p:cNvSpPr>
              <a:spLocks noChangeArrowheads="1"/>
            </p:cNvSpPr>
            <p:nvPr userDrawn="1"/>
          </p:nvSpPr>
          <p:spPr bwMode="ltGray">
            <a:xfrm>
              <a:off x="4921" y="638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8" name="Picture 49" descr="5"/>
            <p:cNvPicPr>
              <a:picLocks noChangeAspect="1" noChangeArrowheads="1" noCrop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0" y="672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62100"/>
            <a:ext cx="10668000" cy="685800"/>
          </a:xfrm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 algn="l">
              <a:defRPr sz="4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609600" y="2514600"/>
            <a:ext cx="7112000" cy="457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41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ltGray">
          <a:xfrm flipV="1">
            <a:off x="0" y="1065213"/>
            <a:ext cx="12192000" cy="87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5" name="Object 43"/>
          <p:cNvGraphicFramePr>
            <a:graphicFrameLocks noChangeAspect="1"/>
          </p:cNvGraphicFramePr>
          <p:nvPr/>
        </p:nvGraphicFramePr>
        <p:xfrm>
          <a:off x="0" y="1"/>
          <a:ext cx="1219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Image" r:id="rId3" imgW="15288889" imgH="1955556" progId="Photoshop.Image.7">
                  <p:embed/>
                </p:oleObj>
              </mc:Choice>
              <mc:Fallback>
                <p:oleObj name="Image" r:id="rId3" imgW="15288889" imgH="19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1"/>
                        <a:ext cx="1219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ltGray">
          <a:xfrm>
            <a:off x="0" y="109696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</a:endParaRP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0513484" y="620713"/>
            <a:ext cx="1278467" cy="976312"/>
            <a:chOff x="4967" y="391"/>
            <a:chExt cx="604" cy="615"/>
          </a:xfrm>
        </p:grpSpPr>
        <p:sp>
          <p:nvSpPr>
            <p:cNvPr id="8" name="Oval 46"/>
            <p:cNvSpPr>
              <a:spLocks noChangeArrowheads="1"/>
            </p:cNvSpPr>
            <p:nvPr userDrawn="1"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9" name="Picture 49" descr="5"/>
            <p:cNvPicPr>
              <a:picLocks noChangeAspect="1" noChangeArrowheads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F1CDFE-1E92-4D90-97D2-68F71A438852}" type="slidenum">
              <a:rPr lang="en-US" altLang="zh-CN">
                <a:solidFill>
                  <a:srgbClr val="1D528D"/>
                </a:solidFill>
              </a:rPr>
              <a:pPr/>
              <a:t>‹#›</a:t>
            </a:fld>
            <a:endParaRPr lang="en-US" altLang="zh-CN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46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ltGray">
          <a:xfrm flipV="1">
            <a:off x="0" y="1065213"/>
            <a:ext cx="12192000" cy="87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5" name="Object 43"/>
          <p:cNvGraphicFramePr>
            <a:graphicFrameLocks noChangeAspect="1"/>
          </p:cNvGraphicFramePr>
          <p:nvPr/>
        </p:nvGraphicFramePr>
        <p:xfrm>
          <a:off x="0" y="1"/>
          <a:ext cx="1219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Image" r:id="rId3" imgW="15288889" imgH="1955556" progId="Photoshop.Image.7">
                  <p:embed/>
                </p:oleObj>
              </mc:Choice>
              <mc:Fallback>
                <p:oleObj name="Image" r:id="rId3" imgW="15288889" imgH="19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1"/>
                        <a:ext cx="1219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ltGray">
          <a:xfrm>
            <a:off x="0" y="109696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</a:endParaRP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0513484" y="620713"/>
            <a:ext cx="1278467" cy="976312"/>
            <a:chOff x="4967" y="391"/>
            <a:chExt cx="604" cy="615"/>
          </a:xfrm>
        </p:grpSpPr>
        <p:sp>
          <p:nvSpPr>
            <p:cNvPr id="8" name="Oval 46"/>
            <p:cNvSpPr>
              <a:spLocks noChangeArrowheads="1"/>
            </p:cNvSpPr>
            <p:nvPr userDrawn="1"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9" name="Picture 49" descr="5"/>
            <p:cNvPicPr>
              <a:picLocks noChangeAspect="1" noChangeArrowheads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52400"/>
            <a:ext cx="304800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894080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33AF2E-6AB8-4C09-B8D1-BC279892F8F0}" type="slidenum">
              <a:rPr lang="en-US" altLang="zh-CN">
                <a:solidFill>
                  <a:srgbClr val="1D528D"/>
                </a:solidFill>
              </a:rPr>
              <a:pPr/>
              <a:t>‹#›</a:t>
            </a:fld>
            <a:endParaRPr lang="en-US" altLang="zh-CN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65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ltGray">
          <a:xfrm flipV="1">
            <a:off x="0" y="1065213"/>
            <a:ext cx="12192000" cy="87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5" name="Object 43"/>
          <p:cNvGraphicFramePr>
            <a:graphicFrameLocks noChangeAspect="1"/>
          </p:cNvGraphicFramePr>
          <p:nvPr/>
        </p:nvGraphicFramePr>
        <p:xfrm>
          <a:off x="0" y="1"/>
          <a:ext cx="1219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Image" r:id="rId3" imgW="15288889" imgH="1955556" progId="Photoshop.Image.7">
                  <p:embed/>
                </p:oleObj>
              </mc:Choice>
              <mc:Fallback>
                <p:oleObj name="Image" r:id="rId3" imgW="15288889" imgH="19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1"/>
                        <a:ext cx="1219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ltGray">
          <a:xfrm>
            <a:off x="0" y="109696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</a:endParaRP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0513484" y="620713"/>
            <a:ext cx="1278467" cy="976312"/>
            <a:chOff x="4967" y="391"/>
            <a:chExt cx="604" cy="615"/>
          </a:xfrm>
        </p:grpSpPr>
        <p:sp>
          <p:nvSpPr>
            <p:cNvPr id="8" name="Oval 46"/>
            <p:cNvSpPr>
              <a:spLocks noChangeArrowheads="1"/>
            </p:cNvSpPr>
            <p:nvPr userDrawn="1"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9" name="Picture 49" descr="5"/>
            <p:cNvPicPr>
              <a:picLocks noChangeAspect="1" noChangeArrowheads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871200" cy="5029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0C7ABD-3F34-4203-9CA0-10A217D617C5}" type="slidenum">
              <a:rPr lang="en-US" altLang="zh-CN">
                <a:solidFill>
                  <a:srgbClr val="1D528D"/>
                </a:solidFill>
              </a:rPr>
              <a:pPr/>
              <a:t>‹#›</a:t>
            </a:fld>
            <a:endParaRPr lang="en-US" altLang="zh-CN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41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ltGray">
          <a:xfrm flipV="1">
            <a:off x="0" y="1065213"/>
            <a:ext cx="12192000" cy="87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5" name="Object 43"/>
          <p:cNvGraphicFramePr>
            <a:graphicFrameLocks noChangeAspect="1"/>
          </p:cNvGraphicFramePr>
          <p:nvPr/>
        </p:nvGraphicFramePr>
        <p:xfrm>
          <a:off x="0" y="1"/>
          <a:ext cx="1219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Image" r:id="rId3" imgW="15288889" imgH="1955556" progId="Photoshop.Image.7">
                  <p:embed/>
                </p:oleObj>
              </mc:Choice>
              <mc:Fallback>
                <p:oleObj name="Image" r:id="rId3" imgW="15288889" imgH="19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1"/>
                        <a:ext cx="1219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ltGray">
          <a:xfrm>
            <a:off x="0" y="109696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</a:endParaRP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0513484" y="620713"/>
            <a:ext cx="1278467" cy="976312"/>
            <a:chOff x="4967" y="391"/>
            <a:chExt cx="604" cy="615"/>
          </a:xfrm>
        </p:grpSpPr>
        <p:sp>
          <p:nvSpPr>
            <p:cNvPr id="8" name="Oval 46"/>
            <p:cNvSpPr>
              <a:spLocks noChangeArrowheads="1"/>
            </p:cNvSpPr>
            <p:nvPr userDrawn="1"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9" name="Picture 49" descr="5"/>
            <p:cNvPicPr>
              <a:picLocks noChangeAspect="1" noChangeArrowheads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7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ltGray">
          <a:xfrm flipV="1">
            <a:off x="0" y="1065213"/>
            <a:ext cx="12192000" cy="87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5" name="Object 43"/>
          <p:cNvGraphicFramePr>
            <a:graphicFrameLocks noChangeAspect="1"/>
          </p:cNvGraphicFramePr>
          <p:nvPr/>
        </p:nvGraphicFramePr>
        <p:xfrm>
          <a:off x="0" y="1"/>
          <a:ext cx="1219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Image" r:id="rId3" imgW="15288889" imgH="1955556" progId="Photoshop.Image.7">
                  <p:embed/>
                </p:oleObj>
              </mc:Choice>
              <mc:Fallback>
                <p:oleObj name="Image" r:id="rId3" imgW="15288889" imgH="19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1"/>
                        <a:ext cx="1219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ltGray">
          <a:xfrm>
            <a:off x="0" y="109696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</a:endParaRP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0513484" y="620713"/>
            <a:ext cx="1278467" cy="976312"/>
            <a:chOff x="4967" y="391"/>
            <a:chExt cx="604" cy="615"/>
          </a:xfrm>
        </p:grpSpPr>
        <p:sp>
          <p:nvSpPr>
            <p:cNvPr id="8" name="Oval 46"/>
            <p:cNvSpPr>
              <a:spLocks noChangeArrowheads="1"/>
            </p:cNvSpPr>
            <p:nvPr userDrawn="1"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9" name="Picture 49" descr="5"/>
            <p:cNvPicPr>
              <a:picLocks noChangeAspect="1" noChangeArrowheads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04123F-12B3-40DF-AB14-C3B73266F270}" type="slidenum">
              <a:rPr lang="en-US" altLang="zh-CN">
                <a:solidFill>
                  <a:srgbClr val="1D528D"/>
                </a:solidFill>
              </a:rPr>
              <a:pPr/>
              <a:t>‹#›</a:t>
            </a:fld>
            <a:endParaRPr lang="en-US" altLang="zh-CN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6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8"/>
          <p:cNvSpPr>
            <a:spLocks noChangeArrowheads="1"/>
          </p:cNvSpPr>
          <p:nvPr/>
        </p:nvSpPr>
        <p:spPr bwMode="ltGray">
          <a:xfrm flipV="1">
            <a:off x="0" y="1065213"/>
            <a:ext cx="12192000" cy="87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6" name="Object 43"/>
          <p:cNvGraphicFramePr>
            <a:graphicFrameLocks noChangeAspect="1"/>
          </p:cNvGraphicFramePr>
          <p:nvPr/>
        </p:nvGraphicFramePr>
        <p:xfrm>
          <a:off x="0" y="1"/>
          <a:ext cx="1219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Image" r:id="rId3" imgW="15288889" imgH="1955556" progId="Photoshop.Image.7">
                  <p:embed/>
                </p:oleObj>
              </mc:Choice>
              <mc:Fallback>
                <p:oleObj name="Image" r:id="rId3" imgW="15288889" imgH="19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1"/>
                        <a:ext cx="1219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44"/>
          <p:cNvSpPr>
            <a:spLocks noChangeShapeType="1"/>
          </p:cNvSpPr>
          <p:nvPr/>
        </p:nvSpPr>
        <p:spPr bwMode="ltGray">
          <a:xfrm>
            <a:off x="0" y="109696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</a:endParaRPr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10513484" y="620713"/>
            <a:ext cx="1278467" cy="976312"/>
            <a:chOff x="4967" y="391"/>
            <a:chExt cx="604" cy="615"/>
          </a:xfrm>
        </p:grpSpPr>
        <p:sp>
          <p:nvSpPr>
            <p:cNvPr id="9" name="Oval 46"/>
            <p:cNvSpPr>
              <a:spLocks noChangeArrowheads="1"/>
            </p:cNvSpPr>
            <p:nvPr userDrawn="1"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10" name="Picture 49" descr="5"/>
            <p:cNvPicPr>
              <a:picLocks noChangeAspect="1" noChangeArrowheads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34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334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499C8C-443B-4E6F-A276-750E8FA57DF4}" type="slidenum">
              <a:rPr lang="en-US" altLang="zh-CN">
                <a:solidFill>
                  <a:srgbClr val="1D528D"/>
                </a:solidFill>
              </a:rPr>
              <a:pPr/>
              <a:t>‹#›</a:t>
            </a:fld>
            <a:endParaRPr lang="en-US" altLang="zh-CN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5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8"/>
          <p:cNvSpPr>
            <a:spLocks noChangeArrowheads="1"/>
          </p:cNvSpPr>
          <p:nvPr/>
        </p:nvSpPr>
        <p:spPr bwMode="ltGray">
          <a:xfrm flipV="1">
            <a:off x="0" y="1065213"/>
            <a:ext cx="12192000" cy="87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8" name="Object 43"/>
          <p:cNvGraphicFramePr>
            <a:graphicFrameLocks noChangeAspect="1"/>
          </p:cNvGraphicFramePr>
          <p:nvPr/>
        </p:nvGraphicFramePr>
        <p:xfrm>
          <a:off x="0" y="1"/>
          <a:ext cx="1219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Image" r:id="rId3" imgW="15288889" imgH="1955556" progId="Photoshop.Image.7">
                  <p:embed/>
                </p:oleObj>
              </mc:Choice>
              <mc:Fallback>
                <p:oleObj name="Image" r:id="rId3" imgW="15288889" imgH="19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1"/>
                        <a:ext cx="1219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44"/>
          <p:cNvSpPr>
            <a:spLocks noChangeShapeType="1"/>
          </p:cNvSpPr>
          <p:nvPr/>
        </p:nvSpPr>
        <p:spPr bwMode="ltGray">
          <a:xfrm>
            <a:off x="0" y="109696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</a:endParaRPr>
          </a:p>
        </p:txBody>
      </p: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10513484" y="620713"/>
            <a:ext cx="1278467" cy="976312"/>
            <a:chOff x="4967" y="391"/>
            <a:chExt cx="604" cy="615"/>
          </a:xfrm>
        </p:grpSpPr>
        <p:sp>
          <p:nvSpPr>
            <p:cNvPr id="11" name="Oval 46"/>
            <p:cNvSpPr>
              <a:spLocks noChangeArrowheads="1"/>
            </p:cNvSpPr>
            <p:nvPr userDrawn="1"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12" name="Picture 49" descr="5"/>
            <p:cNvPicPr>
              <a:picLocks noChangeAspect="1" noChangeArrowheads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5315AD-BCFD-4927-8746-F4B1B6DBC016}" type="slidenum">
              <a:rPr lang="en-US" altLang="zh-CN">
                <a:solidFill>
                  <a:srgbClr val="1D528D"/>
                </a:solidFill>
              </a:rPr>
              <a:pPr/>
              <a:t>‹#›</a:t>
            </a:fld>
            <a:endParaRPr lang="en-US" altLang="zh-CN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4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8"/>
          <p:cNvSpPr>
            <a:spLocks noChangeArrowheads="1"/>
          </p:cNvSpPr>
          <p:nvPr/>
        </p:nvSpPr>
        <p:spPr bwMode="ltGray">
          <a:xfrm flipV="1">
            <a:off x="0" y="1065213"/>
            <a:ext cx="12192000" cy="87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4" name="Object 43"/>
          <p:cNvGraphicFramePr>
            <a:graphicFrameLocks noChangeAspect="1"/>
          </p:cNvGraphicFramePr>
          <p:nvPr/>
        </p:nvGraphicFramePr>
        <p:xfrm>
          <a:off x="0" y="1"/>
          <a:ext cx="1219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Image" r:id="rId3" imgW="15288889" imgH="1955556" progId="Photoshop.Image.7">
                  <p:embed/>
                </p:oleObj>
              </mc:Choice>
              <mc:Fallback>
                <p:oleObj name="Image" r:id="rId3" imgW="15288889" imgH="19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1"/>
                        <a:ext cx="1219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ltGray">
          <a:xfrm>
            <a:off x="0" y="109696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</a:endParaRPr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10513484" y="620713"/>
            <a:ext cx="1278467" cy="976312"/>
            <a:chOff x="4967" y="391"/>
            <a:chExt cx="604" cy="615"/>
          </a:xfrm>
        </p:grpSpPr>
        <p:sp>
          <p:nvSpPr>
            <p:cNvPr id="7" name="Oval 46"/>
            <p:cNvSpPr>
              <a:spLocks noChangeArrowheads="1"/>
            </p:cNvSpPr>
            <p:nvPr userDrawn="1"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8" name="Picture 49" descr="5"/>
            <p:cNvPicPr>
              <a:picLocks noChangeAspect="1" noChangeArrowheads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C6B0A-E370-473C-8F92-C7A961F05093}" type="slidenum">
              <a:rPr lang="en-US" altLang="zh-CN">
                <a:solidFill>
                  <a:srgbClr val="1D528D"/>
                </a:solidFill>
              </a:rPr>
              <a:pPr/>
              <a:t>‹#›</a:t>
            </a:fld>
            <a:endParaRPr lang="en-US" altLang="zh-CN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6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>
            <a:spLocks noChangeArrowheads="1"/>
          </p:cNvSpPr>
          <p:nvPr/>
        </p:nvSpPr>
        <p:spPr bwMode="ltGray">
          <a:xfrm flipV="1">
            <a:off x="0" y="1065213"/>
            <a:ext cx="12192000" cy="87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3" name="Object 43"/>
          <p:cNvGraphicFramePr>
            <a:graphicFrameLocks noChangeAspect="1"/>
          </p:cNvGraphicFramePr>
          <p:nvPr/>
        </p:nvGraphicFramePr>
        <p:xfrm>
          <a:off x="0" y="1"/>
          <a:ext cx="1219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Image" r:id="rId3" imgW="15288889" imgH="1955556" progId="Photoshop.Image.7">
                  <p:embed/>
                </p:oleObj>
              </mc:Choice>
              <mc:Fallback>
                <p:oleObj name="Image" r:id="rId3" imgW="15288889" imgH="19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1"/>
                        <a:ext cx="1219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44"/>
          <p:cNvSpPr>
            <a:spLocks noChangeShapeType="1"/>
          </p:cNvSpPr>
          <p:nvPr/>
        </p:nvSpPr>
        <p:spPr bwMode="ltGray">
          <a:xfrm>
            <a:off x="0" y="109696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</a:endParaRP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10513484" y="620713"/>
            <a:ext cx="1278467" cy="976312"/>
            <a:chOff x="4967" y="391"/>
            <a:chExt cx="604" cy="615"/>
          </a:xfrm>
        </p:grpSpPr>
        <p:sp>
          <p:nvSpPr>
            <p:cNvPr id="6" name="Oval 46"/>
            <p:cNvSpPr>
              <a:spLocks noChangeArrowheads="1"/>
            </p:cNvSpPr>
            <p:nvPr userDrawn="1"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7" name="Picture 49" descr="5"/>
            <p:cNvPicPr>
              <a:picLocks noChangeAspect="1" noChangeArrowheads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797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9AA3D-1F78-474E-BF63-4565A7F2F693}" type="slidenum">
              <a:rPr lang="en-US" altLang="zh-CN">
                <a:solidFill>
                  <a:srgbClr val="1D528D"/>
                </a:solidFill>
              </a:rPr>
              <a:pPr/>
              <a:t>‹#›</a:t>
            </a:fld>
            <a:endParaRPr lang="en-US" altLang="zh-CN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0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8"/>
          <p:cNvSpPr>
            <a:spLocks noChangeArrowheads="1"/>
          </p:cNvSpPr>
          <p:nvPr/>
        </p:nvSpPr>
        <p:spPr bwMode="ltGray">
          <a:xfrm flipV="1">
            <a:off x="0" y="1065213"/>
            <a:ext cx="12192000" cy="87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6" name="Object 43"/>
          <p:cNvGraphicFramePr>
            <a:graphicFrameLocks noChangeAspect="1"/>
          </p:cNvGraphicFramePr>
          <p:nvPr/>
        </p:nvGraphicFramePr>
        <p:xfrm>
          <a:off x="0" y="1"/>
          <a:ext cx="1219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Image" r:id="rId3" imgW="15288889" imgH="1955556" progId="Photoshop.Image.7">
                  <p:embed/>
                </p:oleObj>
              </mc:Choice>
              <mc:Fallback>
                <p:oleObj name="Image" r:id="rId3" imgW="15288889" imgH="19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1"/>
                        <a:ext cx="1219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44"/>
          <p:cNvSpPr>
            <a:spLocks noChangeShapeType="1"/>
          </p:cNvSpPr>
          <p:nvPr/>
        </p:nvSpPr>
        <p:spPr bwMode="ltGray">
          <a:xfrm>
            <a:off x="0" y="109696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</a:endParaRPr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10513484" y="620713"/>
            <a:ext cx="1278467" cy="976312"/>
            <a:chOff x="4967" y="391"/>
            <a:chExt cx="604" cy="615"/>
          </a:xfrm>
        </p:grpSpPr>
        <p:sp>
          <p:nvSpPr>
            <p:cNvPr id="9" name="Oval 46"/>
            <p:cNvSpPr>
              <a:spLocks noChangeArrowheads="1"/>
            </p:cNvSpPr>
            <p:nvPr userDrawn="1"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10" name="Picture 49" descr="5"/>
            <p:cNvPicPr>
              <a:picLocks noChangeAspect="1" noChangeArrowheads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CD1951-E2D2-470C-BCD3-7FF73C1DBD04}" type="slidenum">
              <a:rPr lang="en-US" altLang="zh-CN">
                <a:solidFill>
                  <a:srgbClr val="1D528D"/>
                </a:solidFill>
              </a:rPr>
              <a:pPr/>
              <a:t>‹#›</a:t>
            </a:fld>
            <a:endParaRPr lang="en-US" altLang="zh-CN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5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Rectangle 48"/>
          <p:cNvSpPr>
            <a:spLocks noChangeArrowheads="1"/>
          </p:cNvSpPr>
          <p:nvPr/>
        </p:nvSpPr>
        <p:spPr bwMode="ltGray">
          <a:xfrm flipV="1">
            <a:off x="0" y="1065213"/>
            <a:ext cx="12192000" cy="87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1026" name="Object 43"/>
          <p:cNvGraphicFramePr>
            <a:graphicFrameLocks noChangeAspect="1"/>
          </p:cNvGraphicFramePr>
          <p:nvPr/>
        </p:nvGraphicFramePr>
        <p:xfrm>
          <a:off x="0" y="1"/>
          <a:ext cx="1219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Image" r:id="rId15" imgW="15288889" imgH="1955556" progId="Photoshop.Image.7">
                  <p:embed/>
                </p:oleObj>
              </mc:Choice>
              <mc:Fallback>
                <p:oleObj name="Image" r:id="rId15" imgW="15288889" imgH="19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1"/>
                        <a:ext cx="1219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8" name="Line 44"/>
          <p:cNvSpPr>
            <a:spLocks noChangeShapeType="1"/>
          </p:cNvSpPr>
          <p:nvPr/>
        </p:nvSpPr>
        <p:spPr bwMode="ltGray">
          <a:xfrm>
            <a:off x="0" y="109696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D528D"/>
              </a:solidFill>
              <a:latin typeface="Arial" charset="0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871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4800" y="6486525"/>
            <a:ext cx="38608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1D528D"/>
                </a:solidFill>
              </a:rPr>
              <a:t>Company Logo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68800" y="6480175"/>
            <a:ext cx="28448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1E1593-30F0-45DE-82D3-1A3412C77071}" type="slidenum">
              <a:rPr lang="en-US" altLang="zh-CN">
                <a:solidFill>
                  <a:srgbClr val="1D528D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1D528D"/>
              </a:solidFill>
              <a:ea typeface="宋体" panose="02010600030101010101" pitchFamily="2" charset="-122"/>
            </a:endParaRP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0" y="152400"/>
            <a:ext cx="1219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pSp>
        <p:nvGrpSpPr>
          <p:cNvPr id="1034" name="Group 50"/>
          <p:cNvGrpSpPr>
            <a:grpSpLocks/>
          </p:cNvGrpSpPr>
          <p:nvPr/>
        </p:nvGrpSpPr>
        <p:grpSpPr bwMode="auto">
          <a:xfrm>
            <a:off x="10513484" y="620713"/>
            <a:ext cx="1278467" cy="976312"/>
            <a:chOff x="4967" y="391"/>
            <a:chExt cx="604" cy="615"/>
          </a:xfrm>
        </p:grpSpPr>
        <p:sp>
          <p:nvSpPr>
            <p:cNvPr id="1070" name="Oval 46"/>
            <p:cNvSpPr>
              <a:spLocks noChangeArrowheads="1"/>
            </p:cNvSpPr>
            <p:nvPr userDrawn="1"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1D528D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1037" name="Picture 49" descr="5"/>
            <p:cNvPicPr>
              <a:picLocks noChangeAspect="1" noChangeArrowheads="1" noCrop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220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7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8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9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524000"/>
            <a:ext cx="7696200" cy="762000"/>
          </a:xfrm>
        </p:spPr>
        <p:txBody>
          <a:bodyPr/>
          <a:lstStyle/>
          <a:p>
            <a:pPr algn="ctr" eaLnBrk="1" hangingPunct="1"/>
            <a:r>
              <a:rPr lang="en-US" altLang="zh-CN" sz="4800" dirty="0" smtClean="0">
                <a:solidFill>
                  <a:schemeClr val="bg1"/>
                </a:solidFill>
                <a:ea typeface="宋体" panose="02010600030101010101" pitchFamily="2" charset="-122"/>
              </a:rPr>
              <a:t>VBS</a:t>
            </a:r>
            <a:r>
              <a:rPr lang="zh-CN" altLang="en-US" sz="4800" dirty="0" smtClean="0">
                <a:solidFill>
                  <a:schemeClr val="bg1"/>
                </a:solidFill>
                <a:ea typeface="宋体" panose="02010600030101010101" pitchFamily="2" charset="-122"/>
              </a:rPr>
              <a:t>项目交流</a:t>
            </a:r>
            <a:r>
              <a:rPr lang="en-US" altLang="zh-CN" sz="4800" dirty="0" smtClean="0">
                <a:solidFill>
                  <a:schemeClr val="bg1"/>
                </a:solidFill>
                <a:ea typeface="宋体" panose="02010600030101010101" pitchFamily="2" charset="-122"/>
              </a:rPr>
              <a:t>20140321</a:t>
            </a:r>
            <a:endParaRPr lang="en-US" altLang="zh-CN" sz="4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9" y="5823258"/>
            <a:ext cx="22955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871" y="1371600"/>
            <a:ext cx="936392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Spring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pic>
        <p:nvPicPr>
          <p:cNvPr id="24578" name="Picture 2" descr="spring框架原理模块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92" y="2071868"/>
            <a:ext cx="7267522" cy="357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10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VBS</a:t>
            </a:r>
            <a:r>
              <a:rPr lang="zh-CN" altLang="en-US" dirty="0"/>
              <a:t>组件总体设计（</a:t>
            </a:r>
            <a:r>
              <a:rPr lang="zh-CN" altLang="en-US" dirty="0" smtClean="0"/>
              <a:t>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260" y="1684116"/>
            <a:ext cx="9363919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VBS</a:t>
            </a:r>
            <a:r>
              <a:rPr lang="zh-CN" altLang="en-US" dirty="0" smtClean="0"/>
              <a:t>组件外围架构设计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             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964" y="3125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150927"/>
              </p:ext>
            </p:extLst>
          </p:nvPr>
        </p:nvGraphicFramePr>
        <p:xfrm>
          <a:off x="2939968" y="1146389"/>
          <a:ext cx="6088285" cy="5305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Visio" r:id="rId3" imgW="4000590" imgH="3486150" progId="Visio.Drawing.15">
                  <p:embed/>
                </p:oleObj>
              </mc:Choice>
              <mc:Fallback>
                <p:oleObj name="Visio" r:id="rId3" imgW="4000590" imgH="34861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968" y="1146389"/>
                        <a:ext cx="6088285" cy="5305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9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VBS</a:t>
            </a:r>
            <a:r>
              <a:rPr lang="zh-CN" altLang="en-US" dirty="0" smtClean="0"/>
              <a:t>组件总体设计（</a:t>
            </a:r>
            <a:r>
              <a:rPr lang="zh-CN" altLang="en-US" dirty="0"/>
              <a:t>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23058"/>
            <a:ext cx="9352345" cy="53185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VBS</a:t>
            </a:r>
            <a:r>
              <a:rPr lang="zh-CN" altLang="en-US" dirty="0" smtClean="0"/>
              <a:t>组件内部整体架构设计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03494" y="5092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310993"/>
              </p:ext>
            </p:extLst>
          </p:nvPr>
        </p:nvGraphicFramePr>
        <p:xfrm>
          <a:off x="4676172" y="509286"/>
          <a:ext cx="5474825" cy="6157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Visio" r:id="rId3" imgW="6505650" imgH="7315200" progId="Visio.Drawing.15">
                  <p:embed/>
                </p:oleObj>
              </mc:Choice>
              <mc:Fallback>
                <p:oleObj name="Visio" r:id="rId3" imgW="6505650" imgH="73152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172" y="509286"/>
                        <a:ext cx="5474825" cy="6157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38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VBS</a:t>
            </a:r>
            <a:r>
              <a:rPr lang="zh-CN" altLang="en-US" dirty="0" smtClean="0"/>
              <a:t>组件总体设计（续）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296" y="1371600"/>
            <a:ext cx="9375494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入门模块设计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53427" y="30209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239973"/>
              </p:ext>
            </p:extLst>
          </p:nvPr>
        </p:nvGraphicFramePr>
        <p:xfrm>
          <a:off x="2685326" y="2268639"/>
          <a:ext cx="6496136" cy="275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Visio" r:id="rId3" imgW="2895480" imgH="1228725" progId="Visio.Drawing.15">
                  <p:embed/>
                </p:oleObj>
              </mc:Choice>
              <mc:Fallback>
                <p:oleObj name="Visio" r:id="rId3" imgW="2895480" imgH="122872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326" y="2268639"/>
                        <a:ext cx="6496136" cy="2756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16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VBS</a:t>
            </a:r>
            <a:r>
              <a:rPr lang="zh-CN" altLang="en-US" dirty="0" smtClean="0"/>
              <a:t>组件总体设计（续）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6446" y="1371600"/>
            <a:ext cx="9363919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备份模块设计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65408" y="23265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640316"/>
              </p:ext>
            </p:extLst>
          </p:nvPr>
        </p:nvGraphicFramePr>
        <p:xfrm>
          <a:off x="1909821" y="1918211"/>
          <a:ext cx="7917085" cy="40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Visio" r:id="rId3" imgW="6591240" imgH="3333840" progId="Visio.Drawing.15">
                  <p:embed/>
                </p:oleObj>
              </mc:Choice>
              <mc:Fallback>
                <p:oleObj name="Visio" r:id="rId3" imgW="6591240" imgH="33338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821" y="1918211"/>
                        <a:ext cx="7917085" cy="4001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028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VBS</a:t>
            </a:r>
            <a:r>
              <a:rPr lang="zh-CN" altLang="en-US" dirty="0" smtClean="0"/>
              <a:t>组件总体设计（续）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870" y="1371600"/>
            <a:ext cx="9352345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重复数据删除模块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96901" y="23380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74502"/>
              </p:ext>
            </p:extLst>
          </p:nvPr>
        </p:nvGraphicFramePr>
        <p:xfrm>
          <a:off x="1944547" y="2025570"/>
          <a:ext cx="7599465" cy="361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Visio" r:id="rId3" imgW="5029290" imgH="2390865" progId="Visio.Drawing.15">
                  <p:embed/>
                </p:oleObj>
              </mc:Choice>
              <mc:Fallback>
                <p:oleObj name="Visio" r:id="rId3" imgW="5029290" imgH="239086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547" y="2025570"/>
                        <a:ext cx="7599465" cy="361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23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VBS</a:t>
            </a:r>
            <a:r>
              <a:rPr lang="zh-CN" altLang="en-US" dirty="0" smtClean="0"/>
              <a:t>组件总体设计（续）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871" y="1371600"/>
            <a:ext cx="936392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恢复模块设计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56121" y="19561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474874"/>
              </p:ext>
            </p:extLst>
          </p:nvPr>
        </p:nvGraphicFramePr>
        <p:xfrm>
          <a:off x="1317020" y="2093129"/>
          <a:ext cx="9111771" cy="377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Visio" r:id="rId3" imgW="8248770" imgH="3409860" progId="Visio.Drawing.15">
                  <p:embed/>
                </p:oleObj>
              </mc:Choice>
              <mc:Fallback>
                <p:oleObj name="Visio" r:id="rId3" imgW="8248770" imgH="34098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020" y="2093129"/>
                        <a:ext cx="9111771" cy="377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6698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VBS</a:t>
            </a:r>
            <a:r>
              <a:rPr lang="zh-CN" altLang="en-US" dirty="0" smtClean="0"/>
              <a:t>组件总体设计（续）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296" y="1371600"/>
            <a:ext cx="9375494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报告模块设计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45488" y="22917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777630"/>
              </p:ext>
            </p:extLst>
          </p:nvPr>
        </p:nvGraphicFramePr>
        <p:xfrm>
          <a:off x="1410842" y="2291787"/>
          <a:ext cx="9370315" cy="319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Visio" r:id="rId3" imgW="5419710" imgH="1847940" progId="Visio.Drawing.15">
                  <p:embed/>
                </p:oleObj>
              </mc:Choice>
              <mc:Fallback>
                <p:oleObj name="Visio" r:id="rId3" imgW="5419710" imgH="18479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842" y="2291787"/>
                        <a:ext cx="9370315" cy="3198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541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VBS</a:t>
            </a:r>
            <a:r>
              <a:rPr lang="zh-CN" altLang="en-US" dirty="0" smtClean="0"/>
              <a:t>组件总体设计（续）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870" y="1371600"/>
            <a:ext cx="9352345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配置模块设计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30278" y="18403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621739"/>
              </p:ext>
            </p:extLst>
          </p:nvPr>
        </p:nvGraphicFramePr>
        <p:xfrm>
          <a:off x="3530278" y="1163511"/>
          <a:ext cx="6123008" cy="523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Visio" r:id="rId3" imgW="4543560" imgH="3886200" progId="Visio.Drawing.15">
                  <p:embed/>
                </p:oleObj>
              </mc:Choice>
              <mc:Fallback>
                <p:oleObj name="Visio" r:id="rId3" imgW="4543560" imgH="38862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278" y="1163511"/>
                        <a:ext cx="6123008" cy="5237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67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VBS</a:t>
            </a:r>
            <a:r>
              <a:rPr lang="zh-CN" altLang="en-US" dirty="0" smtClean="0"/>
              <a:t>组件总体设计（续）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296" y="1371600"/>
            <a:ext cx="9352345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用户管理模块设计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99190" y="25695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546802"/>
              </p:ext>
            </p:extLst>
          </p:nvPr>
        </p:nvGraphicFramePr>
        <p:xfrm>
          <a:off x="1412113" y="2291787"/>
          <a:ext cx="9611546" cy="316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Visio" r:id="rId3" imgW="5695920" imgH="1876515" progId="Visio.Drawing.15">
                  <p:embed/>
                </p:oleObj>
              </mc:Choice>
              <mc:Fallback>
                <p:oleObj name="Visio" r:id="rId3" imgW="5695920" imgH="187651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113" y="2291787"/>
                        <a:ext cx="9611546" cy="3162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912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020" y="1371600"/>
            <a:ext cx="9340770" cy="491345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 smtClean="0"/>
              <a:t>目前已经完成的工作：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了解</a:t>
            </a:r>
            <a:r>
              <a:rPr lang="en-US" altLang="zh-CN" dirty="0" err="1" smtClean="0"/>
              <a:t>vSphere</a:t>
            </a:r>
            <a:r>
              <a:rPr lang="zh-CN" altLang="en-US" dirty="0" smtClean="0"/>
              <a:t>系统，</a:t>
            </a:r>
            <a:r>
              <a:rPr lang="en-US" altLang="zh-CN" dirty="0" err="1" smtClean="0"/>
              <a:t>vCenter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VDP</a:t>
            </a:r>
            <a:r>
              <a:rPr lang="zh-CN" altLang="en-US" dirty="0" smtClean="0"/>
              <a:t>功能作用；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完成</a:t>
            </a:r>
            <a:r>
              <a:rPr lang="en-US" altLang="zh-CN" dirty="0" smtClean="0"/>
              <a:t>VBS</a:t>
            </a:r>
            <a:r>
              <a:rPr lang="zh-CN" altLang="en-US" dirty="0" smtClean="0"/>
              <a:t>组件需求分析；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完成部分</a:t>
            </a:r>
            <a:r>
              <a:rPr lang="en-US" altLang="zh-CN" dirty="0" smtClean="0"/>
              <a:t>VBS</a:t>
            </a:r>
            <a:r>
              <a:rPr lang="zh-CN" altLang="en-US" dirty="0" smtClean="0"/>
              <a:t>组件总体设计；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9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870" y="1371600"/>
            <a:ext cx="9352345" cy="5029200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8800" dirty="0" smtClean="0"/>
              <a:t>        谢谢！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7415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VBS</a:t>
            </a:r>
            <a:r>
              <a:rPr lang="zh-CN" altLang="en-US" dirty="0" smtClean="0"/>
              <a:t>组件需求分析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8572" y="1371600"/>
            <a:ext cx="9387069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VBS</a:t>
            </a:r>
            <a:r>
              <a:rPr lang="zh-CN" altLang="en-US" dirty="0" smtClean="0"/>
              <a:t>组件功能需求分析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64236"/>
              </p:ext>
            </p:extLst>
          </p:nvPr>
        </p:nvGraphicFramePr>
        <p:xfrm>
          <a:off x="1778058" y="2187615"/>
          <a:ext cx="8257193" cy="40436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6970"/>
                <a:gridCol w="5900223"/>
              </a:tblGrid>
              <a:tr h="2527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kern="100" dirty="0">
                          <a:effectLst/>
                        </a:rPr>
                        <a:t>VBS</a:t>
                      </a:r>
                      <a:r>
                        <a:rPr lang="zh-CN" sz="1050" kern="100" dirty="0">
                          <a:effectLst/>
                        </a:rPr>
                        <a:t>功能名称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功能概述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0545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数据备份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包括管理备份作业，手动</a:t>
                      </a:r>
                      <a:r>
                        <a:rPr lang="pt-BR" sz="1050" kern="100" dirty="0">
                          <a:effectLst/>
                        </a:rPr>
                        <a:t>/</a:t>
                      </a:r>
                      <a:r>
                        <a:rPr lang="zh-CN" sz="1050" kern="100" dirty="0">
                          <a:effectLst/>
                        </a:rPr>
                        <a:t>自动执行备份作业以及显示备份作业信息等功能。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010904">
                <a:tc>
                  <a:txBody>
                    <a:bodyPr/>
                    <a:lstStyle/>
                    <a:p>
                      <a:pPr algn="ctr">
                        <a:lnSpc>
                          <a:spcPct val="3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数据恢复</a:t>
                      </a:r>
                      <a:r>
                        <a:rPr lang="x-none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包括手动恢复和备份验证两大子功能，其中手动恢复子功能包括恢复，删除，锁定，解锁备份和操作备份列表等功能，备份验证包括管理备份验证作业，手动</a:t>
                      </a:r>
                      <a:r>
                        <a:rPr lang="pt-BR" sz="1050" kern="100" dirty="0">
                          <a:effectLst/>
                        </a:rPr>
                        <a:t>/</a:t>
                      </a:r>
                      <a:r>
                        <a:rPr lang="zh-CN" sz="1050" kern="100" dirty="0">
                          <a:effectLst/>
                        </a:rPr>
                        <a:t>自动执行备份验证作业和显示备份验证作业信息等功能。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27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数据复制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暂不提供。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0545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报告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包括显示</a:t>
                      </a:r>
                      <a:r>
                        <a:rPr lang="pt-BR" sz="1050" kern="100">
                          <a:effectLst/>
                        </a:rPr>
                        <a:t>VBS</a:t>
                      </a:r>
                      <a:r>
                        <a:rPr lang="zh-CN" sz="1050" kern="100">
                          <a:effectLst/>
                        </a:rPr>
                        <a:t>组件相关信息和</a:t>
                      </a:r>
                      <a:r>
                        <a:rPr lang="pt-BR" sz="1050" kern="100">
                          <a:effectLst/>
                        </a:rPr>
                        <a:t>vSphere</a:t>
                      </a:r>
                      <a:r>
                        <a:rPr lang="zh-CN" sz="1050" kern="100">
                          <a:effectLst/>
                        </a:rPr>
                        <a:t>系统中的虚拟机相关信息等功能。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0545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配置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包括显示</a:t>
                      </a:r>
                      <a:r>
                        <a:rPr lang="pt-BR" sz="1050" kern="100" dirty="0">
                          <a:effectLst/>
                        </a:rPr>
                        <a:t>VBS</a:t>
                      </a:r>
                      <a:r>
                        <a:rPr lang="zh-CN" sz="1050" kern="100" dirty="0">
                          <a:effectLst/>
                        </a:rPr>
                        <a:t>组件详细信息和</a:t>
                      </a:r>
                      <a:r>
                        <a:rPr lang="zh-CN" sz="1050" kern="100" dirty="0" smtClean="0">
                          <a:effectLst/>
                        </a:rPr>
                        <a:t>日志信息。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010904">
                <a:tc>
                  <a:txBody>
                    <a:bodyPr/>
                    <a:lstStyle/>
                    <a:p>
                      <a:pPr algn="ctr">
                        <a:lnSpc>
                          <a:spcPct val="4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多用户管理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50" kern="100" dirty="0">
                          <a:effectLst/>
                        </a:rPr>
                        <a:t>VBS</a:t>
                      </a:r>
                      <a:r>
                        <a:rPr lang="zh-CN" sz="1050" kern="100" dirty="0">
                          <a:effectLst/>
                        </a:rPr>
                        <a:t>组件用户分普通用户和管理员用户。普通用户只能备份与恢复自身管理范围内的虚拟机；管理员用户拥有</a:t>
                      </a:r>
                      <a:r>
                        <a:rPr lang="pt-BR" sz="1050" kern="100" dirty="0">
                          <a:effectLst/>
                        </a:rPr>
                        <a:t>VBS</a:t>
                      </a:r>
                      <a:r>
                        <a:rPr lang="zh-CN" sz="1050" kern="100" dirty="0">
                          <a:effectLst/>
                        </a:rPr>
                        <a:t>组件最高权限，能够备份与恢复所有虚拟机，创建普通用户，为普通用户分配管理权限。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VBS</a:t>
            </a:r>
            <a:r>
              <a:rPr lang="zh-CN" altLang="en-US" dirty="0" smtClean="0"/>
              <a:t>组件需求分析（续）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296" y="1371600"/>
            <a:ext cx="934077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VBS</a:t>
            </a:r>
            <a:r>
              <a:rPr lang="zh-CN" altLang="en-US" sz="3200" dirty="0" smtClean="0"/>
              <a:t>组件非功能性需求分析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VBS</a:t>
            </a:r>
            <a:r>
              <a:rPr lang="zh-CN" altLang="en-US" sz="2400" dirty="0" smtClean="0"/>
              <a:t>组件界面：采用</a:t>
            </a:r>
            <a:r>
              <a:rPr lang="en-US" altLang="zh-CN" sz="2400" dirty="0" smtClean="0"/>
              <a:t>VDP</a:t>
            </a:r>
            <a:r>
              <a:rPr lang="zh-CN" altLang="en-US" sz="2400" dirty="0" smtClean="0"/>
              <a:t>产品的界面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VBS</a:t>
            </a:r>
            <a:r>
              <a:rPr lang="zh-CN" altLang="en-US" sz="2400" dirty="0" smtClean="0"/>
              <a:t>组件备份方式：备份以</a:t>
            </a:r>
            <a:r>
              <a:rPr lang="en-US" altLang="zh-CN" sz="2400" dirty="0" smtClean="0"/>
              <a:t>VM</a:t>
            </a:r>
            <a:r>
              <a:rPr lang="zh-CN" altLang="en-US" sz="2400" dirty="0" smtClean="0"/>
              <a:t>为单位，支持在线和离线备份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VBS</a:t>
            </a:r>
            <a:r>
              <a:rPr lang="zh-CN" altLang="en-US" sz="2400" dirty="0" smtClean="0"/>
              <a:t>组件备份目的端：将备份数据写入外部独立磁盘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VBS</a:t>
            </a:r>
            <a:r>
              <a:rPr lang="zh-CN" altLang="en-US" sz="2400" dirty="0" smtClean="0"/>
              <a:t>组件备份容量：经数据消重后，备份容量不低于</a:t>
            </a:r>
            <a:r>
              <a:rPr lang="en-US" altLang="zh-CN" sz="2400" dirty="0" smtClean="0"/>
              <a:t>15TB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VBS</a:t>
            </a:r>
            <a:r>
              <a:rPr lang="zh-CN" altLang="en-US" sz="2400" dirty="0" smtClean="0"/>
              <a:t>组件备份效率：备份速率不低于</a:t>
            </a:r>
            <a:r>
              <a:rPr lang="en-US" altLang="zh-CN" sz="2400" dirty="0" smtClean="0"/>
              <a:t>VDP</a:t>
            </a:r>
            <a:r>
              <a:rPr lang="zh-CN" altLang="en-US" sz="2400" dirty="0" smtClean="0"/>
              <a:t>产品</a:t>
            </a:r>
            <a:r>
              <a:rPr lang="en-US" altLang="zh-CN" sz="2400" dirty="0" smtClean="0"/>
              <a:t>——100MB/S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914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VBS</a:t>
            </a:r>
            <a:r>
              <a:rPr lang="zh-CN" altLang="en-US" dirty="0" smtClean="0"/>
              <a:t>组件总体设计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296" y="1371600"/>
            <a:ext cx="9352345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需要用到的</a:t>
            </a:r>
            <a:r>
              <a:rPr lang="en-US" altLang="zh-CN" dirty="0" smtClean="0"/>
              <a:t>VMware</a:t>
            </a:r>
            <a:r>
              <a:rPr lang="zh-CN" altLang="en-US" dirty="0" smtClean="0"/>
              <a:t>公司提供的开发</a:t>
            </a:r>
            <a:r>
              <a:rPr lang="zh-CN" altLang="en-US" dirty="0" smtClean="0"/>
              <a:t>工具包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smtClean="0"/>
              <a:t>Web Services SDK</a:t>
            </a:r>
            <a:r>
              <a:rPr lang="zh-CN" altLang="en-US" dirty="0" smtClean="0"/>
              <a:t>：提供访问</a:t>
            </a:r>
            <a:r>
              <a:rPr lang="en-US" altLang="zh-CN" dirty="0" err="1" smtClean="0"/>
              <a:t>vCenter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服务接口，比如获取</a:t>
            </a:r>
            <a:r>
              <a:rPr lang="en-US" altLang="zh-CN" dirty="0" err="1" smtClean="0"/>
              <a:t>vSphere</a:t>
            </a:r>
            <a:r>
              <a:rPr lang="zh-CN" altLang="en-US" dirty="0" smtClean="0"/>
              <a:t>系统清单</a:t>
            </a:r>
            <a:r>
              <a:rPr lang="zh-CN" altLang="en-US" dirty="0" smtClean="0"/>
              <a:t>、虚拟机管理（包括关闭</a:t>
            </a:r>
            <a:r>
              <a:rPr lang="zh-CN" altLang="en-US" dirty="0" smtClean="0"/>
              <a:t>打开虚拟机</a:t>
            </a:r>
            <a:r>
              <a:rPr lang="zh-CN" altLang="en-US" dirty="0" smtClean="0"/>
              <a:t>电源、创建虚拟机、获取</a:t>
            </a:r>
            <a:r>
              <a:rPr lang="zh-CN" altLang="en-US" dirty="0" smtClean="0"/>
              <a:t>虚拟机配置状态信息</a:t>
            </a:r>
            <a:r>
              <a:rPr lang="zh-CN" altLang="en-US" dirty="0" smtClean="0"/>
              <a:t>）、制作虚拟机快照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smtClean="0"/>
              <a:t>Virtual Disk Development Kit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VDDK</a:t>
            </a:r>
            <a:r>
              <a:rPr lang="zh-CN" altLang="en-US" dirty="0" smtClean="0"/>
              <a:t>）：提供访问</a:t>
            </a:r>
            <a:r>
              <a:rPr lang="en-US" altLang="zh-CN" dirty="0" err="1" smtClean="0"/>
              <a:t>vSphere</a:t>
            </a:r>
            <a:r>
              <a:rPr lang="zh-CN" altLang="en-US" dirty="0" smtClean="0"/>
              <a:t>系统共享存储中心服务接口，比如</a:t>
            </a:r>
            <a:r>
              <a:rPr lang="zh-CN" altLang="en-US" dirty="0" smtClean="0"/>
              <a:t>读写虚拟机</a:t>
            </a:r>
            <a:r>
              <a:rPr lang="zh-CN" altLang="en-US" dirty="0" smtClean="0"/>
              <a:t>磁盘、创建虚拟机</a:t>
            </a:r>
            <a:r>
              <a:rPr lang="zh-CN" altLang="en-US" dirty="0" smtClean="0"/>
              <a:t>磁盘、获取磁盘中变化的数据</a:t>
            </a: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39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VBS</a:t>
            </a:r>
            <a:r>
              <a:rPr lang="zh-CN" altLang="en-US" dirty="0"/>
              <a:t>组件总体设计（</a:t>
            </a:r>
            <a:r>
              <a:rPr lang="zh-CN" altLang="en-US" dirty="0" smtClean="0"/>
              <a:t>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296" y="1371600"/>
            <a:ext cx="9375494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VBS</a:t>
            </a:r>
            <a:r>
              <a:rPr lang="zh-CN" altLang="en-US" dirty="0" smtClean="0"/>
              <a:t>组件实现采用的开发框架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VBS</a:t>
            </a:r>
            <a:r>
              <a:rPr lang="zh-CN" altLang="en-US" sz="2400" dirty="0" smtClean="0"/>
              <a:t>组件可以看做是</a:t>
            </a:r>
            <a:r>
              <a:rPr lang="en-US" altLang="zh-CN" sz="2400" dirty="0" err="1" smtClean="0"/>
              <a:t>vCenter</a:t>
            </a:r>
            <a:r>
              <a:rPr lang="zh-CN" altLang="en-US" sz="2400" dirty="0" smtClean="0"/>
              <a:t>的一个扩展功能，将以插件的形式集成在</a:t>
            </a:r>
            <a:r>
              <a:rPr lang="en-US" altLang="zh-CN" sz="2400" dirty="0" err="1" smtClean="0"/>
              <a:t>vCenter</a:t>
            </a:r>
            <a:r>
              <a:rPr lang="zh-CN" altLang="en-US" sz="2400" dirty="0" smtClean="0"/>
              <a:t>系统中提供服务。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VBS</a:t>
            </a:r>
            <a:r>
              <a:rPr lang="zh-CN" altLang="en-US" sz="2400" dirty="0" smtClean="0"/>
              <a:t>组件本身也是一个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应用程序。当前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应用程序开发主流框架是采用</a:t>
            </a:r>
            <a:r>
              <a:rPr lang="en-US" altLang="zh-CN" sz="2400" dirty="0" smtClean="0"/>
              <a:t>Structs2+Spring+Hibernate</a:t>
            </a:r>
            <a:r>
              <a:rPr lang="zh-CN" altLang="en-US" sz="2400" dirty="0" smtClean="0"/>
              <a:t>框架。该组合框架功能强大，易使用，能够满足</a:t>
            </a:r>
            <a:r>
              <a:rPr lang="en-US" altLang="zh-CN" sz="2400" dirty="0" smtClean="0"/>
              <a:t>VBS</a:t>
            </a:r>
            <a:r>
              <a:rPr lang="zh-CN" altLang="en-US" sz="2400" dirty="0" smtClean="0"/>
              <a:t>组件开发需求，</a:t>
            </a:r>
            <a:r>
              <a:rPr lang="zh-CN" altLang="en-US" sz="2400" dirty="0" smtClean="0"/>
              <a:t>同时</a:t>
            </a:r>
            <a:r>
              <a:rPr lang="en-US" altLang="zh-CN" sz="2400" dirty="0" smtClean="0"/>
              <a:t>Structs2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框架采用</a:t>
            </a:r>
            <a:r>
              <a:rPr lang="en-US" altLang="zh-CN" sz="2400" dirty="0" smtClean="0"/>
              <a:t>MVC</a:t>
            </a:r>
            <a:r>
              <a:rPr lang="zh-CN" altLang="en-US" sz="2400" dirty="0" smtClean="0"/>
              <a:t>设计思想，很好地实现视图与业务处理逻辑分离，降低代码间耦合，便于组件开发和后续维护。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8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6446" y="1371600"/>
            <a:ext cx="9329195" cy="5029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Structs2</a:t>
            </a:r>
            <a:r>
              <a:rPr lang="zh-CN" altLang="en-US" dirty="0"/>
              <a:t>框架</a:t>
            </a:r>
          </a:p>
        </p:txBody>
      </p:sp>
      <p:pic>
        <p:nvPicPr>
          <p:cNvPr id="2150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914400"/>
            <a:ext cx="5213792" cy="562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4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296" y="1371600"/>
            <a:ext cx="9375494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pic>
        <p:nvPicPr>
          <p:cNvPr id="22530" name="Picture 2" descr="Hibernate详细架构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386" y="1689904"/>
            <a:ext cx="6319630" cy="4612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91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870" y="1371599"/>
            <a:ext cx="10415929" cy="51958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框架使用流程</a:t>
            </a:r>
            <a:endParaRPr lang="zh-CN" altLang="en-US" dirty="0"/>
          </a:p>
        </p:txBody>
      </p:sp>
      <p:pic>
        <p:nvPicPr>
          <p:cNvPr id="23554" name="Picture 2" descr="161GS0N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949" y="1794258"/>
            <a:ext cx="6870601" cy="477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3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30TGp_edu_school_bl_v3">
  <a:themeElements>
    <a:clrScheme name="Default Design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8AAECE"/>
      </a:accent1>
      <a:accent2>
        <a:srgbClr val="009999"/>
      </a:accent2>
      <a:accent3>
        <a:srgbClr val="FFFFFF"/>
      </a:accent3>
      <a:accent4>
        <a:srgbClr val="174578"/>
      </a:accent4>
      <a:accent5>
        <a:srgbClr val="C4D3E3"/>
      </a:accent5>
      <a:accent6>
        <a:srgbClr val="008A8A"/>
      </a:accent6>
      <a:hlink>
        <a:srgbClr val="CA3B1E"/>
      </a:hlink>
      <a:folHlink>
        <a:srgbClr val="003399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59B2D1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5D5E5"/>
        </a:accent5>
        <a:accent6>
          <a:srgbClr val="B47FC3"/>
        </a:accent6>
        <a:hlink>
          <a:srgbClr val="33B97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8F94A7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C6C8D0"/>
        </a:accent5>
        <a:accent6>
          <a:srgbClr val="E78A2D"/>
        </a:accent6>
        <a:hlink>
          <a:srgbClr val="00CC99"/>
        </a:hlink>
        <a:folHlink>
          <a:srgbClr val="985C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8AAECE"/>
        </a:accent1>
        <a:accent2>
          <a:srgbClr val="009999"/>
        </a:accent2>
        <a:accent3>
          <a:srgbClr val="FFFFFF"/>
        </a:accent3>
        <a:accent4>
          <a:srgbClr val="174578"/>
        </a:accent4>
        <a:accent5>
          <a:srgbClr val="C4D3E3"/>
        </a:accent5>
        <a:accent6>
          <a:srgbClr val="008A8A"/>
        </a:accent6>
        <a:hlink>
          <a:srgbClr val="CA3B1E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580</Words>
  <Application>Microsoft Office PowerPoint</Application>
  <PresentationFormat>宽屏</PresentationFormat>
  <Paragraphs>77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宋体</vt:lpstr>
      <vt:lpstr>Arial</vt:lpstr>
      <vt:lpstr>Times New Roman</vt:lpstr>
      <vt:lpstr>Verdana</vt:lpstr>
      <vt:lpstr>Wingdings</vt:lpstr>
      <vt:lpstr>030TGp_edu_school_bl_v3</vt:lpstr>
      <vt:lpstr>Image</vt:lpstr>
      <vt:lpstr>Microsoft Visio 绘图</vt:lpstr>
      <vt:lpstr>VBS项目交流20140321</vt:lpstr>
      <vt:lpstr>PowerPoint 演示文稿</vt:lpstr>
      <vt:lpstr>VBS组件需求分析</vt:lpstr>
      <vt:lpstr>VBS组件需求分析（续）</vt:lpstr>
      <vt:lpstr>VBS组件总体设计</vt:lpstr>
      <vt:lpstr>VBS组件总体设计（续）</vt:lpstr>
      <vt:lpstr>PowerPoint 演示文稿</vt:lpstr>
      <vt:lpstr>PowerPoint 演示文稿</vt:lpstr>
      <vt:lpstr>PowerPoint 演示文稿</vt:lpstr>
      <vt:lpstr>PowerPoint 演示文稿</vt:lpstr>
      <vt:lpstr>VBS组件总体设计（续）</vt:lpstr>
      <vt:lpstr>VBS组件总体设计（续）</vt:lpstr>
      <vt:lpstr>VBS组件总体设计（续）</vt:lpstr>
      <vt:lpstr>VBS组件总体设计（续）</vt:lpstr>
      <vt:lpstr>VBS组件总体设计（续）</vt:lpstr>
      <vt:lpstr>VBS组件总体设计（续）</vt:lpstr>
      <vt:lpstr>VBS组件总体设计（续）</vt:lpstr>
      <vt:lpstr>VBS组件总体设计（续）</vt:lpstr>
      <vt:lpstr>VBS组件总体设计（续）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VBS项目阶段总结</dc:title>
  <dc:creator>kgym</dc:creator>
  <cp:lastModifiedBy>kgym</cp:lastModifiedBy>
  <cp:revision>24</cp:revision>
  <dcterms:created xsi:type="dcterms:W3CDTF">2014-03-18T02:35:58Z</dcterms:created>
  <dcterms:modified xsi:type="dcterms:W3CDTF">2014-03-21T06:32:17Z</dcterms:modified>
</cp:coreProperties>
</file>