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8"/>
  </p:notesMasterIdLst>
  <p:sldIdLst>
    <p:sldId id="256" r:id="rId2"/>
    <p:sldId id="296" r:id="rId3"/>
    <p:sldId id="297" r:id="rId4"/>
    <p:sldId id="257" r:id="rId5"/>
    <p:sldId id="258" r:id="rId6"/>
    <p:sldId id="259" r:id="rId7"/>
    <p:sldId id="260" r:id="rId8"/>
    <p:sldId id="308" r:id="rId9"/>
    <p:sldId id="313" r:id="rId10"/>
    <p:sldId id="310" r:id="rId11"/>
    <p:sldId id="311" r:id="rId12"/>
    <p:sldId id="314" r:id="rId13"/>
    <p:sldId id="315" r:id="rId14"/>
    <p:sldId id="298" r:id="rId15"/>
    <p:sldId id="299" r:id="rId16"/>
    <p:sldId id="263" r:id="rId17"/>
    <p:sldId id="264" r:id="rId18"/>
    <p:sldId id="265" r:id="rId19"/>
    <p:sldId id="266" r:id="rId20"/>
    <p:sldId id="267" r:id="rId21"/>
    <p:sldId id="300" r:id="rId22"/>
    <p:sldId id="268" r:id="rId23"/>
    <p:sldId id="269" r:id="rId24"/>
    <p:sldId id="270" r:id="rId25"/>
    <p:sldId id="271" r:id="rId26"/>
    <p:sldId id="272" r:id="rId27"/>
    <p:sldId id="301" r:id="rId28"/>
    <p:sldId id="273" r:id="rId29"/>
    <p:sldId id="274" r:id="rId30"/>
    <p:sldId id="307" r:id="rId31"/>
    <p:sldId id="302" r:id="rId32"/>
    <p:sldId id="304" r:id="rId33"/>
    <p:sldId id="279" r:id="rId34"/>
    <p:sldId id="284" r:id="rId35"/>
    <p:sldId id="285" r:id="rId36"/>
    <p:sldId id="287" r:id="rId37"/>
    <p:sldId id="288" r:id="rId38"/>
    <p:sldId id="289" r:id="rId39"/>
    <p:sldId id="290" r:id="rId40"/>
    <p:sldId id="291" r:id="rId41"/>
    <p:sldId id="282" r:id="rId42"/>
    <p:sldId id="281" r:id="rId43"/>
    <p:sldId id="292" r:id="rId44"/>
    <p:sldId id="305" r:id="rId45"/>
    <p:sldId id="280" r:id="rId46"/>
    <p:sldId id="30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3607" autoAdjust="0"/>
  </p:normalViewPr>
  <p:slideViewPr>
    <p:cSldViewPr>
      <p:cViewPr>
        <p:scale>
          <a:sx n="67" d="100"/>
          <a:sy n="67" d="100"/>
        </p:scale>
        <p:origin x="-148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61F67-DEDB-4BCE-835A-CC5F5DE77B31}" type="datetimeFigureOut">
              <a:rPr lang="zh-CN" altLang="en-US" smtClean="0"/>
              <a:t>2013-12-3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68F3-581B-4A8E-9AB3-00CEE622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7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Lu</a:t>
            </a:r>
            <a:r>
              <a:rPr lang="zh-CN" altLang="en-US" dirty="0" smtClean="0"/>
              <a:t>：将我们对用户相关内容的理解放到前面去，需求理解部分是涉及需求。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另，这部分内容不够清楚，最好将上次交流的内容也加进来。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C68F3-581B-4A8E-9AB3-00CEE6222948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43.xml"/><Relationship Id="rId4" Type="http://schemas.openxmlformats.org/officeDocument/2006/relationships/slide" Target="slide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414340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 err="1" smtClean="0"/>
              <a:t>vSphere</a:t>
            </a:r>
            <a:r>
              <a:rPr lang="en-US" altLang="zh-CN" sz="4800" dirty="0" smtClean="0"/>
              <a:t> Data Protection</a:t>
            </a:r>
          </a:p>
          <a:p>
            <a:pPr marL="0" indent="0" algn="ctr">
              <a:buNone/>
            </a:pPr>
            <a:r>
              <a:rPr lang="zh-CN" altLang="en-US" sz="4800" dirty="0" smtClean="0"/>
              <a:t>交流</a:t>
            </a:r>
          </a:p>
        </p:txBody>
      </p:sp>
    </p:spTree>
    <p:extLst>
      <p:ext uri="{BB962C8B-B14F-4D97-AF65-F5344CB8AC3E}">
        <p14:creationId xmlns:p14="http://schemas.microsoft.com/office/powerpoint/2010/main" val="19375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370" y="404664"/>
            <a:ext cx="8784976" cy="61206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err="1"/>
              <a:t>vCenter</a:t>
            </a:r>
            <a:r>
              <a:rPr lang="en-US" altLang="zh-CN" sz="2800" dirty="0"/>
              <a:t> Server </a:t>
            </a:r>
            <a:r>
              <a:rPr lang="zh-CN" altLang="en-US" sz="2800" dirty="0" smtClean="0"/>
              <a:t>安装在</a:t>
            </a:r>
            <a:r>
              <a:rPr lang="en-US" altLang="zh-CN" sz="2800" dirty="0"/>
              <a:t>W</a:t>
            </a:r>
            <a:r>
              <a:rPr lang="en-US" altLang="zh-CN" sz="2800" dirty="0" smtClean="0"/>
              <a:t>indows Server</a:t>
            </a:r>
            <a:r>
              <a:rPr lang="zh-CN" altLang="en-US" sz="2800" dirty="0" smtClean="0"/>
              <a:t>服务器上。</a:t>
            </a:r>
            <a:r>
              <a:rPr lang="en-US" altLang="zh-CN" sz="2800" dirty="0" err="1" smtClean="0"/>
              <a:t>vCenter</a:t>
            </a:r>
            <a:r>
              <a:rPr lang="en-US" altLang="zh-CN" sz="2800" dirty="0" smtClean="0"/>
              <a:t> Server</a:t>
            </a:r>
            <a:r>
              <a:rPr lang="zh-CN" altLang="en-US" sz="2800" dirty="0" smtClean="0"/>
              <a:t>授权用户在</a:t>
            </a:r>
            <a:r>
              <a:rPr lang="en-US" altLang="zh-CN" sz="2800" dirty="0" err="1" smtClean="0"/>
              <a:t>vCenter</a:t>
            </a:r>
            <a:r>
              <a:rPr lang="en-US" altLang="zh-CN" sz="2800" dirty="0" smtClean="0"/>
              <a:t> Server</a:t>
            </a:r>
            <a:r>
              <a:rPr lang="zh-CN" altLang="en-US" sz="2800" dirty="0" smtClean="0"/>
              <a:t>所</a:t>
            </a:r>
            <a:r>
              <a:rPr lang="zh-CN" altLang="en-US" sz="2800" dirty="0"/>
              <a:t>引用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域</a:t>
            </a:r>
            <a:r>
              <a:rPr lang="zh-CN" altLang="en-US" sz="2800" dirty="0"/>
              <a:t>列表中，</a:t>
            </a:r>
            <a:r>
              <a:rPr lang="zh-CN" altLang="en-US" sz="2800" dirty="0" smtClean="0"/>
              <a:t>或者是</a:t>
            </a:r>
            <a:r>
              <a:rPr lang="en-US" altLang="zh-CN" sz="2800" dirty="0" err="1" smtClean="0"/>
              <a:t>vCenter</a:t>
            </a:r>
            <a:r>
              <a:rPr lang="en-US" altLang="zh-CN" sz="2800" dirty="0" smtClean="0"/>
              <a:t> Server</a:t>
            </a:r>
            <a:r>
              <a:rPr lang="zh-CN" altLang="en-US" sz="2800" dirty="0"/>
              <a:t>服务器</a:t>
            </a:r>
            <a:r>
              <a:rPr lang="zh-CN" altLang="en-US" sz="2800" dirty="0" smtClean="0"/>
              <a:t>上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本地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用户。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zh-CN" altLang="en-US" sz="2800" dirty="0"/>
              <a:t>在 </a:t>
            </a:r>
            <a:r>
              <a:rPr lang="en-US" altLang="zh-CN" sz="2800" dirty="0" err="1"/>
              <a:t>vCenter</a:t>
            </a:r>
            <a:r>
              <a:rPr lang="en-US" altLang="zh-CN" sz="2800" dirty="0"/>
              <a:t> Server 5.1 </a:t>
            </a:r>
            <a:r>
              <a:rPr lang="zh-CN" altLang="en-US" sz="2800" dirty="0"/>
              <a:t>中，</a:t>
            </a:r>
            <a:r>
              <a:rPr lang="zh-CN" altLang="en-US" sz="2800" dirty="0" smtClean="0"/>
              <a:t>通过</a:t>
            </a:r>
            <a:r>
              <a:rPr lang="en-US" altLang="zh-CN" sz="2800" dirty="0" err="1" smtClean="0"/>
              <a:t>vCenter</a:t>
            </a:r>
            <a:r>
              <a:rPr lang="en-US" altLang="zh-CN" sz="2800" dirty="0" smtClean="0"/>
              <a:t> Single </a:t>
            </a:r>
            <a:r>
              <a:rPr lang="en-US" altLang="zh-CN" sz="2800" dirty="0"/>
              <a:t>Sign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对</a:t>
            </a:r>
            <a:r>
              <a:rPr lang="zh-CN" altLang="en-US" sz="2800" dirty="0"/>
              <a:t>用户进行身份验证</a:t>
            </a:r>
            <a:r>
              <a:rPr lang="zh-CN" altLang="en-US" sz="2800" dirty="0" smtClean="0"/>
              <a:t>。当</a:t>
            </a:r>
            <a:r>
              <a:rPr lang="en-US" altLang="zh-CN" sz="2800" dirty="0" err="1"/>
              <a:t>vCenter</a:t>
            </a:r>
            <a:r>
              <a:rPr lang="en-US" altLang="zh-CN" sz="2800" dirty="0"/>
              <a:t> Server </a:t>
            </a:r>
            <a:r>
              <a:rPr lang="zh-CN" altLang="en-US" sz="2800" dirty="0" smtClean="0"/>
              <a:t>用户登录时，</a:t>
            </a:r>
            <a:r>
              <a:rPr lang="en-US" altLang="zh-CN" sz="2800" dirty="0" err="1" smtClean="0"/>
              <a:t>vCenter</a:t>
            </a:r>
            <a:r>
              <a:rPr lang="en-US" altLang="zh-CN" sz="2800" dirty="0" smtClean="0"/>
              <a:t> Single Sign On</a:t>
            </a:r>
            <a:r>
              <a:rPr lang="zh-CN" altLang="en-US" sz="2800" dirty="0" smtClean="0"/>
              <a:t>查询</a:t>
            </a:r>
            <a:r>
              <a:rPr lang="zh-CN" altLang="en-US" sz="2800" dirty="0"/>
              <a:t>域</a:t>
            </a:r>
            <a:r>
              <a:rPr lang="zh-CN" altLang="en-US" sz="2800" dirty="0" smtClean="0"/>
              <a:t>列表或者本地用户列表以验证登录用户身份。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662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6" y="285728"/>
            <a:ext cx="8957568" cy="6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下箭头 1">
            <a:hlinkClick r:id="rId3" action="ppaction://hlinksldjump"/>
          </p:cNvPr>
          <p:cNvSpPr/>
          <p:nvPr/>
        </p:nvSpPr>
        <p:spPr>
          <a:xfrm rot="10800000">
            <a:off x="8545796" y="6585097"/>
            <a:ext cx="242316" cy="168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7"/>
            <a:ext cx="8280920" cy="288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 smtClean="0"/>
              <a:t>  </a:t>
            </a:r>
            <a:r>
              <a:rPr lang="en-US" altLang="zh-CN" sz="6600" dirty="0" err="1" smtClean="0"/>
              <a:t>ESXi</a:t>
            </a:r>
            <a:r>
              <a:rPr lang="zh-CN" altLang="en-US" sz="6600" dirty="0" smtClean="0"/>
              <a:t>主机用户管理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75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352928" cy="60486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 err="1" smtClean="0"/>
              <a:t>ESXi</a:t>
            </a:r>
            <a:r>
              <a:rPr lang="zh-CN" altLang="en-US" sz="3200" dirty="0"/>
              <a:t>主机</a:t>
            </a:r>
            <a:r>
              <a:rPr lang="zh-CN" altLang="en-US" sz="3200" dirty="0" smtClean="0"/>
              <a:t>中有一个默认用户</a:t>
            </a:r>
            <a:r>
              <a:rPr lang="en-US" altLang="zh-CN" sz="3200" dirty="0" smtClean="0"/>
              <a:t>——root</a:t>
            </a:r>
            <a:r>
              <a:rPr lang="zh-CN" altLang="en-US" sz="3200" dirty="0" smtClean="0"/>
              <a:t>用户，拥有主机的所有管理权限，</a:t>
            </a:r>
            <a:r>
              <a:rPr lang="en-US" altLang="zh-CN" sz="3200" dirty="0" smtClean="0"/>
              <a:t>root</a:t>
            </a:r>
            <a:r>
              <a:rPr lang="zh-CN" altLang="en-US" sz="3200" dirty="0" smtClean="0"/>
              <a:t>用户能够给</a:t>
            </a:r>
            <a:r>
              <a:rPr lang="en-US" altLang="zh-CN" sz="3200" dirty="0" err="1" smtClean="0"/>
              <a:t>ESXi</a:t>
            </a:r>
            <a:r>
              <a:rPr lang="zh-CN" altLang="en-US" sz="3200" dirty="0" smtClean="0"/>
              <a:t>主机创建新的用户，并且给所创建的用户分配权限。</a:t>
            </a:r>
            <a:endParaRPr lang="en-US" altLang="zh-CN" sz="3200" dirty="0" smtClean="0"/>
          </a:p>
          <a:p>
            <a:pPr>
              <a:buFont typeface="Wingdings" pitchFamily="2" charset="2"/>
              <a:buChar char="Ø"/>
            </a:pPr>
            <a:endParaRPr lang="en-US" altLang="zh-CN" sz="3200" dirty="0"/>
          </a:p>
          <a:p>
            <a:pPr>
              <a:buFont typeface="Wingdings" pitchFamily="2" charset="2"/>
              <a:buChar char="Ø"/>
            </a:pPr>
            <a:r>
              <a:rPr lang="en-US" altLang="zh-CN" sz="3200" dirty="0" err="1" smtClean="0"/>
              <a:t>vCenter</a:t>
            </a:r>
            <a:r>
              <a:rPr lang="en-US" altLang="zh-CN" sz="3200" dirty="0" smtClean="0"/>
              <a:t> Server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ESXi</a:t>
            </a:r>
            <a:r>
              <a:rPr lang="zh-CN" altLang="en-US" sz="3200" dirty="0" smtClean="0"/>
              <a:t>主机连接时，</a:t>
            </a:r>
            <a:r>
              <a:rPr lang="en-US" altLang="zh-CN" sz="3200" dirty="0" err="1" smtClean="0"/>
              <a:t>ESXi</a:t>
            </a:r>
            <a:r>
              <a:rPr lang="zh-CN" altLang="en-US" sz="3200" dirty="0" smtClean="0"/>
              <a:t>主机主动为</a:t>
            </a:r>
            <a:r>
              <a:rPr lang="en-US" altLang="zh-CN" sz="3200" dirty="0" err="1" smtClean="0"/>
              <a:t>vCenter</a:t>
            </a:r>
            <a:r>
              <a:rPr lang="en-US" altLang="zh-CN" sz="3200" dirty="0" smtClean="0"/>
              <a:t> Server</a:t>
            </a:r>
            <a:r>
              <a:rPr lang="zh-CN" altLang="en-US" sz="3200" dirty="0" smtClean="0"/>
              <a:t>创建一个</a:t>
            </a:r>
            <a:r>
              <a:rPr lang="en-US" altLang="zh-CN" sz="3200" dirty="0" err="1" smtClean="0"/>
              <a:t>vpxuser</a:t>
            </a:r>
            <a:r>
              <a:rPr lang="zh-CN" altLang="en-US" sz="3200" dirty="0" smtClean="0"/>
              <a:t>用户。</a:t>
            </a:r>
            <a:r>
              <a:rPr lang="en-US" altLang="zh-CN" sz="3200" dirty="0" err="1"/>
              <a:t>v</a:t>
            </a:r>
            <a:r>
              <a:rPr lang="en-US" altLang="zh-CN" sz="3200" dirty="0" err="1" smtClean="0"/>
              <a:t>pxuser</a:t>
            </a:r>
            <a:r>
              <a:rPr lang="zh-CN" altLang="en-US" sz="3200" dirty="0" smtClean="0"/>
              <a:t>用户拥有</a:t>
            </a:r>
            <a:r>
              <a:rPr lang="en-US" altLang="zh-CN" sz="3200" dirty="0" smtClean="0"/>
              <a:t>root</a:t>
            </a:r>
            <a:r>
              <a:rPr lang="zh-CN" altLang="en-US" sz="3200" dirty="0" smtClean="0"/>
              <a:t>用户的大部分管理权限，能够管理主机上的所有资源对象。</a:t>
            </a:r>
            <a:endParaRPr lang="zh-CN" altLang="en-US" sz="3200" dirty="0"/>
          </a:p>
        </p:txBody>
      </p:sp>
      <p:sp>
        <p:nvSpPr>
          <p:cNvPr id="4" name="下箭头 3">
            <a:hlinkClick r:id="rId2" action="ppaction://hlinksldjump"/>
          </p:cNvPr>
          <p:cNvSpPr/>
          <p:nvPr/>
        </p:nvSpPr>
        <p:spPr>
          <a:xfrm rot="10800000">
            <a:off x="8388424" y="6453336"/>
            <a:ext cx="2423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982" y="669896"/>
            <a:ext cx="8319298" cy="5616624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altLang="zh-CN" sz="5200" dirty="0" smtClean="0"/>
              <a:t>Virtual Data Protection</a:t>
            </a:r>
          </a:p>
          <a:p>
            <a:pPr marL="114300" indent="0">
              <a:buNone/>
            </a:pPr>
            <a:endParaRPr lang="en-US" altLang="zh-CN" sz="3200" dirty="0"/>
          </a:p>
          <a:p>
            <a:pPr marL="342900"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3000" dirty="0" smtClean="0">
                <a:hlinkClick r:id="rId2" action="ppaction://hlinksldjump"/>
              </a:rPr>
              <a:t>VDP</a:t>
            </a:r>
            <a:r>
              <a:rPr lang="zh-CN" altLang="en-US" sz="3000" dirty="0" smtClean="0">
                <a:hlinkClick r:id="rId2" action="ppaction://hlinksldjump"/>
              </a:rPr>
              <a:t>的功能、部署与优势</a:t>
            </a:r>
            <a:endParaRPr lang="en-US" altLang="zh-CN" sz="3000" dirty="0" smtClean="0"/>
          </a:p>
          <a:p>
            <a:pPr marL="342900" lvl="1">
              <a:buClr>
                <a:schemeClr val="accent1"/>
              </a:buClr>
              <a:buFont typeface="Wingdings" pitchFamily="2" charset="2"/>
              <a:buChar char="Ø"/>
            </a:pPr>
            <a:endParaRPr lang="en-US" altLang="zh-CN" sz="3000" dirty="0"/>
          </a:p>
          <a:p>
            <a:pPr marL="342900"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3000" dirty="0">
                <a:hlinkClick r:id="rId3" action="ppaction://hlinksldjump"/>
              </a:rPr>
              <a:t>VDP</a:t>
            </a:r>
            <a:r>
              <a:rPr lang="zh-CN" altLang="en-US" sz="3000" dirty="0">
                <a:hlinkClick r:id="rId3" action="ppaction://hlinksldjump"/>
              </a:rPr>
              <a:t>对存储阵列的访问</a:t>
            </a:r>
            <a:r>
              <a:rPr lang="zh-CN" altLang="en-US" sz="3000" dirty="0" smtClean="0">
                <a:hlinkClick r:id="rId3" action="ppaction://hlinksldjump"/>
              </a:rPr>
              <a:t>方式</a:t>
            </a:r>
            <a:endParaRPr lang="en-US" altLang="zh-CN" sz="3000" dirty="0" smtClean="0"/>
          </a:p>
          <a:p>
            <a:pPr marL="342900" lvl="1">
              <a:buClr>
                <a:schemeClr val="accent1"/>
              </a:buClr>
              <a:buFont typeface="Wingdings" pitchFamily="2" charset="2"/>
              <a:buChar char="Ø"/>
            </a:pPr>
            <a:endParaRPr lang="en-US" altLang="zh-CN" sz="3000" dirty="0"/>
          </a:p>
          <a:p>
            <a:pPr marL="342900"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3000" dirty="0">
                <a:hlinkClick r:id="rId4" action="ppaction://hlinksldjump"/>
              </a:rPr>
              <a:t>VDP</a:t>
            </a:r>
            <a:r>
              <a:rPr lang="zh-CN" altLang="en-US" sz="3000" dirty="0">
                <a:hlinkClick r:id="rId4" action="ppaction://hlinksldjump"/>
              </a:rPr>
              <a:t>备份恢复算法简要</a:t>
            </a:r>
            <a:r>
              <a:rPr lang="zh-CN" altLang="en-US" sz="3000" dirty="0" smtClean="0">
                <a:hlinkClick r:id="rId4" action="ppaction://hlinksldjump"/>
              </a:rPr>
              <a:t>描述</a:t>
            </a:r>
            <a:endParaRPr lang="en-US" altLang="zh-CN" sz="3000" dirty="0" smtClean="0"/>
          </a:p>
          <a:p>
            <a:pPr marL="342900" lvl="1">
              <a:buClr>
                <a:schemeClr val="accent1"/>
              </a:buClr>
              <a:buFont typeface="Wingdings" pitchFamily="2" charset="2"/>
              <a:buChar char="Ø"/>
            </a:pPr>
            <a:endParaRPr lang="en-US" altLang="zh-CN" sz="3000" dirty="0"/>
          </a:p>
          <a:p>
            <a:pPr marL="342900"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3000" dirty="0">
                <a:hlinkClick r:id="rId5" action="ppaction://hlinksldjump"/>
              </a:rPr>
              <a:t>VDP</a:t>
            </a:r>
            <a:r>
              <a:rPr lang="zh-CN" altLang="en-US" sz="3000" dirty="0">
                <a:hlinkClick r:id="rId5" action="ppaction://hlinksldjump"/>
              </a:rPr>
              <a:t>备份恢复算法相关的</a:t>
            </a:r>
            <a:r>
              <a:rPr lang="en-US" altLang="zh-CN" sz="3000" dirty="0">
                <a:hlinkClick r:id="rId5" action="ppaction://hlinksldjump"/>
              </a:rPr>
              <a:t>SDK</a:t>
            </a:r>
            <a:r>
              <a:rPr lang="zh-CN" altLang="en-US" sz="3000" dirty="0">
                <a:hlinkClick r:id="rId5" action="ppaction://hlinksldjump"/>
              </a:rPr>
              <a:t>与</a:t>
            </a:r>
            <a:r>
              <a:rPr lang="en-US" altLang="zh-CN" sz="3000" dirty="0">
                <a:hlinkClick r:id="rId5" action="ppaction://hlinksldjump"/>
              </a:rPr>
              <a:t>API</a:t>
            </a:r>
            <a:endParaRPr lang="en-US" altLang="zh-CN" sz="3000" dirty="0"/>
          </a:p>
          <a:p>
            <a:pPr>
              <a:buFont typeface="Wingdings" pitchFamily="2" charset="2"/>
              <a:buChar char="Ø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35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57298"/>
            <a:ext cx="7390604" cy="32232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400" dirty="0" smtClean="0"/>
              <a:t>  VDP</a:t>
            </a:r>
            <a:r>
              <a:rPr lang="zh-CN" altLang="en-US" sz="4400" dirty="0" smtClean="0"/>
              <a:t>功能、部署与优势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02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00042"/>
            <a:ext cx="8286808" cy="47149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主要功能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600" dirty="0" smtClean="0"/>
              <a:t>   </a:t>
            </a:r>
            <a:r>
              <a:rPr lang="en-US" altLang="zh-CN" sz="2600" dirty="0" smtClean="0"/>
              <a:t>	</a:t>
            </a:r>
            <a:r>
              <a:rPr lang="zh-CN" altLang="en-US" sz="2600" dirty="0" smtClean="0">
                <a:hlinkClick r:id="rId2" action="ppaction://hlinksldjump"/>
              </a:rPr>
              <a:t>数据</a:t>
            </a:r>
            <a:r>
              <a:rPr lang="zh-CN" altLang="en-US" sz="2600" dirty="0" smtClean="0">
                <a:hlinkClick r:id="rId2" action="ppaction://hlinksldjump"/>
              </a:rPr>
              <a:t>备份</a:t>
            </a:r>
            <a:r>
              <a:rPr lang="zh-CN" altLang="en-US" sz="2600" dirty="0" smtClean="0"/>
              <a:t>与</a:t>
            </a:r>
            <a:r>
              <a:rPr lang="zh-CN" altLang="en-US" sz="2600" dirty="0" smtClean="0">
                <a:hlinkClick r:id="rId3" action="ppaction://hlinksldjump"/>
              </a:rPr>
              <a:t>数据恢复</a:t>
            </a:r>
            <a:endParaRPr lang="en-US" altLang="zh-CN" sz="2600" dirty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部署方式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600" dirty="0" smtClean="0"/>
              <a:t>	VDP</a:t>
            </a:r>
            <a:r>
              <a:rPr lang="zh-CN" altLang="en-US" sz="2600" dirty="0" smtClean="0"/>
              <a:t>与</a:t>
            </a:r>
            <a:r>
              <a:rPr lang="en-US" altLang="zh-CN" sz="2600" dirty="0" err="1" smtClean="0"/>
              <a:t>vCenter</a:t>
            </a:r>
            <a:r>
              <a:rPr lang="en-US" altLang="zh-CN" sz="2600" dirty="0" smtClean="0"/>
              <a:t> Server</a:t>
            </a:r>
            <a:r>
              <a:rPr lang="zh-CN" altLang="en-US" sz="2600" dirty="0" smtClean="0"/>
              <a:t>完全集成，这样可以对备份</a:t>
            </a:r>
            <a:r>
              <a:rPr lang="en-US" altLang="zh-CN" sz="2600" dirty="0" smtClean="0"/>
              <a:t>   	</a:t>
            </a:r>
            <a:r>
              <a:rPr lang="zh-CN" altLang="en-US" sz="2600" dirty="0" smtClean="0"/>
              <a:t>作业执行高效的集中式管理。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0108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00042"/>
            <a:ext cx="8072494" cy="571504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000" dirty="0" smtClean="0"/>
              <a:t>优势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600" dirty="0" smtClean="0"/>
              <a:t>为所有虚拟机提供快速有效的数据备份，包括已经关闭或在主机间移动的虚拟机</a:t>
            </a:r>
            <a:endParaRPr lang="en-US" altLang="zh-CN" sz="2600" dirty="0" smtClean="0"/>
          </a:p>
          <a:p>
            <a:pPr lvl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600" dirty="0" smtClean="0"/>
              <a:t>在所有备份上使用</a:t>
            </a:r>
            <a:r>
              <a:rPr lang="zh-CN" altLang="en-US" sz="2600" dirty="0" smtClean="0">
                <a:hlinkClick r:id="rId2" action="ppaction://hlinksldjump"/>
              </a:rPr>
              <a:t>可变长度重复数据消除技术</a:t>
            </a:r>
            <a:r>
              <a:rPr lang="zh-CN" altLang="en-US" sz="2600" dirty="0" smtClean="0"/>
              <a:t>，极大减少备份所消耗的空间</a:t>
            </a:r>
            <a:endParaRPr lang="en-US" altLang="zh-CN" sz="2600" dirty="0" smtClean="0"/>
          </a:p>
          <a:p>
            <a:pPr lvl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600" dirty="0" smtClean="0"/>
              <a:t>使用</a:t>
            </a:r>
            <a:r>
              <a:rPr lang="en-US" altLang="zh-CN" sz="2600" dirty="0" smtClean="0"/>
              <a:t>changed block tracking(CBT)</a:t>
            </a:r>
            <a:r>
              <a:rPr lang="zh-CN" altLang="en-US" sz="2600" dirty="0" smtClean="0"/>
              <a:t>技术和</a:t>
            </a:r>
            <a:r>
              <a:rPr lang="en-US" altLang="zh-CN" sz="2600" dirty="0" err="1" smtClean="0"/>
              <a:t>Vmware</a:t>
            </a:r>
            <a:r>
              <a:rPr lang="zh-CN" altLang="en-US" sz="2600" dirty="0" smtClean="0"/>
              <a:t>虚拟机快照，提高备份效率，降低备份成本</a:t>
            </a:r>
            <a:endParaRPr lang="en-US" altLang="zh-CN" sz="2600" dirty="0" smtClean="0"/>
          </a:p>
          <a:p>
            <a:pPr lvl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600" dirty="0" smtClean="0"/>
              <a:t>可以作为集成组件简单直接安装到</a:t>
            </a:r>
            <a:r>
              <a:rPr lang="en-US" altLang="zh-CN" sz="2600" dirty="0" err="1" smtClean="0"/>
              <a:t>vSphere</a:t>
            </a:r>
            <a:r>
              <a:rPr lang="zh-CN" altLang="en-US" sz="2600" dirty="0" smtClean="0"/>
              <a:t>系统中，通过</a:t>
            </a:r>
            <a:r>
              <a:rPr lang="en-US" altLang="zh-CN" sz="2600" dirty="0" smtClean="0"/>
              <a:t>WEB</a:t>
            </a:r>
            <a:r>
              <a:rPr lang="zh-CN" altLang="en-US" sz="2600" dirty="0" smtClean="0"/>
              <a:t>进行管理</a:t>
            </a:r>
            <a:endParaRPr lang="en-US" altLang="zh-CN" sz="2600" dirty="0" smtClean="0"/>
          </a:p>
          <a:p>
            <a:pPr lvl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600" dirty="0" smtClean="0"/>
              <a:t>等等</a:t>
            </a:r>
            <a:endParaRPr lang="zh-CN" altLang="en-US" sz="2600" dirty="0"/>
          </a:p>
        </p:txBody>
      </p:sp>
      <p:sp>
        <p:nvSpPr>
          <p:cNvPr id="2" name="下箭头 1">
            <a:hlinkClick r:id="rId3" action="ppaction://hlinksldjump"/>
          </p:cNvPr>
          <p:cNvSpPr/>
          <p:nvPr/>
        </p:nvSpPr>
        <p:spPr>
          <a:xfrm>
            <a:off x="8460432" y="652534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8509"/>
            <a:ext cx="6553641" cy="924475"/>
          </a:xfrm>
        </p:spPr>
        <p:txBody>
          <a:bodyPr/>
          <a:lstStyle/>
          <a:p>
            <a:r>
              <a:rPr lang="zh-CN" altLang="en-US" dirty="0" smtClean="0"/>
              <a:t>数据备份相关概念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379" y="1180222"/>
            <a:ext cx="8206025" cy="43204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映像级备份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	</a:t>
            </a:r>
            <a:r>
              <a:rPr lang="zh-CN" altLang="en-US" sz="2400" dirty="0" smtClean="0"/>
              <a:t>将整个虚拟机的所有虚拟磁盘聚合成一份映像进行备份。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	</a:t>
            </a:r>
            <a:r>
              <a:rPr lang="zh-CN" altLang="en-US" sz="2400" dirty="0" smtClean="0"/>
              <a:t>虚拟磁盘（</a:t>
            </a:r>
            <a:r>
              <a:rPr lang="en-US" altLang="zh-CN" sz="2400" dirty="0" smtClean="0"/>
              <a:t>VMDK</a:t>
            </a:r>
            <a:r>
              <a:rPr lang="zh-CN" altLang="en-US" sz="2400" dirty="0" smtClean="0"/>
              <a:t>）是一个或一组文件，对来宾系统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（虚拟机上的操作系统）显示为物理磁盘。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单个磁盘备份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一台虚拟机可以拥有一个或多个虚拟磁盘，</a:t>
            </a:r>
            <a:r>
              <a:rPr lang="en-US" altLang="zh-CN" sz="2400" dirty="0" smtClean="0"/>
              <a:t>VDP</a:t>
            </a:r>
            <a:r>
              <a:rPr lang="zh-CN" altLang="en-US" sz="2400" dirty="0" smtClean="0"/>
              <a:t>可以对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虚拟机的单个磁盘进行备份</a:t>
            </a:r>
            <a:endParaRPr lang="en-US" altLang="zh-CN" sz="2400" dirty="0" smtClean="0"/>
          </a:p>
        </p:txBody>
      </p:sp>
      <p:sp>
        <p:nvSpPr>
          <p:cNvPr id="4" name="下箭头 3">
            <a:hlinkClick r:id="rId2" action="ppaction://hlinksldjump"/>
          </p:cNvPr>
          <p:cNvSpPr/>
          <p:nvPr/>
        </p:nvSpPr>
        <p:spPr>
          <a:xfrm rot="10800000">
            <a:off x="8369513" y="6453336"/>
            <a:ext cx="121157" cy="144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973" y="289947"/>
            <a:ext cx="8134555" cy="924475"/>
          </a:xfrm>
        </p:spPr>
        <p:txBody>
          <a:bodyPr/>
          <a:lstStyle/>
          <a:p>
            <a:r>
              <a:rPr lang="zh-CN" altLang="en-US" dirty="0" smtClean="0"/>
              <a:t>数据恢复相关概念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134555" cy="45720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映像级恢复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与映像级备份对应，对虚拟机进行恢复。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文件级恢复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对映像中的某个或某组特定文件进行恢复。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灾难恢复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对故障的某台虚拟机或者</a:t>
            </a:r>
            <a:r>
              <a:rPr lang="en-US" altLang="zh-CN" sz="2400" dirty="0" err="1" smtClean="0"/>
              <a:t>vCenter</a:t>
            </a:r>
            <a:r>
              <a:rPr lang="en-US" altLang="zh-CN" sz="2400" dirty="0" smtClean="0"/>
              <a:t> Server</a:t>
            </a:r>
            <a:r>
              <a:rPr lang="zh-CN" altLang="en-US" sz="2400" dirty="0" smtClean="0"/>
              <a:t>进行恢复。</a:t>
            </a:r>
            <a:endParaRPr lang="en-US" altLang="zh-CN" sz="2400" dirty="0" smtClean="0"/>
          </a:p>
        </p:txBody>
      </p:sp>
      <p:sp>
        <p:nvSpPr>
          <p:cNvPr id="5" name="下箭头 4">
            <a:hlinkClick r:id="rId2" action="ppaction://hlinksldjump"/>
          </p:cNvPr>
          <p:cNvSpPr/>
          <p:nvPr/>
        </p:nvSpPr>
        <p:spPr>
          <a:xfrm rot="10800000">
            <a:off x="8460432" y="6453336"/>
            <a:ext cx="121157" cy="144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 smtClean="0"/>
              <a:t>VDP</a:t>
            </a:r>
            <a:r>
              <a:rPr lang="zh-CN" altLang="en-US" sz="3200" dirty="0" smtClean="0"/>
              <a:t>所处的环境</a:t>
            </a:r>
            <a:r>
              <a:rPr lang="en-US" altLang="zh-CN" sz="3200" dirty="0" smtClean="0"/>
              <a:t>——</a:t>
            </a:r>
            <a:r>
              <a:rPr lang="en-US" altLang="zh-CN" sz="3200" dirty="0" err="1" smtClean="0"/>
              <a:t>vSphere</a:t>
            </a:r>
            <a:endParaRPr lang="en-US" altLang="zh-CN" sz="3200" dirty="0" smtClean="0"/>
          </a:p>
          <a:p>
            <a:pPr>
              <a:buFont typeface="Wingdings" pitchFamily="2" charset="2"/>
              <a:buChar char="Ø"/>
            </a:pPr>
            <a:endParaRPr lang="en-US" altLang="zh-CN" sz="3200" dirty="0" smtClean="0"/>
          </a:p>
          <a:p>
            <a:pPr>
              <a:buFont typeface="Wingdings" pitchFamily="2" charset="2"/>
              <a:buChar char="Ø"/>
            </a:pPr>
            <a:endParaRPr lang="en-US" altLang="zh-CN" sz="3200" dirty="0"/>
          </a:p>
          <a:p>
            <a:pPr>
              <a:buFont typeface="Wingdings" pitchFamily="2" charset="2"/>
              <a:buChar char="Ø"/>
            </a:pPr>
            <a:endParaRPr lang="en-US" altLang="zh-CN" sz="32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3200" dirty="0" smtClean="0"/>
              <a:t>对</a:t>
            </a:r>
            <a:r>
              <a:rPr lang="en-US" altLang="zh-CN" sz="3200" dirty="0" smtClean="0"/>
              <a:t>VDP</a:t>
            </a:r>
            <a:r>
              <a:rPr lang="zh-CN" altLang="en-US" sz="3200" dirty="0" smtClean="0"/>
              <a:t>的了解</a:t>
            </a:r>
            <a:endParaRPr lang="en-US" altLang="zh-CN" sz="3200" dirty="0" smtClean="0"/>
          </a:p>
          <a:p>
            <a:pPr marL="11430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678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32656"/>
            <a:ext cx="7634521" cy="924475"/>
          </a:xfrm>
        </p:spPr>
        <p:txBody>
          <a:bodyPr/>
          <a:lstStyle/>
          <a:p>
            <a:r>
              <a:rPr lang="zh-CN" altLang="en-US" dirty="0" smtClean="0"/>
              <a:t>可变长度重复数据消除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2285992"/>
            <a:ext cx="8072494" cy="25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下箭头 5">
            <a:hlinkClick r:id="rId3" action="ppaction://hlinksldjump"/>
          </p:cNvPr>
          <p:cNvSpPr/>
          <p:nvPr/>
        </p:nvSpPr>
        <p:spPr>
          <a:xfrm rot="10800000">
            <a:off x="8532440" y="6453336"/>
            <a:ext cx="121157" cy="144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7758138" cy="32147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400" dirty="0" smtClean="0"/>
              <a:t> VDP</a:t>
            </a:r>
            <a:r>
              <a:rPr lang="zh-CN" altLang="en-US" sz="4400" dirty="0" smtClean="0"/>
              <a:t>对存储阵列的访问方式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914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142852"/>
            <a:ext cx="8229600" cy="857256"/>
          </a:xfrm>
        </p:spPr>
        <p:txBody>
          <a:bodyPr/>
          <a:lstStyle/>
          <a:p>
            <a:r>
              <a:rPr lang="en-US" altLang="zh-CN" dirty="0" smtClean="0"/>
              <a:t>VDP</a:t>
            </a:r>
            <a:r>
              <a:rPr lang="zh-CN" altLang="en-US" dirty="0" smtClean="0"/>
              <a:t>存储阵列访问方式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124744"/>
            <a:ext cx="8215370" cy="54726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3000" dirty="0" smtClean="0"/>
              <a:t>本地磁盘访问</a:t>
            </a:r>
            <a:endParaRPr lang="en-US" altLang="zh-CN" sz="3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	</a:t>
            </a:r>
            <a:r>
              <a:rPr lang="zh-CN" altLang="en-US" sz="2600" dirty="0" smtClean="0"/>
              <a:t>直接</a:t>
            </a:r>
            <a:r>
              <a:rPr lang="zh-CN" altLang="en-US" sz="2600" dirty="0" smtClean="0">
                <a:hlinkClick r:id="rId2" action="ppaction://hlinksldjump"/>
              </a:rPr>
              <a:t>访问</a:t>
            </a:r>
            <a:r>
              <a:rPr lang="en-US" altLang="zh-CN" sz="2600" dirty="0" err="1" smtClean="0">
                <a:hlinkClick r:id="rId2" action="ppaction://hlinksldjump"/>
              </a:rPr>
              <a:t>ESXi</a:t>
            </a:r>
            <a:r>
              <a:rPr lang="zh-CN" altLang="en-US" sz="2600" dirty="0" smtClean="0">
                <a:hlinkClick r:id="rId2" action="ppaction://hlinksldjump"/>
              </a:rPr>
              <a:t>主机</a:t>
            </a:r>
            <a:r>
              <a:rPr lang="zh-CN" altLang="en-US" sz="2600" dirty="0" smtClean="0"/>
              <a:t>中</a:t>
            </a:r>
            <a:r>
              <a:rPr lang="en-US" altLang="zh-CN" sz="2600" dirty="0" smtClean="0"/>
              <a:t>/</a:t>
            </a:r>
            <a:r>
              <a:rPr lang="en-US" altLang="zh-CN" sz="2600" dirty="0" err="1" smtClean="0"/>
              <a:t>vmfs</a:t>
            </a:r>
            <a:r>
              <a:rPr lang="en-US" altLang="zh-CN" sz="2600" dirty="0" smtClean="0"/>
              <a:t>/volumes</a:t>
            </a:r>
            <a:r>
              <a:rPr lang="zh-CN" altLang="en-US" sz="2600" dirty="0" smtClean="0"/>
              <a:t>目录下的虚拟磁盘</a:t>
            </a:r>
            <a:r>
              <a:rPr lang="en-US" altLang="zh-CN" sz="2600" dirty="0" smtClean="0"/>
              <a:t>	</a:t>
            </a:r>
            <a:r>
              <a:rPr lang="zh-CN" altLang="en-US" sz="2600" dirty="0" smtClean="0"/>
              <a:t>数据</a:t>
            </a:r>
            <a:endParaRPr lang="en-US" altLang="zh-CN" sz="26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000" dirty="0" smtClean="0"/>
              <a:t>SAN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dirty="0" smtClean="0"/>
              <a:t>   	</a:t>
            </a:r>
            <a:r>
              <a:rPr lang="en-US" altLang="zh-CN" sz="2600" dirty="0" smtClean="0">
                <a:hlinkClick r:id="rId3" action="ppaction://hlinksldjump"/>
              </a:rPr>
              <a:t>VDP</a:t>
            </a:r>
            <a:r>
              <a:rPr lang="zh-CN" altLang="en-US" sz="2600" dirty="0" smtClean="0">
                <a:hlinkClick r:id="rId3" action="ppaction://hlinksldjump"/>
              </a:rPr>
              <a:t>应用程序</a:t>
            </a:r>
            <a:r>
              <a:rPr lang="zh-CN" altLang="en-US" sz="2600" dirty="0" smtClean="0"/>
              <a:t>直接运行在物理备份主机上时，可以访问</a:t>
            </a:r>
            <a:r>
              <a:rPr lang="en-US" altLang="zh-CN" sz="2600" dirty="0" smtClean="0"/>
              <a:t>	</a:t>
            </a:r>
            <a:r>
              <a:rPr lang="zh-CN" altLang="en-US" sz="2600" dirty="0" smtClean="0"/>
              <a:t>共享存储阵列</a:t>
            </a:r>
            <a:endParaRPr lang="en-US" altLang="zh-CN" sz="26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000" dirty="0" err="1" smtClean="0"/>
              <a:t>HotAdd</a:t>
            </a:r>
            <a:endParaRPr lang="en-US" altLang="zh-CN" sz="3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en-US" altLang="zh-CN" sz="2600" dirty="0" smtClean="0">
                <a:hlinkClick r:id="rId4" action="ppaction://hlinksldjump"/>
              </a:rPr>
              <a:t>VDP</a:t>
            </a:r>
            <a:r>
              <a:rPr lang="zh-CN" altLang="en-US" sz="2600" dirty="0" smtClean="0">
                <a:hlinkClick r:id="rId4" action="ppaction://hlinksldjump"/>
              </a:rPr>
              <a:t>应用程序</a:t>
            </a:r>
            <a:r>
              <a:rPr lang="zh-CN" altLang="en-US" sz="2600" dirty="0" smtClean="0"/>
              <a:t>直接运行在主机的一台虚拟机上，可以通</a:t>
            </a:r>
            <a:r>
              <a:rPr lang="en-US" altLang="zh-CN" sz="2600" dirty="0" smtClean="0"/>
              <a:t>	</a:t>
            </a:r>
            <a:r>
              <a:rPr lang="zh-CN" altLang="en-US" sz="2600" dirty="0" smtClean="0"/>
              <a:t>过一台虚拟机，实现本地磁盘访问</a:t>
            </a:r>
            <a:endParaRPr lang="en-US" altLang="zh-CN" sz="26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000" dirty="0" smtClean="0"/>
              <a:t>NBD</a:t>
            </a:r>
            <a:r>
              <a:rPr lang="zh-CN" altLang="en-US" sz="3000" dirty="0" smtClean="0"/>
              <a:t>和</a:t>
            </a:r>
            <a:r>
              <a:rPr lang="en-US" altLang="zh-CN" sz="3000" dirty="0" smtClean="0"/>
              <a:t>NBDSSL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dirty="0" smtClean="0"/>
              <a:t>    </a:t>
            </a:r>
            <a:r>
              <a:rPr lang="en-US" altLang="zh-CN" sz="2600" dirty="0" smtClean="0">
                <a:hlinkClick r:id="rId5" action="ppaction://hlinksldjump"/>
              </a:rPr>
              <a:t>VDP</a:t>
            </a:r>
            <a:r>
              <a:rPr lang="zh-CN" altLang="en-US" sz="2600" dirty="0" smtClean="0">
                <a:hlinkClick r:id="rId5" action="ppaction://hlinksldjump"/>
              </a:rPr>
              <a:t>应用程序</a:t>
            </a:r>
            <a:r>
              <a:rPr lang="zh-CN" altLang="en-US" sz="2600" dirty="0" smtClean="0"/>
              <a:t>通过</a:t>
            </a:r>
            <a:r>
              <a:rPr lang="en-US" altLang="zh-CN" sz="2600" dirty="0" smtClean="0"/>
              <a:t>LAN</a:t>
            </a:r>
            <a:r>
              <a:rPr lang="zh-CN" altLang="en-US" sz="2600" dirty="0" smtClean="0"/>
              <a:t>访问共享存储阵列中的数据</a:t>
            </a:r>
            <a:endParaRPr lang="zh-CN" altLang="en-US" sz="2600" dirty="0"/>
          </a:p>
        </p:txBody>
      </p:sp>
      <p:sp>
        <p:nvSpPr>
          <p:cNvPr id="4" name="下箭头 3">
            <a:hlinkClick r:id="rId6" action="ppaction://hlinksldjump"/>
          </p:cNvPr>
          <p:cNvSpPr/>
          <p:nvPr/>
        </p:nvSpPr>
        <p:spPr>
          <a:xfrm>
            <a:off x="8395119" y="652534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500174"/>
            <a:ext cx="7358114" cy="482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>
            <a:hlinkClick r:id="rId3" action="ppaction://hlinksldjump"/>
          </p:cNvPr>
          <p:cNvSpPr/>
          <p:nvPr/>
        </p:nvSpPr>
        <p:spPr>
          <a:xfrm rot="10800000">
            <a:off x="8244408" y="6056039"/>
            <a:ext cx="121158" cy="108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5804" y="142852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本地磁盘访问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031560"/>
            <a:ext cx="7000924" cy="540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>
            <a:hlinkClick r:id="rId3" action="ppaction://hlinksldjump"/>
          </p:cNvPr>
          <p:cNvSpPr/>
          <p:nvPr/>
        </p:nvSpPr>
        <p:spPr>
          <a:xfrm rot="10800000">
            <a:off x="8296722" y="6248519"/>
            <a:ext cx="100012" cy="97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857256"/>
          </a:xfrm>
        </p:spPr>
        <p:txBody>
          <a:bodyPr/>
          <a:lstStyle/>
          <a:p>
            <a:r>
              <a:rPr lang="en-US" altLang="zh-CN" dirty="0" smtClean="0"/>
              <a:t>SAN</a:t>
            </a:r>
            <a:r>
              <a:rPr lang="zh-CN" altLang="en-US" dirty="0" smtClean="0"/>
              <a:t>访问方式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1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1" y="1145356"/>
            <a:ext cx="7587145" cy="542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>
            <a:hlinkClick r:id="rId3" action="ppaction://hlinksldjump"/>
          </p:cNvPr>
          <p:cNvSpPr/>
          <p:nvPr/>
        </p:nvSpPr>
        <p:spPr>
          <a:xfrm rot="10800000">
            <a:off x="8887396" y="6693441"/>
            <a:ext cx="121158" cy="144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857256"/>
          </a:xfrm>
        </p:spPr>
        <p:txBody>
          <a:bodyPr/>
          <a:lstStyle/>
          <a:p>
            <a:r>
              <a:rPr lang="en-US" altLang="zh-CN" dirty="0" err="1" smtClean="0"/>
              <a:t>HotAdd</a:t>
            </a:r>
            <a:r>
              <a:rPr lang="zh-CN" altLang="en-US" dirty="0" smtClean="0"/>
              <a:t>访问方式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6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2" y="1005639"/>
            <a:ext cx="7646302" cy="556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>
            <a:hlinkClick r:id="rId3" action="ppaction://hlinksldjump"/>
          </p:cNvPr>
          <p:cNvSpPr/>
          <p:nvPr/>
        </p:nvSpPr>
        <p:spPr>
          <a:xfrm rot="10800000">
            <a:off x="8298533" y="6692250"/>
            <a:ext cx="121158" cy="100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857256"/>
          </a:xfrm>
        </p:spPr>
        <p:txBody>
          <a:bodyPr/>
          <a:lstStyle/>
          <a:p>
            <a:r>
              <a:rPr lang="en-US" altLang="zh-CN" dirty="0" smtClean="0"/>
              <a:t>NBD</a:t>
            </a:r>
            <a:r>
              <a:rPr lang="zh-CN" altLang="en-US" dirty="0" smtClean="0"/>
              <a:t>访问方式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008" y="1402516"/>
            <a:ext cx="8363272" cy="31694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800" dirty="0" smtClean="0"/>
              <a:t>  VDP</a:t>
            </a:r>
            <a:r>
              <a:rPr lang="zh-CN" altLang="en-US" sz="4800" dirty="0" smtClean="0"/>
              <a:t>备份恢复算法描述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885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16632"/>
            <a:ext cx="7740125" cy="924475"/>
          </a:xfrm>
        </p:spPr>
        <p:txBody>
          <a:bodyPr/>
          <a:lstStyle/>
          <a:p>
            <a:r>
              <a:rPr lang="en-US" altLang="zh-CN" dirty="0" smtClean="0"/>
              <a:t>VDP</a:t>
            </a:r>
            <a:r>
              <a:rPr lang="zh-CN" altLang="en-US" dirty="0" smtClean="0"/>
              <a:t>备份算法描述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15370" cy="435771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Step 1:  </a:t>
            </a:r>
            <a:r>
              <a:rPr lang="zh-CN" altLang="en-US" sz="2400" dirty="0" smtClean="0"/>
              <a:t>连接主机（最好是通过 </a:t>
            </a:r>
            <a:r>
              <a:rPr lang="en-US" altLang="zh-CN" sz="2400" dirty="0" err="1" smtClean="0"/>
              <a:t>vCenter</a:t>
            </a:r>
            <a:r>
              <a:rPr lang="en-US" altLang="zh-CN" sz="2400" dirty="0" smtClean="0"/>
              <a:t> Server</a:t>
            </a:r>
            <a:r>
              <a:rPr lang="zh-CN" altLang="en-US" sz="2400" dirty="0" smtClean="0"/>
              <a:t>），找</a:t>
            </a:r>
            <a:r>
              <a:rPr lang="en-US" altLang="zh-CN" sz="2400" dirty="0" smtClean="0"/>
              <a:t>				</a:t>
            </a:r>
            <a:r>
              <a:rPr lang="zh-CN" altLang="en-US" sz="2400" dirty="0" smtClean="0"/>
              <a:t>到目标虚拟机</a:t>
            </a:r>
            <a:r>
              <a:rPr lang="en-US" altLang="zh-CN" sz="2400" dirty="0" smtClean="0"/>
              <a:t>VM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Step 2:  </a:t>
            </a:r>
            <a:r>
              <a:rPr lang="zh-CN" altLang="en-US" sz="2400" dirty="0" smtClean="0"/>
              <a:t>请求主机给目标</a:t>
            </a:r>
            <a:r>
              <a:rPr lang="en-US" altLang="zh-CN" sz="2400" dirty="0" smtClean="0"/>
              <a:t>VM</a:t>
            </a:r>
            <a:r>
              <a:rPr lang="zh-CN" altLang="en-US" sz="2400" dirty="0" smtClean="0"/>
              <a:t>制作快照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Step 3:  </a:t>
            </a:r>
            <a:r>
              <a:rPr lang="zh-CN" altLang="en-US" sz="2400" dirty="0" smtClean="0"/>
              <a:t>获取目标</a:t>
            </a:r>
            <a:r>
              <a:rPr lang="en-US" altLang="zh-CN" sz="2400" dirty="0" smtClean="0"/>
              <a:t>VM</a:t>
            </a:r>
            <a:r>
              <a:rPr lang="zh-CN" altLang="en-US" sz="2400" dirty="0" smtClean="0"/>
              <a:t>配置信息以及更新的数据块信息并保</a:t>
            </a:r>
            <a:r>
              <a:rPr lang="en-US" altLang="zh-CN" sz="2400" dirty="0" smtClean="0"/>
              <a:t>			</a:t>
            </a:r>
            <a:r>
              <a:rPr lang="zh-CN" altLang="en-US" sz="2400" dirty="0" smtClean="0"/>
              <a:t>存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Step 4:  </a:t>
            </a:r>
            <a:r>
              <a:rPr lang="zh-CN" altLang="en-US" sz="2400" dirty="0" smtClean="0"/>
              <a:t>首次备份进行全备份，后续进行增量备份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Step 5:  </a:t>
            </a:r>
            <a:r>
              <a:rPr lang="zh-CN" altLang="en-US" sz="2400" dirty="0" smtClean="0"/>
              <a:t>请求主机删除</a:t>
            </a:r>
            <a:r>
              <a:rPr lang="en-US" altLang="zh-CN" sz="2400" dirty="0"/>
              <a:t>Step 2</a:t>
            </a:r>
            <a:r>
              <a:rPr lang="zh-CN" altLang="en-US" sz="2400" dirty="0" smtClean="0"/>
              <a:t>制作的快照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23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669308" cy="1009276"/>
          </a:xfrm>
        </p:spPr>
        <p:txBody>
          <a:bodyPr/>
          <a:lstStyle/>
          <a:p>
            <a:r>
              <a:rPr lang="en-US" altLang="zh-CN" dirty="0" smtClean="0"/>
              <a:t>VDP</a:t>
            </a:r>
            <a:r>
              <a:rPr lang="zh-CN" altLang="en-US" dirty="0" smtClean="0"/>
              <a:t>恢复算法描述（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31432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映像级恢复算法描述：</a:t>
            </a:r>
            <a:endParaRPr lang="en-US" altLang="zh-CN" sz="2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dirty="0" smtClean="0"/>
              <a:t>Step 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连接目标虚拟机所在主机（最好通过</a:t>
            </a:r>
            <a:r>
              <a:rPr lang="en-US" altLang="zh-CN" sz="2400" dirty="0" err="1" smtClean="0"/>
              <a:t>vCenter</a:t>
            </a:r>
            <a:r>
              <a:rPr lang="en-US" altLang="zh-CN" sz="2400" dirty="0" smtClean="0"/>
              <a:t> 				Server</a:t>
            </a:r>
            <a:r>
              <a:rPr lang="zh-CN" altLang="en-US" sz="2400" dirty="0" smtClean="0"/>
              <a:t>），如果目标虚拟机正在运行，则关闭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dirty="0" smtClean="0"/>
              <a:t>Step 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由主机获取目标虚拟机的虚拟磁盘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dirty="0" smtClean="0"/>
              <a:t>Step 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将备份数据写入目标虚拟机的虚拟磁盘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43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1357298"/>
            <a:ext cx="6500858" cy="3151822"/>
          </a:xfrm>
        </p:spPr>
        <p:txBody>
          <a:bodyPr/>
          <a:lstStyle/>
          <a:p>
            <a:pPr marL="114300" indent="0" algn="ctr">
              <a:buNone/>
            </a:pPr>
            <a:r>
              <a:rPr lang="en-US" altLang="zh-CN" sz="7200" dirty="0" err="1" smtClean="0"/>
              <a:t>vSphere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012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669308" cy="1009276"/>
          </a:xfrm>
        </p:spPr>
        <p:txBody>
          <a:bodyPr/>
          <a:lstStyle/>
          <a:p>
            <a:r>
              <a:rPr lang="en-US" altLang="zh-CN" dirty="0" smtClean="0"/>
              <a:t>VDP</a:t>
            </a:r>
            <a:r>
              <a:rPr lang="zh-CN" altLang="en-US" dirty="0" smtClean="0"/>
              <a:t>恢复算法描述（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034" y="1487634"/>
            <a:ext cx="8072494" cy="329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文件级恢复算法描述：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连接目标虚拟机所在主机（最好通过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vCenter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Server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由主机获取目标虚拟机的虚拟磁盘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挂载备份的虚拟磁盘，恢复目标文件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下箭头 2">
            <a:hlinkClick r:id="rId2" action="ppaction://hlinksldjump"/>
          </p:cNvPr>
          <p:cNvSpPr/>
          <p:nvPr/>
        </p:nvSpPr>
        <p:spPr>
          <a:xfrm rot="10800000">
            <a:off x="8425603" y="6381328"/>
            <a:ext cx="121157" cy="144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500174"/>
            <a:ext cx="7643866" cy="3786214"/>
          </a:xfrm>
        </p:spPr>
        <p:txBody>
          <a:bodyPr>
            <a:normAutofit/>
          </a:bodyPr>
          <a:lstStyle/>
          <a:p>
            <a:pPr marL="114300" lvl="1" indent="0">
              <a:buClr>
                <a:schemeClr val="accent1"/>
              </a:buClr>
              <a:buNone/>
            </a:pPr>
            <a:r>
              <a:rPr lang="en-US" altLang="zh-CN" sz="3600" dirty="0" smtClean="0"/>
              <a:t>VDP</a:t>
            </a:r>
            <a:r>
              <a:rPr lang="zh-CN" altLang="en-US" sz="3600" dirty="0"/>
              <a:t>备份恢复算法相关的</a:t>
            </a:r>
            <a:r>
              <a:rPr lang="en-US" altLang="zh-CN" sz="3600" dirty="0"/>
              <a:t>SDK</a:t>
            </a:r>
            <a:r>
              <a:rPr lang="zh-CN" altLang="en-US" sz="3600" dirty="0"/>
              <a:t>与</a:t>
            </a:r>
            <a:r>
              <a:rPr lang="en-US" altLang="zh-CN" sz="3600" dirty="0" smtClean="0"/>
              <a:t>API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CN" sz="3600" dirty="0" smtClean="0"/>
          </a:p>
          <a:p>
            <a:pPr marL="571500" lvl="1" indent="-4572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hlinkClick r:id="rId2" action="ppaction://hlinksldjump"/>
              </a:rPr>
              <a:t>SDK</a:t>
            </a:r>
            <a:endParaRPr lang="en-US" altLang="zh-CN" sz="2800" dirty="0" smtClean="0"/>
          </a:p>
          <a:p>
            <a:pPr marL="571500" lvl="1" indent="-457200">
              <a:buClr>
                <a:schemeClr val="accent1"/>
              </a:buClr>
              <a:buFont typeface="Wingdings" pitchFamily="2" charset="2"/>
              <a:buChar char="Ø"/>
            </a:pPr>
            <a:endParaRPr lang="en-US" altLang="zh-CN" sz="2800" dirty="0" smtClean="0"/>
          </a:p>
          <a:p>
            <a:pPr marL="571500" lvl="1" indent="-4572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hlinkClick r:id="rId3" action="ppaction://hlinksldjump"/>
              </a:rPr>
              <a:t>API</a:t>
            </a:r>
            <a:endParaRPr lang="en-US" altLang="zh-CN" sz="2800" dirty="0"/>
          </a:p>
          <a:p>
            <a:pPr marL="11430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465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549952"/>
            <a:ext cx="8715436" cy="28791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800" dirty="0" err="1" smtClean="0"/>
              <a:t>vSphere</a:t>
            </a:r>
            <a:r>
              <a:rPr lang="en-US" altLang="zh-CN" sz="4800" dirty="0" smtClean="0"/>
              <a:t> Web Services SDK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757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143932" cy="781623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VDP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实现</a:t>
            </a:r>
            <a:r>
              <a:rPr lang="en-US" altLang="zh-CN" sz="2400" dirty="0" smtClean="0"/>
              <a:t>VDP</a:t>
            </a:r>
            <a:r>
              <a:rPr lang="zh-CN" altLang="en-US" sz="2400" dirty="0" smtClean="0"/>
              <a:t>需要用到</a:t>
            </a:r>
            <a:r>
              <a:rPr lang="en-US" altLang="zh-CN" sz="2400" dirty="0" err="1" smtClean="0"/>
              <a:t>vSphere</a:t>
            </a:r>
            <a:r>
              <a:rPr lang="en-US" altLang="zh-CN" sz="2400" dirty="0" smtClean="0"/>
              <a:t> Web Services SDK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VDDK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" y="1071545"/>
            <a:ext cx="9132590" cy="576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9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0"/>
            <a:ext cx="8411424" cy="1052736"/>
          </a:xfrm>
        </p:spPr>
        <p:txBody>
          <a:bodyPr/>
          <a:lstStyle/>
          <a:p>
            <a:r>
              <a:rPr lang="en-US" altLang="zh-CN" dirty="0" err="1" smtClean="0"/>
              <a:t>vSphere</a:t>
            </a:r>
            <a:r>
              <a:rPr lang="en-US" altLang="zh-CN" dirty="0" smtClean="0"/>
              <a:t> Web Services 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196752"/>
            <a:ext cx="8197110" cy="52326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描述：</a:t>
            </a:r>
            <a:endParaRPr lang="en-US" altLang="zh-CN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vSphere</a:t>
            </a:r>
            <a:r>
              <a:rPr lang="en-US" altLang="zh-CN" sz="2400" dirty="0" smtClean="0"/>
              <a:t> Web Services SDK</a:t>
            </a:r>
            <a:r>
              <a:rPr lang="zh-CN" altLang="en-US" sz="2400" dirty="0" smtClean="0"/>
              <a:t>是最全面的管理</a:t>
            </a:r>
            <a:r>
              <a:rPr lang="en-US" altLang="zh-CN" sz="2400" dirty="0" smtClean="0"/>
              <a:t>APIs</a:t>
            </a:r>
            <a:r>
              <a:rPr lang="zh-CN" altLang="en-US" sz="2400" dirty="0" smtClean="0"/>
              <a:t>，是对</a:t>
            </a:r>
            <a:r>
              <a:rPr lang="en-US" altLang="zh-CN" sz="2400" dirty="0" err="1" smtClean="0"/>
              <a:t>ESXi</a:t>
            </a:r>
            <a:r>
              <a:rPr lang="zh-CN" altLang="en-US" sz="2400" dirty="0" smtClean="0"/>
              <a:t>提供的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的封装，这样可以方便开发。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VDP</a:t>
            </a:r>
            <a:r>
              <a:rPr lang="zh-CN" altLang="en-US" sz="2800" dirty="0" smtClean="0"/>
              <a:t>备份恢复涉及的</a:t>
            </a:r>
            <a:r>
              <a:rPr lang="en-US" altLang="zh-CN" sz="2800" dirty="0" smtClean="0"/>
              <a:t>SDK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 smtClean="0">
                <a:hlinkClick r:id="rId2" action="ppaction://hlinksldjump"/>
              </a:rPr>
              <a:t>定位</a:t>
            </a:r>
            <a:r>
              <a:rPr lang="zh-CN" altLang="en-US" sz="2400" dirty="0" smtClean="0"/>
              <a:t>目标</a:t>
            </a:r>
            <a:r>
              <a:rPr lang="zh-CN" altLang="en-US" sz="2400" dirty="0" smtClean="0">
                <a:hlinkClick r:id="rId3" action="ppaction://hlinksldjump"/>
              </a:rPr>
              <a:t>虚拟机</a:t>
            </a:r>
            <a:r>
              <a:rPr lang="zh-CN" altLang="en-US" sz="2400" dirty="0" smtClean="0"/>
              <a:t>、关闭目标虚拟机、创建目标虚拟机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 smtClean="0"/>
              <a:t>制作</a:t>
            </a:r>
            <a:r>
              <a:rPr lang="zh-CN" altLang="en-US" sz="2400" dirty="0" smtClean="0">
                <a:hlinkClick r:id="rId4" action="ppaction://hlinksldjump"/>
              </a:rPr>
              <a:t>快照</a:t>
            </a:r>
            <a:r>
              <a:rPr lang="zh-CN" altLang="en-US" sz="2400" dirty="0" smtClean="0"/>
              <a:t>，删除快照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 smtClean="0"/>
              <a:t>获取</a:t>
            </a:r>
            <a:r>
              <a:rPr lang="zh-CN" altLang="en-US" sz="2400" dirty="0" smtClean="0">
                <a:hlinkClick r:id="rId5" action="ppaction://hlinksldjump"/>
              </a:rPr>
              <a:t>配置信息</a:t>
            </a:r>
            <a:r>
              <a:rPr lang="zh-CN" altLang="en-US" sz="2400" dirty="0" smtClean="0"/>
              <a:t>以及更新的数据块</a:t>
            </a:r>
            <a:endParaRPr lang="en-US" altLang="zh-CN" sz="2400" dirty="0" smtClean="0"/>
          </a:p>
        </p:txBody>
      </p:sp>
      <p:sp>
        <p:nvSpPr>
          <p:cNvPr id="4" name="下箭头 3">
            <a:hlinkClick r:id="rId6" action="ppaction://hlinksldjump"/>
          </p:cNvPr>
          <p:cNvSpPr/>
          <p:nvPr/>
        </p:nvSpPr>
        <p:spPr>
          <a:xfrm>
            <a:off x="7884368" y="616530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471"/>
            <a:ext cx="7596679" cy="924475"/>
          </a:xfrm>
        </p:spPr>
        <p:txBody>
          <a:bodyPr/>
          <a:lstStyle/>
          <a:p>
            <a:r>
              <a:rPr lang="zh-CN" altLang="en-US" dirty="0" smtClean="0"/>
              <a:t>目标虚拟机的寻找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908721"/>
            <a:ext cx="7563083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err="1" smtClean="0"/>
              <a:t>vSphere</a:t>
            </a:r>
            <a:r>
              <a:rPr lang="zh-CN" altLang="en-US" sz="2400" dirty="0" smtClean="0"/>
              <a:t>以清单对象的形式管理系统中所有资源。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err="1" smtClean="0"/>
              <a:t>vCenter</a:t>
            </a:r>
            <a:r>
              <a:rPr lang="en-US" altLang="zh-CN" sz="2400" dirty="0" smtClean="0"/>
              <a:t> Server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hlinkClick r:id="rId2" action="ppaction://hlinksldjump"/>
              </a:rPr>
              <a:t>清单对象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err="1" smtClean="0"/>
              <a:t>ESXi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hlinkClick r:id="rId3" action="ppaction://hlinksldjump"/>
              </a:rPr>
              <a:t>清单对象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998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94732"/>
            <a:ext cx="8643998" cy="63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>
            <a:hlinkClick r:id="rId3" action="ppaction://hlinksldjump"/>
          </p:cNvPr>
          <p:cNvSpPr/>
          <p:nvPr/>
        </p:nvSpPr>
        <p:spPr>
          <a:xfrm rot="10800000">
            <a:off x="8244408" y="6058966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8" y="408967"/>
            <a:ext cx="8272617" cy="602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8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633"/>
            <a:ext cx="8229600" cy="396044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SDK</a:t>
            </a:r>
            <a:r>
              <a:rPr lang="zh-CN" altLang="en-US" sz="2400" dirty="0" smtClean="0"/>
              <a:t>中</a:t>
            </a:r>
            <a:r>
              <a:rPr lang="en-US" altLang="zh-CN" sz="2400" dirty="0" err="1" smtClean="0"/>
              <a:t>ServiceInstance</a:t>
            </a:r>
            <a:r>
              <a:rPr lang="zh-CN" altLang="en-US" sz="2400" dirty="0" smtClean="0"/>
              <a:t>类和</a:t>
            </a:r>
            <a:r>
              <a:rPr lang="en-US" altLang="zh-CN" sz="2400" dirty="0" err="1" smtClean="0"/>
              <a:t>ServiceContent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类中</a:t>
            </a:r>
            <a:r>
              <a:rPr lang="en-US" altLang="zh-CN" sz="2400" dirty="0" err="1" smtClean="0"/>
              <a:t>RetrieveServiceContent</a:t>
            </a:r>
            <a:r>
              <a:rPr lang="zh-CN" altLang="en-US" sz="2400" dirty="0" smtClean="0"/>
              <a:t>方法可以定位所寻找的对象。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4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71414"/>
            <a:ext cx="8786874" cy="671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>
            <a:hlinkClick r:id="rId3" action="ppaction://hlinksldjump"/>
          </p:cNvPr>
          <p:cNvSpPr/>
          <p:nvPr/>
        </p:nvSpPr>
        <p:spPr>
          <a:xfrm rot="10800000">
            <a:off x="8820472" y="6525344"/>
            <a:ext cx="153764" cy="144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zh-CN" sz="4400" dirty="0" err="1" smtClean="0"/>
              <a:t>vSphere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785926"/>
            <a:ext cx="8229600" cy="215568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 smtClean="0"/>
              <a:t>概念</a:t>
            </a:r>
            <a:r>
              <a:rPr lang="zh-CN" altLang="en-US" sz="3200" dirty="0"/>
              <a:t>功能</a:t>
            </a:r>
            <a:r>
              <a:rPr lang="zh-CN" altLang="en-US" sz="3200" dirty="0" smtClean="0"/>
              <a:t>描述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可</a:t>
            </a:r>
            <a:r>
              <a:rPr lang="zh-CN" altLang="en-US" sz="2400" dirty="0"/>
              <a:t>利用</a:t>
            </a:r>
            <a:r>
              <a:rPr lang="zh-CN" altLang="en-US" sz="2400" dirty="0">
                <a:solidFill>
                  <a:srgbClr val="FF0000"/>
                </a:solidFill>
              </a:rPr>
              <a:t>虚拟化功能</a:t>
            </a:r>
            <a:r>
              <a:rPr lang="zh-CN" altLang="en-US" sz="2400" dirty="0"/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数据中心</a:t>
            </a:r>
            <a:r>
              <a:rPr lang="zh-CN" altLang="en-US" sz="2400" dirty="0"/>
              <a:t>转换为简化的云计算基础架构，使 </a:t>
            </a:r>
            <a:r>
              <a:rPr lang="en-US" altLang="zh-CN" sz="2400" dirty="0"/>
              <a:t>IT </a:t>
            </a:r>
            <a:r>
              <a:rPr lang="zh-CN" altLang="en-US" sz="2400" dirty="0"/>
              <a:t>组织能够提供灵活可靠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IT </a:t>
            </a:r>
            <a:r>
              <a:rPr lang="zh-CN" altLang="en-US" sz="2400" dirty="0"/>
              <a:t>服务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7583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7705959" cy="1124744"/>
          </a:xfrm>
        </p:spPr>
        <p:txBody>
          <a:bodyPr/>
          <a:lstStyle/>
          <a:p>
            <a:r>
              <a:rPr lang="zh-CN" altLang="en-US" dirty="0" smtClean="0"/>
              <a:t>虚拟机的操作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9" y="836713"/>
            <a:ext cx="8429684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SDK</a:t>
            </a:r>
            <a:r>
              <a:rPr lang="zh-CN" altLang="en-US" sz="2400" dirty="0" smtClean="0"/>
              <a:t>中对虚拟机的相关操作被封装在类</a:t>
            </a:r>
            <a:r>
              <a:rPr lang="en-US" altLang="zh-CN" sz="2400" dirty="0" err="1" smtClean="0"/>
              <a:t>VirtualMachine</a:t>
            </a:r>
            <a:r>
              <a:rPr lang="zh-CN" altLang="en-US" sz="2400" dirty="0" smtClean="0"/>
              <a:t>中。利用该类可以</a:t>
            </a:r>
            <a:r>
              <a:rPr lang="en-US" altLang="zh-CN" sz="2400" dirty="0" smtClean="0"/>
              <a:t>create(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shut down(</a:t>
            </a:r>
            <a:r>
              <a:rPr lang="zh-CN" altLang="en-US" sz="2400" dirty="0" smtClean="0"/>
              <a:t>关闭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clone(</a:t>
            </a:r>
            <a:r>
              <a:rPr lang="zh-CN" altLang="en-US" sz="2400" dirty="0"/>
              <a:t>复制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虚拟机，制作</a:t>
            </a:r>
            <a:r>
              <a:rPr lang="en-US" altLang="zh-CN" sz="2400" dirty="0" smtClean="0"/>
              <a:t>snapshot(</a:t>
            </a:r>
            <a:r>
              <a:rPr lang="zh-CN" altLang="en-US" sz="2400" dirty="0" smtClean="0"/>
              <a:t>快照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等等</a:t>
            </a:r>
            <a:endParaRPr lang="zh-CN" altLang="en-US" sz="2400" dirty="0"/>
          </a:p>
        </p:txBody>
      </p:sp>
      <p:sp>
        <p:nvSpPr>
          <p:cNvPr id="4" name="下箭头 3">
            <a:hlinkClick r:id="rId2" action="ppaction://hlinksldjump"/>
          </p:cNvPr>
          <p:cNvSpPr/>
          <p:nvPr/>
        </p:nvSpPr>
        <p:spPr>
          <a:xfrm rot="10800000">
            <a:off x="8316935" y="594928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7709432" cy="924475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napshot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071545"/>
            <a:ext cx="8072494" cy="47872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概念描述：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某个时刻下的虚拟机，具体包括该时间点下虚拟机的状态信息以及保存虚拟机的文件信息。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制作过程描述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child disk</a:t>
            </a:r>
            <a:r>
              <a:rPr lang="zh-CN" altLang="en-US" sz="2400" dirty="0" smtClean="0"/>
              <a:t>，将其与</a:t>
            </a:r>
            <a:r>
              <a:rPr lang="en-US" altLang="zh-CN" sz="2400" dirty="0" smtClean="0"/>
              <a:t>parent-snapshot</a:t>
            </a:r>
            <a:r>
              <a:rPr lang="zh-CN" altLang="en-US" sz="2400" dirty="0" smtClean="0"/>
              <a:t>连接，找出更新的数据，写入</a:t>
            </a:r>
            <a:r>
              <a:rPr lang="en-US" altLang="zh-CN" sz="2400" dirty="0" smtClean="0"/>
              <a:t>child disk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7" y="262304"/>
            <a:ext cx="8402024" cy="623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>
            <a:hlinkClick r:id="rId3" action="ppaction://hlinksldjump"/>
          </p:cNvPr>
          <p:cNvSpPr/>
          <p:nvPr/>
        </p:nvSpPr>
        <p:spPr>
          <a:xfrm rot="10800000">
            <a:off x="8748464" y="6597352"/>
            <a:ext cx="121157" cy="93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60648"/>
            <a:ext cx="7600357" cy="924475"/>
          </a:xfrm>
        </p:spPr>
        <p:txBody>
          <a:bodyPr/>
          <a:lstStyle/>
          <a:p>
            <a:r>
              <a:rPr lang="zh-CN" altLang="en-US" dirty="0" smtClean="0"/>
              <a:t>对象信息的获取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51597"/>
            <a:ext cx="8429684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SDK</a:t>
            </a:r>
            <a:r>
              <a:rPr lang="zh-CN" altLang="en-US" sz="2400" dirty="0" smtClean="0"/>
              <a:t>中的类</a:t>
            </a:r>
            <a:r>
              <a:rPr lang="en-US" altLang="zh-CN" sz="2400" dirty="0" err="1" smtClean="0"/>
              <a:t>PropertyCollection</a:t>
            </a:r>
            <a:r>
              <a:rPr lang="zh-CN" altLang="en-US" sz="2400" dirty="0" smtClean="0"/>
              <a:t>能够获取对象的句柄，对象的属性信息以及更新的信息。比如可以获取虚拟机的通电断电状态等等。</a:t>
            </a:r>
            <a:endParaRPr lang="zh-CN" altLang="en-US" sz="2400" dirty="0"/>
          </a:p>
        </p:txBody>
      </p:sp>
      <p:sp>
        <p:nvSpPr>
          <p:cNvPr id="4" name="下箭头 3">
            <a:hlinkClick r:id="rId2" action="ppaction://hlinksldjump"/>
          </p:cNvPr>
          <p:cNvSpPr/>
          <p:nvPr/>
        </p:nvSpPr>
        <p:spPr>
          <a:xfrm rot="10800000">
            <a:off x="8100392" y="6165305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36778"/>
            <a:ext cx="8501122" cy="25922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400" dirty="0" smtClean="0"/>
              <a:t>Virtual Disk Development Kit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721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471"/>
            <a:ext cx="7625889" cy="924475"/>
          </a:xfrm>
        </p:spPr>
        <p:txBody>
          <a:bodyPr/>
          <a:lstStyle/>
          <a:p>
            <a:r>
              <a:rPr lang="en-US" altLang="zh-CN" dirty="0" smtClean="0"/>
              <a:t>VDDK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58204" cy="58772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3100" dirty="0" smtClean="0"/>
              <a:t>描述：</a:t>
            </a:r>
            <a:endParaRPr lang="en-US" altLang="zh-CN" sz="31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dirty="0" smtClean="0"/>
              <a:t>    virtual </a:t>
            </a:r>
            <a:r>
              <a:rPr lang="en-US" altLang="zh-CN" sz="2600" dirty="0"/>
              <a:t>disk development kit(VDDK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用来访问虚拟磁盘 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比如磁盘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读写、打开、关闭</a:t>
            </a:r>
            <a:r>
              <a:rPr lang="zh-CN" altLang="en-US" sz="2600" dirty="0"/>
              <a:t>等等</a:t>
            </a:r>
            <a:r>
              <a:rPr lang="en-US" altLang="zh-CN" sz="2600" dirty="0"/>
              <a:t>)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100" dirty="0" smtClean="0"/>
              <a:t>The virtual disk library(</a:t>
            </a:r>
            <a:r>
              <a:rPr lang="en-US" altLang="zh-CN" sz="3100" dirty="0" err="1" smtClean="0"/>
              <a:t>VixDiskLib</a:t>
            </a:r>
            <a:r>
              <a:rPr lang="en-US" altLang="zh-CN" sz="31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zh-CN" altLang="en-US" sz="2600" dirty="0" smtClean="0"/>
              <a:t>操作保存虚拟磁盘的文件（</a:t>
            </a:r>
            <a:r>
              <a:rPr lang="en-US" altLang="zh-CN" sz="2600" dirty="0" smtClean="0"/>
              <a:t>VMDK</a:t>
            </a:r>
            <a:r>
              <a:rPr lang="zh-CN" altLang="en-US" sz="2600" dirty="0" smtClean="0"/>
              <a:t>文件）的函数方法集合。具体有下面四类操作：</a:t>
            </a:r>
            <a:endParaRPr lang="en-US" altLang="zh-CN" sz="2600" dirty="0" smtClean="0"/>
          </a:p>
          <a:p>
            <a:pPr marL="857250" lvl="1" indent="-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sz="1900" dirty="0" smtClean="0"/>
              <a:t>create</a:t>
            </a:r>
            <a:r>
              <a:rPr lang="en-US" altLang="zh-CN" sz="1900" dirty="0"/>
              <a:t>(</a:t>
            </a:r>
            <a:r>
              <a:rPr lang="zh-CN" altLang="en-US" sz="1900" dirty="0" smtClean="0"/>
              <a:t>创建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convert(</a:t>
            </a:r>
            <a:r>
              <a:rPr lang="zh-CN" altLang="en-US" sz="1900" dirty="0" smtClean="0"/>
              <a:t>转换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expand</a:t>
            </a:r>
            <a:r>
              <a:rPr lang="en-US" altLang="zh-CN" sz="1900" dirty="0"/>
              <a:t>(</a:t>
            </a:r>
            <a:r>
              <a:rPr lang="zh-CN" altLang="en-US" sz="1900" dirty="0" smtClean="0"/>
              <a:t>扩展</a:t>
            </a:r>
            <a:r>
              <a:rPr lang="en-US" altLang="zh-CN" sz="1900" dirty="0"/>
              <a:t>)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defragment</a:t>
            </a:r>
            <a:r>
              <a:rPr lang="en-US" altLang="zh-CN" sz="1900" dirty="0"/>
              <a:t>(</a:t>
            </a:r>
            <a:r>
              <a:rPr lang="zh-CN" altLang="en-US" sz="1900" dirty="0" smtClean="0"/>
              <a:t>分片</a:t>
            </a:r>
            <a:r>
              <a:rPr lang="en-US" altLang="zh-CN" sz="1900" dirty="0"/>
              <a:t>)</a:t>
            </a:r>
            <a:r>
              <a:rPr lang="zh-CN" altLang="en-US" sz="1900" dirty="0" smtClean="0"/>
              <a:t> 、</a:t>
            </a:r>
            <a:r>
              <a:rPr lang="en-US" altLang="zh-CN" sz="1900" dirty="0" smtClean="0"/>
              <a:t>shrink</a:t>
            </a:r>
            <a:r>
              <a:rPr lang="en-US" altLang="zh-CN" sz="1900" dirty="0"/>
              <a:t>(</a:t>
            </a:r>
            <a:r>
              <a:rPr lang="zh-CN" altLang="en-US" sz="1900" dirty="0" smtClean="0"/>
              <a:t>缩减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 、</a:t>
            </a:r>
            <a:r>
              <a:rPr lang="en-US" altLang="zh-CN" sz="1900" dirty="0" smtClean="0"/>
              <a:t> rename</a:t>
            </a:r>
            <a:r>
              <a:rPr lang="en-US" altLang="zh-CN" sz="1900" dirty="0"/>
              <a:t>(</a:t>
            </a:r>
            <a:r>
              <a:rPr lang="zh-CN" altLang="en-US" sz="1900" dirty="0" smtClean="0"/>
              <a:t>重命名</a:t>
            </a:r>
            <a:r>
              <a:rPr lang="en-US" altLang="zh-CN" sz="1900" dirty="0" smtClean="0"/>
              <a:t>) 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delete(</a:t>
            </a:r>
            <a:r>
              <a:rPr lang="zh-CN" altLang="en-US" sz="1900" dirty="0" smtClean="0"/>
              <a:t>删除</a:t>
            </a:r>
            <a:r>
              <a:rPr lang="en-US" altLang="zh-CN" sz="1900" dirty="0" smtClean="0"/>
              <a:t>)VMDK</a:t>
            </a:r>
            <a:r>
              <a:rPr lang="zh-CN" altLang="en-US" sz="1900" dirty="0" smtClean="0"/>
              <a:t>文件</a:t>
            </a:r>
            <a:endParaRPr lang="en-US" altLang="zh-CN" sz="1900" dirty="0" smtClean="0"/>
          </a:p>
          <a:p>
            <a:pPr marL="857250" lvl="1" indent="-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sz="1900" dirty="0" smtClean="0"/>
              <a:t>create(</a:t>
            </a:r>
            <a:r>
              <a:rPr lang="zh-CN" altLang="en-US" sz="1900" dirty="0" smtClean="0"/>
              <a:t>创建</a:t>
            </a:r>
            <a:r>
              <a:rPr lang="en-US" altLang="zh-CN" sz="1900" dirty="0" smtClean="0"/>
              <a:t>) child disk</a:t>
            </a:r>
          </a:p>
          <a:p>
            <a:pPr marL="857250" lvl="1" indent="-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en-US" sz="1900" dirty="0" smtClean="0"/>
              <a:t>随机读写</a:t>
            </a:r>
            <a:r>
              <a:rPr lang="en-US" altLang="zh-CN" sz="1900" dirty="0" smtClean="0"/>
              <a:t>VMDK</a:t>
            </a:r>
            <a:r>
              <a:rPr lang="zh-CN" altLang="en-US" sz="1900" dirty="0" smtClean="0"/>
              <a:t>文件以及读</a:t>
            </a:r>
            <a:r>
              <a:rPr lang="en-US" altLang="zh-CN" sz="1900" dirty="0" smtClean="0"/>
              <a:t>metadata(</a:t>
            </a:r>
            <a:r>
              <a:rPr lang="zh-CN" altLang="en-US" sz="1900" dirty="0" smtClean="0"/>
              <a:t>以键值对的形式描述虚拟磁盘的配置信息</a:t>
            </a:r>
            <a:r>
              <a:rPr lang="en-US" altLang="zh-CN" sz="1900" dirty="0" smtClean="0"/>
              <a:t>)</a:t>
            </a:r>
          </a:p>
          <a:p>
            <a:pPr marL="857250" lvl="1" indent="-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en-US" sz="1900" dirty="0" smtClean="0"/>
              <a:t>利用</a:t>
            </a:r>
            <a:r>
              <a:rPr lang="en-US" altLang="zh-CN" sz="1900" dirty="0" smtClean="0"/>
              <a:t>SAN</a:t>
            </a:r>
            <a:r>
              <a:rPr lang="zh-CN" altLang="en-US" sz="1900" dirty="0" smtClean="0"/>
              <a:t>或者</a:t>
            </a:r>
            <a:r>
              <a:rPr lang="en-US" altLang="zh-CN" sz="1900" dirty="0" err="1" smtClean="0"/>
              <a:t>HotAdd</a:t>
            </a:r>
            <a:r>
              <a:rPr lang="zh-CN" altLang="en-US" sz="1900" dirty="0" smtClean="0"/>
              <a:t>传输方式连接远程的存储器</a:t>
            </a:r>
            <a:endParaRPr lang="en-US" altLang="zh-CN" sz="19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100" dirty="0" smtClean="0"/>
              <a:t>The disk mount library(</a:t>
            </a:r>
            <a:r>
              <a:rPr lang="en-US" altLang="zh-CN" sz="3100" dirty="0" err="1" smtClean="0"/>
              <a:t>VixMntapi</a:t>
            </a:r>
            <a:r>
              <a:rPr lang="en-US" altLang="zh-CN" sz="31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dirty="0" smtClean="0"/>
              <a:t>     </a:t>
            </a:r>
            <a:r>
              <a:rPr lang="zh-CN" altLang="en-US" sz="2600" dirty="0" smtClean="0"/>
              <a:t>能够实现像操作本地文件系统一样操作远程虚拟磁盘，能够访问虚拟磁盘中的特定的一个或一组文件</a:t>
            </a:r>
          </a:p>
        </p:txBody>
      </p:sp>
    </p:spTree>
    <p:extLst>
      <p:ext uri="{BB962C8B-B14F-4D97-AF65-F5344CB8AC3E}">
        <p14:creationId xmlns:p14="http://schemas.microsoft.com/office/powerpoint/2010/main" val="14467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286676" cy="3456256"/>
          </a:xfrm>
        </p:spPr>
        <p:txBody>
          <a:bodyPr/>
          <a:lstStyle/>
          <a:p>
            <a:pPr algn="ctr"/>
            <a:r>
              <a:rPr lang="en-US" altLang="zh-CN" sz="5400" dirty="0" smtClean="0"/>
              <a:t>The END</a:t>
            </a:r>
            <a:r>
              <a:rPr lang="zh-CN" altLang="en-US" sz="5400" dirty="0" smtClean="0"/>
              <a:t>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332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72518" cy="836712"/>
          </a:xfrm>
        </p:spPr>
        <p:txBody>
          <a:bodyPr/>
          <a:lstStyle/>
          <a:p>
            <a:r>
              <a:rPr lang="en-US" altLang="zh-CN" dirty="0" err="1" smtClean="0"/>
              <a:t>vSphere</a:t>
            </a:r>
            <a:r>
              <a:rPr lang="zh-CN" altLang="en-US" dirty="0" smtClean="0"/>
              <a:t>数据中心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980714"/>
            <a:ext cx="8072494" cy="566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>
            <a:hlinkClick r:id="rId3" action="ppaction://hlinksldjump"/>
          </p:cNvPr>
          <p:cNvSpPr/>
          <p:nvPr/>
        </p:nvSpPr>
        <p:spPr>
          <a:xfrm>
            <a:off x="8316416" y="6453336"/>
            <a:ext cx="121158" cy="106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620688"/>
            <a:ext cx="8286808" cy="568863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3500" dirty="0" smtClean="0"/>
              <a:t>数据中心各组件概念描述</a:t>
            </a:r>
            <a:endParaRPr lang="en-US" altLang="zh-CN" sz="3500" dirty="0" smtClean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3000" dirty="0" err="1"/>
              <a:t>vSphere</a:t>
            </a:r>
            <a:r>
              <a:rPr lang="en-US" altLang="zh-CN" sz="3000" dirty="0"/>
              <a:t> </a:t>
            </a:r>
            <a:r>
              <a:rPr lang="en-US" altLang="zh-CN" sz="3000" dirty="0" err="1" smtClean="0"/>
              <a:t>ESXi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	</a:t>
            </a:r>
            <a:r>
              <a:rPr lang="zh-CN" altLang="en-US" sz="2800" dirty="0" smtClean="0"/>
              <a:t>直接</a:t>
            </a:r>
            <a:r>
              <a:rPr lang="zh-CN" altLang="en-US" sz="2800" dirty="0"/>
              <a:t>安装在</a:t>
            </a:r>
            <a:r>
              <a:rPr lang="en-US" altLang="zh-CN" sz="2800" dirty="0"/>
              <a:t>X86</a:t>
            </a:r>
            <a:r>
              <a:rPr lang="zh-CN" altLang="en-US" sz="2800" dirty="0"/>
              <a:t>服务器上，用于创建和运行虚拟机的</a:t>
            </a:r>
            <a:r>
              <a:rPr lang="zh-CN" altLang="en-US" sz="2800" dirty="0" smtClean="0"/>
              <a:t>虚拟化</a:t>
            </a:r>
            <a:r>
              <a:rPr lang="zh-CN" altLang="en-US" sz="2800" dirty="0"/>
              <a:t>平台。</a:t>
            </a:r>
            <a:r>
              <a:rPr lang="zh-CN" altLang="en-US" sz="2800" dirty="0" smtClean="0"/>
              <a:t>装有</a:t>
            </a:r>
            <a:r>
              <a:rPr lang="en-US" altLang="zh-CN" sz="2800" dirty="0" err="1"/>
              <a:t>ESXi</a:t>
            </a:r>
            <a:r>
              <a:rPr lang="zh-CN" altLang="en-US" sz="2800" dirty="0"/>
              <a:t>的服务器称为</a:t>
            </a:r>
            <a:r>
              <a:rPr lang="zh-CN" altLang="en-US" sz="2800" dirty="0">
                <a:solidFill>
                  <a:srgbClr val="FF0000"/>
                </a:solidFill>
              </a:rPr>
              <a:t>主机</a:t>
            </a:r>
            <a:r>
              <a:rPr lang="zh-CN" altLang="en-US" sz="2800" dirty="0"/>
              <a:t>，多台主机构成</a:t>
            </a:r>
            <a:r>
              <a:rPr lang="zh-CN" altLang="en-US" sz="2800" dirty="0">
                <a:solidFill>
                  <a:srgbClr val="FF0000"/>
                </a:solidFill>
              </a:rPr>
              <a:t>群集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3000" dirty="0" err="1"/>
              <a:t>vSphere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vCenter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Server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800" dirty="0" smtClean="0"/>
              <a:t>一</a:t>
            </a:r>
            <a:r>
              <a:rPr lang="zh-CN" altLang="en-US" sz="2800" dirty="0"/>
              <a:t>种集中管理连接到网络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ESXi</a:t>
            </a:r>
            <a:r>
              <a:rPr lang="zh-CN" altLang="en-US" sz="2800" dirty="0" smtClean="0"/>
              <a:t>主机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服务。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3000" dirty="0" err="1"/>
              <a:t>vSphere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Client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    </a:t>
            </a:r>
            <a:r>
              <a:rPr lang="zh-CN" altLang="en-US" sz="2800" dirty="0" smtClean="0"/>
              <a:t>用户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vSphere</a:t>
            </a:r>
            <a:r>
              <a:rPr lang="zh-CN" altLang="en-US" sz="2800" dirty="0"/>
              <a:t>系统进行交互操作的界面</a:t>
            </a:r>
            <a:r>
              <a:rPr lang="zh-CN" altLang="en-US" sz="2800" dirty="0" smtClean="0"/>
              <a:t>。分三种界面：</a:t>
            </a:r>
            <a:endParaRPr lang="en-US" altLang="zh-CN" sz="2800" dirty="0" smtClean="0"/>
          </a:p>
          <a:p>
            <a:pPr lvl="1" indent="-3429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600" dirty="0" err="1" smtClean="0"/>
              <a:t>vSphere</a:t>
            </a:r>
            <a:r>
              <a:rPr lang="en-US" altLang="zh-CN" sz="2600" dirty="0" smtClean="0"/>
              <a:t> Client</a:t>
            </a:r>
          </a:p>
          <a:p>
            <a:pPr marL="400050" lvl="1" indent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dirty="0" smtClean="0"/>
              <a:t>	    </a:t>
            </a:r>
            <a:r>
              <a:rPr lang="zh-CN" altLang="en-US" sz="2600" dirty="0" smtClean="0"/>
              <a:t>图形管理用户界面。安装在</a:t>
            </a:r>
            <a:r>
              <a:rPr lang="zh-CN" altLang="en-US" sz="2600" dirty="0"/>
              <a:t>可通过</a:t>
            </a:r>
            <a:r>
              <a:rPr lang="zh-CN" altLang="en-US" sz="2600" dirty="0" smtClean="0"/>
              <a:t>网络访问</a:t>
            </a:r>
            <a:r>
              <a:rPr lang="zh-CN" altLang="en-US" sz="2600" dirty="0"/>
              <a:t> </a:t>
            </a:r>
            <a:r>
              <a:rPr lang="en-US" altLang="zh-CN" sz="2600" dirty="0" err="1"/>
              <a:t>ESXi</a:t>
            </a:r>
            <a:r>
              <a:rPr lang="en-US" altLang="zh-CN" sz="2600" dirty="0"/>
              <a:t> </a:t>
            </a:r>
            <a:r>
              <a:rPr lang="zh-CN" altLang="en-US" sz="2600" dirty="0"/>
              <a:t>或 </a:t>
            </a:r>
            <a:r>
              <a:rPr lang="en-US" altLang="zh-CN" sz="2600" dirty="0" err="1"/>
              <a:t>vCenter</a:t>
            </a:r>
            <a:r>
              <a:rPr lang="en-US" altLang="zh-CN" sz="2600" dirty="0"/>
              <a:t> Server </a:t>
            </a:r>
            <a:r>
              <a:rPr lang="zh-CN" altLang="en-US" sz="2600" dirty="0" smtClean="0">
                <a:solidFill>
                  <a:schemeClr val="tx1"/>
                </a:solidFill>
              </a:rPr>
              <a:t>的</a:t>
            </a:r>
            <a:r>
              <a:rPr lang="en-US" altLang="zh-CN" sz="2600" dirty="0" smtClean="0">
                <a:solidFill>
                  <a:schemeClr val="tx1"/>
                </a:solidFill>
              </a:rPr>
              <a:t>			    </a:t>
            </a:r>
            <a:r>
              <a:rPr lang="en-US" altLang="zh-CN" sz="2600" dirty="0" smtClean="0"/>
              <a:t>Windows</a:t>
            </a:r>
            <a:r>
              <a:rPr lang="zh-CN" altLang="en-US" sz="2600" dirty="0" smtClean="0"/>
              <a:t>计算机上。</a:t>
            </a:r>
            <a:endParaRPr lang="en-US" altLang="zh-CN" sz="2600" dirty="0" smtClean="0"/>
          </a:p>
          <a:p>
            <a:pPr lvl="1" indent="-3429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600" dirty="0" err="1" smtClean="0"/>
              <a:t>vSphere</a:t>
            </a:r>
            <a:r>
              <a:rPr lang="en-US" altLang="zh-CN" sz="2600" dirty="0" smtClean="0"/>
              <a:t> Web Client</a:t>
            </a:r>
          </a:p>
          <a:p>
            <a:pPr marL="400050" lvl="1" indent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Web</a:t>
            </a:r>
            <a:r>
              <a:rPr lang="zh-CN" altLang="en-US" sz="2600" dirty="0" smtClean="0"/>
              <a:t>界面。</a:t>
            </a:r>
            <a:endParaRPr lang="en-US" altLang="zh-CN" sz="2600" dirty="0" smtClean="0"/>
          </a:p>
          <a:p>
            <a:pPr lvl="1" indent="-3429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600" dirty="0" err="1" smtClean="0"/>
              <a:t>vSphere</a:t>
            </a:r>
            <a:r>
              <a:rPr lang="en-US" altLang="zh-CN" sz="2600" dirty="0" smtClean="0"/>
              <a:t> CLI (</a:t>
            </a:r>
            <a:r>
              <a:rPr lang="en-US" altLang="zh-CN" sz="2600" dirty="0" err="1" smtClean="0"/>
              <a:t>vSphere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Commond</a:t>
            </a:r>
            <a:r>
              <a:rPr lang="en-US" altLang="zh-CN" sz="2600" dirty="0" smtClean="0"/>
              <a:t>-line Interface)</a:t>
            </a:r>
          </a:p>
          <a:p>
            <a:pPr marL="400050" lvl="1" indent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dirty="0"/>
              <a:t>	 </a:t>
            </a:r>
            <a:r>
              <a:rPr lang="en-US" altLang="zh-CN" sz="2600" dirty="0" smtClean="0"/>
              <a:t>   </a:t>
            </a:r>
            <a:r>
              <a:rPr lang="zh-CN" altLang="en-US" sz="2600" dirty="0" smtClean="0"/>
              <a:t>命令行界面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420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476672"/>
            <a:ext cx="8143932" cy="4666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200" dirty="0" smtClean="0"/>
              <a:t>数据中心各组件概念描述</a:t>
            </a:r>
            <a:endParaRPr lang="en-US" altLang="zh-CN" sz="22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900" dirty="0" smtClean="0"/>
              <a:t>存储阵列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共享存储器。所有主机（</a:t>
            </a:r>
            <a:r>
              <a:rPr lang="en-US" altLang="zh-CN" dirty="0" err="1" smtClean="0"/>
              <a:t>ESXi</a:t>
            </a:r>
            <a:r>
              <a:rPr lang="zh-CN" altLang="en-US" dirty="0" smtClean="0"/>
              <a:t>服务器）可以将创建的虚拟机数据放入其中。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广泛应用的存储阵列有光纤通道</a:t>
            </a:r>
            <a:r>
              <a:rPr lang="en-US" altLang="zh-CN" dirty="0" smtClean="0"/>
              <a:t>SAN</a:t>
            </a:r>
            <a:r>
              <a:rPr lang="zh-CN" altLang="en-US" dirty="0" smtClean="0"/>
              <a:t>阵列</a:t>
            </a:r>
            <a:r>
              <a:rPr lang="zh-CN" altLang="en-US" dirty="0"/>
              <a:t>、</a:t>
            </a:r>
            <a:r>
              <a:rPr lang="en-US" altLang="zh-CN" dirty="0" err="1"/>
              <a:t>iSCSI</a:t>
            </a:r>
            <a:r>
              <a:rPr lang="en-US" altLang="zh-CN" dirty="0"/>
              <a:t> </a:t>
            </a:r>
            <a:r>
              <a:rPr lang="en-US" altLang="zh-CN" dirty="0" smtClean="0"/>
              <a:t>SAN</a:t>
            </a:r>
            <a:r>
              <a:rPr lang="zh-CN" altLang="en-US" dirty="0" smtClean="0"/>
              <a:t>阵列和</a:t>
            </a:r>
            <a:r>
              <a:rPr lang="en-US" altLang="zh-CN" dirty="0" smtClean="0"/>
              <a:t>NAS</a:t>
            </a:r>
            <a:r>
              <a:rPr lang="zh-CN" altLang="en-US" dirty="0" smtClean="0"/>
              <a:t>阵列。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900" dirty="0" smtClean="0"/>
              <a:t>IP</a:t>
            </a:r>
            <a:r>
              <a:rPr lang="zh-CN" altLang="en-US" sz="1900" dirty="0" smtClean="0"/>
              <a:t>网络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每</a:t>
            </a:r>
            <a:r>
              <a:rPr lang="zh-CN" altLang="en-US" dirty="0"/>
              <a:t>台计算服务器都可以有多个物理网络适配器，为</a:t>
            </a:r>
            <a:r>
              <a:rPr lang="zh-CN" altLang="en-US" dirty="0" smtClean="0"/>
              <a:t>整个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vMware</a:t>
            </a:r>
            <a:r>
              <a:rPr lang="en-US" altLang="zh-CN" dirty="0"/>
              <a:t> </a:t>
            </a:r>
            <a:r>
              <a:rPr lang="en-US" altLang="zh-CN" dirty="0" err="1"/>
              <a:t>vSphere</a:t>
            </a:r>
            <a:r>
              <a:rPr lang="en-US" altLang="zh-CN" dirty="0"/>
              <a:t> </a:t>
            </a:r>
            <a:r>
              <a:rPr lang="zh-CN" altLang="en-US" dirty="0" smtClean="0"/>
              <a:t>数据</a:t>
            </a:r>
            <a:r>
              <a:rPr lang="zh-CN" altLang="en-US" dirty="0"/>
              <a:t>中心提供高带宽和可靠的网络连接。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59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25113" cy="924475"/>
          </a:xfrm>
        </p:spPr>
        <p:txBody>
          <a:bodyPr/>
          <a:lstStyle/>
          <a:p>
            <a:r>
              <a:rPr lang="en-US" altLang="zh-CN" sz="4400" dirty="0" err="1" smtClean="0"/>
              <a:t>vSphere</a:t>
            </a:r>
            <a:r>
              <a:rPr lang="zh-CN" altLang="en-US" sz="4400" dirty="0" smtClean="0"/>
              <a:t>用户管理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1"/>
            <a:ext cx="8424936" cy="34563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 err="1" smtClean="0"/>
              <a:t>vCenter</a:t>
            </a:r>
            <a:r>
              <a:rPr lang="en-US" altLang="zh-CN" sz="3200" dirty="0" smtClean="0"/>
              <a:t> Server</a:t>
            </a:r>
            <a:r>
              <a:rPr lang="zh-CN" altLang="en-US" sz="3200" dirty="0" smtClean="0">
                <a:hlinkClick r:id="rId2" action="ppaction://hlinksldjump"/>
              </a:rPr>
              <a:t>授权用户</a:t>
            </a:r>
            <a:endParaRPr lang="en-US" altLang="zh-CN" sz="3200" dirty="0" smtClean="0"/>
          </a:p>
          <a:p>
            <a:pPr>
              <a:buFont typeface="Wingdings" pitchFamily="2" charset="2"/>
              <a:buChar char="Ø"/>
            </a:pPr>
            <a:endParaRPr lang="en-US" altLang="zh-CN" sz="3200" dirty="0"/>
          </a:p>
          <a:p>
            <a:pPr>
              <a:buFont typeface="Wingdings" pitchFamily="2" charset="2"/>
              <a:buChar char="Ø"/>
            </a:pPr>
            <a:r>
              <a:rPr lang="en-US" altLang="zh-CN" sz="3200" dirty="0" err="1" smtClean="0"/>
              <a:t>ESXi</a:t>
            </a:r>
            <a:r>
              <a:rPr lang="zh-CN" altLang="en-US" sz="3200" dirty="0" smtClean="0"/>
              <a:t>主机</a:t>
            </a:r>
            <a:r>
              <a:rPr lang="zh-CN" altLang="en-US" sz="3200" dirty="0" smtClean="0">
                <a:hlinkClick r:id="rId3" action="ppaction://hlinksldjump"/>
              </a:rPr>
              <a:t>用户管理</a:t>
            </a:r>
            <a:endParaRPr lang="en-US" altLang="zh-CN" sz="3200" dirty="0" smtClean="0"/>
          </a:p>
          <a:p>
            <a:pPr>
              <a:buFont typeface="Wingdings" pitchFamily="2" charset="2"/>
              <a:buChar char="Ø"/>
            </a:pPr>
            <a:endParaRPr lang="en-US" altLang="zh-CN" sz="3200" dirty="0"/>
          </a:p>
        </p:txBody>
      </p:sp>
      <p:sp>
        <p:nvSpPr>
          <p:cNvPr id="4" name="下箭头 3">
            <a:hlinkClick r:id="rId4" action="ppaction://hlinksldjump"/>
          </p:cNvPr>
          <p:cNvSpPr/>
          <p:nvPr/>
        </p:nvSpPr>
        <p:spPr>
          <a:xfrm>
            <a:off x="8319850" y="6401780"/>
            <a:ext cx="2423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40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000" dirty="0" smtClean="0"/>
              <a:t> </a:t>
            </a:r>
            <a:r>
              <a:rPr lang="en-US" altLang="zh-CN" sz="6000" dirty="0" err="1" smtClean="0"/>
              <a:t>vCenter</a:t>
            </a:r>
            <a:r>
              <a:rPr lang="en-US" altLang="zh-CN" sz="6000" dirty="0" smtClean="0"/>
              <a:t> Server </a:t>
            </a:r>
            <a:r>
              <a:rPr lang="zh-CN" altLang="en-US" sz="6000" dirty="0" smtClean="0"/>
              <a:t>用户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529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TC102455596[[fn=春季]]</Template>
  <TotalTime>1626</TotalTime>
  <Words>993</Words>
  <Application>Microsoft Office PowerPoint</Application>
  <PresentationFormat>全屏显示(4:3)</PresentationFormat>
  <Paragraphs>169</Paragraphs>
  <Slides>46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Spring</vt:lpstr>
      <vt:lpstr>PowerPoint 演示文稿</vt:lpstr>
      <vt:lpstr>PowerPoint 演示文稿</vt:lpstr>
      <vt:lpstr>PowerPoint 演示文稿</vt:lpstr>
      <vt:lpstr>vSphere</vt:lpstr>
      <vt:lpstr>vSphere数据中心</vt:lpstr>
      <vt:lpstr>PowerPoint 演示文稿</vt:lpstr>
      <vt:lpstr>PowerPoint 演示文稿</vt:lpstr>
      <vt:lpstr>vSphere用户管理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数据备份相关概念</vt:lpstr>
      <vt:lpstr>数据恢复相关概念</vt:lpstr>
      <vt:lpstr>可变长度重复数据消除</vt:lpstr>
      <vt:lpstr>PowerPoint 演示文稿</vt:lpstr>
      <vt:lpstr>VDP存储阵列访问方式</vt:lpstr>
      <vt:lpstr>本地磁盘访问</vt:lpstr>
      <vt:lpstr>SAN访问方式</vt:lpstr>
      <vt:lpstr>HotAdd访问方式</vt:lpstr>
      <vt:lpstr>NBD访问方式</vt:lpstr>
      <vt:lpstr>PowerPoint 演示文稿</vt:lpstr>
      <vt:lpstr>VDP备份算法描述</vt:lpstr>
      <vt:lpstr>VDP恢复算法描述（1）</vt:lpstr>
      <vt:lpstr>VDP恢复算法描述（2）</vt:lpstr>
      <vt:lpstr>PowerPoint 演示文稿</vt:lpstr>
      <vt:lpstr>PowerPoint 演示文稿</vt:lpstr>
      <vt:lpstr>实现VDP相关的SDK和API</vt:lpstr>
      <vt:lpstr>vSphere Web Services SDK</vt:lpstr>
      <vt:lpstr>目标虚拟机的寻找</vt:lpstr>
      <vt:lpstr>PowerPoint 演示文稿</vt:lpstr>
      <vt:lpstr>PowerPoint 演示文稿</vt:lpstr>
      <vt:lpstr>PowerPoint 演示文稿</vt:lpstr>
      <vt:lpstr>PowerPoint 演示文稿</vt:lpstr>
      <vt:lpstr>虚拟机的操作</vt:lpstr>
      <vt:lpstr>Snapshot</vt:lpstr>
      <vt:lpstr>PowerPoint 演示文稿</vt:lpstr>
      <vt:lpstr>对象信息的获取</vt:lpstr>
      <vt:lpstr>PowerPoint 演示文稿</vt:lpstr>
      <vt:lpstr>VDDK</vt:lpstr>
      <vt:lpstr>The END！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User</cp:lastModifiedBy>
  <cp:revision>141</cp:revision>
  <dcterms:modified xsi:type="dcterms:W3CDTF">2013-12-03T10:35:14Z</dcterms:modified>
</cp:coreProperties>
</file>