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0bc998b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0bc998b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0bc99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0bc99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0bc998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0bc998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0bc998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0bc998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0bc998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0bc998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0bc998b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0bc998b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74926" y="437600"/>
            <a:ext cx="7957500" cy="14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Credit card marketing                                             improvement project</a:t>
            </a:r>
            <a:endParaRPr sz="45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rot="10800000">
            <a:off x="-181375" y="2784925"/>
            <a:ext cx="1056300" cy="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350" y="2000850"/>
            <a:ext cx="2687367" cy="296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480825" y="4215700"/>
            <a:ext cx="2355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Alex, Louis &amp; Borja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04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redit card offer acceptance</a:t>
            </a:r>
            <a:endParaRPr sz="400"/>
          </a:p>
        </p:txBody>
      </p:sp>
      <p:sp>
        <p:nvSpPr>
          <p:cNvPr id="63" name="Google Shape;63;p14"/>
          <p:cNvSpPr txBox="1"/>
          <p:nvPr/>
        </p:nvSpPr>
        <p:spPr>
          <a:xfrm>
            <a:off x="446800" y="1278725"/>
            <a:ext cx="358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As we can see on the graph, m</a:t>
            </a:r>
            <a:r>
              <a:rPr lang="en">
                <a:solidFill>
                  <a:schemeClr val="dk2"/>
                </a:solidFill>
              </a:rPr>
              <a:t>ost customers did not accept the offer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Let’s discuss how the bank can increase the percentage of accepted offers in the following slides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200" y="1097350"/>
            <a:ext cx="3802974" cy="374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09275" y="217575"/>
            <a:ext cx="86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r>
              <a:rPr lang="en"/>
              <a:t>Data e</a:t>
            </a:r>
            <a:r>
              <a:rPr lang="en"/>
              <a:t>xploration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09275" y="864350"/>
            <a:ext cx="3985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Characteristics of customers who accepted the offer: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Low credit rating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No overdraft protection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Air Miles offer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Received postcard from the campaign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In order to increase the acceptance rate, the bank should focus on customers with these characteristics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400" y="790275"/>
            <a:ext cx="4112250" cy="38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51" y="567525"/>
            <a:ext cx="4437725" cy="40084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0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Data pre-processing, processing and modelling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47850"/>
            <a:ext cx="43995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Data processing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 selection: VIF &gt; 5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Correlation between balance and quarterly balances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</a:t>
            </a:r>
            <a:r>
              <a:rPr lang="en" sz="1400"/>
              <a:t>ata transformation didn’t improve results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Few customers had large balances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Train / test split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80% train / 20% test produced the best results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Model selection 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decided to go with the Random Forest model due to Accuracy, Kappa and </a:t>
            </a:r>
            <a:r>
              <a:rPr lang="en" sz="1400"/>
              <a:t>Recall(0) </a:t>
            </a:r>
            <a:r>
              <a:rPr lang="en" sz="1400"/>
              <a:t>scores.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Recall(0): 0.96 for our model captures most potential customers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0" y="533325"/>
            <a:ext cx="7390599" cy="27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2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Feature importance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4700" y="3364000"/>
            <a:ext cx="8578500" cy="1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Credit rating</a:t>
            </a:r>
            <a:r>
              <a:rPr lang="en" sz="1800">
                <a:solidFill>
                  <a:schemeClr val="dk2"/>
                </a:solidFill>
              </a:rPr>
              <a:t> is the most important feature. This is inline with our expectation derived from data exploration.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Mailer type </a:t>
            </a:r>
            <a:r>
              <a:rPr lang="en" sz="1800">
                <a:solidFill>
                  <a:schemeClr val="dk2"/>
                </a:solidFill>
              </a:rPr>
              <a:t>also play a key role during the decision process of the client.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6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insights and future next steps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937150"/>
            <a:ext cx="8320800" cy="21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Target customers who: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have a low credit rating 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don’t have overdraft protection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Engage in a strategic partnership with airlines to credit cards that have Air Miles rewards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Target customers using postcards</a:t>
            </a:r>
            <a:endParaRPr sz="1600"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3203550"/>
            <a:ext cx="87411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Future next steps: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Explore how can we turn customers that did not accept the offer into ‘yes’ customer ?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