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Economica"/>
      <p:regular r:id="rId14"/>
      <p:bold r:id="rId15"/>
      <p:italic r:id="rId16"/>
      <p:boldItalic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DDCE8C-15A3-440C-8625-DD064FD263E8}">
  <a:tblStyle styleId="{1ADDCE8C-15A3-440C-8625-DD064FD263E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OpenSans-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Economica-bold.fntdata"/><Relationship Id="rId14" Type="http://schemas.openxmlformats.org/officeDocument/2006/relationships/font" Target="fonts/Economica-regular.fntdata"/><Relationship Id="rId17" Type="http://schemas.openxmlformats.org/officeDocument/2006/relationships/font" Target="fonts/Economica-boldItalic.fntdata"/><Relationship Id="rId16" Type="http://schemas.openxmlformats.org/officeDocument/2006/relationships/font" Target="fonts/Economica-italic.fntdata"/><Relationship Id="rId5" Type="http://schemas.openxmlformats.org/officeDocument/2006/relationships/slideMaster" Target="slideMasters/slideMaster1.xml"/><Relationship Id="rId19" Type="http://schemas.openxmlformats.org/officeDocument/2006/relationships/font" Target="fonts/OpenSans-bold.fntdata"/><Relationship Id="rId6" Type="http://schemas.openxmlformats.org/officeDocument/2006/relationships/notesMaster" Target="notesMasters/notesMaster1.xml"/><Relationship Id="rId18" Type="http://schemas.openxmlformats.org/officeDocument/2006/relationships/font" Target="fonts/OpenSans-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33603eed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33603eed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33603ee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33603ee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2f4adc5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2f4adc5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33603eed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33603eed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33603eed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33603eed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2f4adc5a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2f4adc5a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Gnod - </a:t>
            </a:r>
            <a:r>
              <a:rPr lang="en" sz="3600"/>
              <a:t>Song Recommendation Engine MVP</a:t>
            </a:r>
            <a:endParaRPr sz="3600"/>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Alex Chen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Business case and strategic benefits</a:t>
            </a:r>
            <a:endParaRPr/>
          </a:p>
        </p:txBody>
      </p:sp>
      <p:sp>
        <p:nvSpPr>
          <p:cNvPr id="69" name="Google Shape;69;p14"/>
          <p:cNvSpPr txBox="1"/>
          <p:nvPr>
            <p:ph idx="1" type="body"/>
          </p:nvPr>
        </p:nvSpPr>
        <p:spPr>
          <a:xfrm>
            <a:off x="274600" y="1017725"/>
            <a:ext cx="8557800" cy="5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Built on the existing prototype - artist recommendation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70" name="Google Shape;70;p14"/>
          <p:cNvGraphicFramePr/>
          <p:nvPr/>
        </p:nvGraphicFramePr>
        <p:xfrm>
          <a:off x="274600" y="1545725"/>
          <a:ext cx="3000000" cy="3000000"/>
        </p:xfrm>
        <a:graphic>
          <a:graphicData uri="http://schemas.openxmlformats.org/drawingml/2006/table">
            <a:tbl>
              <a:tblPr>
                <a:noFill/>
                <a:tableStyleId>{1ADDCE8C-15A3-440C-8625-DD064FD263E8}</a:tableStyleId>
              </a:tblPr>
              <a:tblGrid>
                <a:gridCol w="4297400"/>
                <a:gridCol w="4297400"/>
              </a:tblGrid>
              <a:tr h="368825">
                <a:tc>
                  <a:txBody>
                    <a:bodyPr/>
                    <a:lstStyle/>
                    <a:p>
                      <a:pPr indent="0" lvl="0" marL="0" rtl="0" algn="l">
                        <a:spcBef>
                          <a:spcPts val="0"/>
                        </a:spcBef>
                        <a:spcAft>
                          <a:spcPts val="0"/>
                        </a:spcAft>
                        <a:buClr>
                          <a:schemeClr val="dk1"/>
                        </a:buClr>
                        <a:buSzPts val="1100"/>
                        <a:buFont typeface="Arial"/>
                        <a:buNone/>
                      </a:pPr>
                      <a:r>
                        <a:rPr lang="en">
                          <a:solidFill>
                            <a:schemeClr val="dk1"/>
                          </a:solidFill>
                        </a:rPr>
                        <a:t>Customer profile</a:t>
                      </a:r>
                      <a:endParaRPr/>
                    </a:p>
                  </a:txBody>
                  <a:tcPr marT="91425" marB="91425" marR="91425" marL="91425"/>
                </a:tc>
                <a:tc>
                  <a:txBody>
                    <a:bodyPr/>
                    <a:lstStyle/>
                    <a:p>
                      <a:pPr indent="0" lvl="0" marL="0" rtl="0" algn="l">
                        <a:spcBef>
                          <a:spcPts val="0"/>
                        </a:spcBef>
                        <a:spcAft>
                          <a:spcPts val="0"/>
                        </a:spcAft>
                        <a:buNone/>
                      </a:pPr>
                      <a:r>
                        <a:rPr lang="en"/>
                        <a:t>Customer need </a:t>
                      </a:r>
                      <a:endParaRPr/>
                    </a:p>
                  </a:txBody>
                  <a:tcPr marT="91425" marB="91425" marR="91425" marL="91425"/>
                </a:tc>
              </a:tr>
              <a:tr h="1541600">
                <a:tc>
                  <a:txBody>
                    <a:bodyPr/>
                    <a:lstStyle/>
                    <a:p>
                      <a:pPr indent="0" lvl="0" marL="0" rtl="0" algn="l">
                        <a:lnSpc>
                          <a:spcPct val="115000"/>
                        </a:lnSpc>
                        <a:spcBef>
                          <a:spcPts val="0"/>
                        </a:spcBef>
                        <a:spcAft>
                          <a:spcPts val="1600"/>
                        </a:spcAft>
                        <a:buNone/>
                      </a:pPr>
                      <a:r>
                        <a:rPr lang="en"/>
                        <a:t>Y</a:t>
                      </a:r>
                      <a:r>
                        <a:rPr lang="en"/>
                        <a:t>oung, trendy, social media user</a:t>
                      </a:r>
                      <a:endParaRPr/>
                    </a:p>
                  </a:txBody>
                  <a:tcPr marT="91425" marB="91425" marR="91425" marL="91425"/>
                </a:tc>
                <a:tc>
                  <a:txBody>
                    <a:bodyPr/>
                    <a:lstStyle/>
                    <a:p>
                      <a:pPr indent="0" lvl="0" marL="0" rtl="0" algn="l">
                        <a:lnSpc>
                          <a:spcPct val="115000"/>
                        </a:lnSpc>
                        <a:spcBef>
                          <a:spcPts val="0"/>
                        </a:spcBef>
                        <a:spcAft>
                          <a:spcPts val="1600"/>
                        </a:spcAft>
                        <a:buNone/>
                      </a:pPr>
                      <a:r>
                        <a:rPr lang="en" sz="1800"/>
                        <a:t>Customer has a top or popular song  (from Billboard 100) at the moment and would like to hear more top songs? </a:t>
                      </a:r>
                      <a:endParaRPr/>
                    </a:p>
                  </a:txBody>
                  <a:tcPr marT="91425" marB="91425" marR="91425" marL="91425"/>
                </a:tc>
              </a:tr>
              <a:tr h="1246175">
                <a:tc>
                  <a:txBody>
                    <a:bodyPr/>
                    <a:lstStyle/>
                    <a:p>
                      <a:pPr indent="0" lvl="0" marL="0" rtl="0" algn="l">
                        <a:lnSpc>
                          <a:spcPct val="115000"/>
                        </a:lnSpc>
                        <a:spcBef>
                          <a:spcPts val="0"/>
                        </a:spcBef>
                        <a:spcAft>
                          <a:spcPts val="1600"/>
                        </a:spcAft>
                        <a:buNone/>
                      </a:pPr>
                      <a:r>
                        <a:rPr lang="en"/>
                        <a:t>S</a:t>
                      </a:r>
                      <a:r>
                        <a:rPr lang="en"/>
                        <a:t>lightly older, likes classic songs, but keen to experience trendy popular music </a:t>
                      </a:r>
                      <a:endParaRPr/>
                    </a:p>
                  </a:txBody>
                  <a:tcPr marT="91425" marB="91425" marR="91425" marL="91425"/>
                </a:tc>
                <a:tc>
                  <a:txBody>
                    <a:bodyPr/>
                    <a:lstStyle/>
                    <a:p>
                      <a:pPr indent="0" lvl="0" marL="0" rtl="0" algn="l">
                        <a:lnSpc>
                          <a:spcPct val="115000"/>
                        </a:lnSpc>
                        <a:spcBef>
                          <a:spcPts val="0"/>
                        </a:spcBef>
                        <a:spcAft>
                          <a:spcPts val="1600"/>
                        </a:spcAft>
                        <a:buNone/>
                      </a:pPr>
                      <a:r>
                        <a:rPr lang="en" sz="1800"/>
                        <a:t>Customer has a non top song in mind that you like and want to know another top song that’s similar? </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Song recommendation engine - specification</a:t>
            </a:r>
            <a:endParaRPr/>
          </a:p>
        </p:txBody>
      </p:sp>
      <p:pic>
        <p:nvPicPr>
          <p:cNvPr id="76" name="Google Shape;76;p15"/>
          <p:cNvPicPr preferRelativeResize="0"/>
          <p:nvPr/>
        </p:nvPicPr>
        <p:blipFill>
          <a:blip r:embed="rId3">
            <a:alphaModFix/>
          </a:blip>
          <a:stretch>
            <a:fillRect/>
          </a:stretch>
        </p:blipFill>
        <p:spPr>
          <a:xfrm>
            <a:off x="676250" y="1017723"/>
            <a:ext cx="7511045" cy="39714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288500"/>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Audio Features for grouping</a:t>
            </a:r>
            <a:endParaRPr/>
          </a:p>
        </p:txBody>
      </p:sp>
      <p:sp>
        <p:nvSpPr>
          <p:cNvPr id="82" name="Google Shape;82;p16"/>
          <p:cNvSpPr txBox="1"/>
          <p:nvPr>
            <p:ph idx="1" type="body"/>
          </p:nvPr>
        </p:nvSpPr>
        <p:spPr>
          <a:xfrm>
            <a:off x="418150" y="1026450"/>
            <a:ext cx="3387000" cy="30906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"Danceability"</a:t>
            </a:r>
            <a:endParaRPr sz="1600"/>
          </a:p>
          <a:p>
            <a:pPr indent="-330200" lvl="0" marL="457200" rtl="0" algn="l">
              <a:lnSpc>
                <a:spcPct val="100000"/>
              </a:lnSpc>
              <a:spcBef>
                <a:spcPts val="0"/>
              </a:spcBef>
              <a:spcAft>
                <a:spcPts val="0"/>
              </a:spcAft>
              <a:buSzPts val="1600"/>
              <a:buChar char="●"/>
            </a:pPr>
            <a:r>
              <a:rPr lang="en" sz="1600"/>
              <a:t>"Energy"</a:t>
            </a:r>
            <a:endParaRPr sz="1600"/>
          </a:p>
          <a:p>
            <a:pPr indent="-330200" lvl="0" marL="457200" rtl="0" algn="l">
              <a:lnSpc>
                <a:spcPct val="100000"/>
              </a:lnSpc>
              <a:spcBef>
                <a:spcPts val="0"/>
              </a:spcBef>
              <a:spcAft>
                <a:spcPts val="0"/>
              </a:spcAft>
              <a:buSzPts val="1600"/>
              <a:buChar char="●"/>
            </a:pPr>
            <a:r>
              <a:rPr lang="en" sz="1600"/>
              <a:t>"Key"</a:t>
            </a:r>
            <a:endParaRPr sz="1600"/>
          </a:p>
          <a:p>
            <a:pPr indent="-330200" lvl="0" marL="457200" rtl="0" algn="l">
              <a:lnSpc>
                <a:spcPct val="100000"/>
              </a:lnSpc>
              <a:spcBef>
                <a:spcPts val="0"/>
              </a:spcBef>
              <a:spcAft>
                <a:spcPts val="0"/>
              </a:spcAft>
              <a:buSzPts val="1600"/>
              <a:buChar char="●"/>
            </a:pPr>
            <a:r>
              <a:rPr lang="en" sz="1600"/>
              <a:t>"Loudness"</a:t>
            </a:r>
            <a:endParaRPr sz="1600"/>
          </a:p>
          <a:p>
            <a:pPr indent="-330200" lvl="0" marL="457200" rtl="0" algn="l">
              <a:lnSpc>
                <a:spcPct val="100000"/>
              </a:lnSpc>
              <a:spcBef>
                <a:spcPts val="0"/>
              </a:spcBef>
              <a:spcAft>
                <a:spcPts val="0"/>
              </a:spcAft>
              <a:buSzPts val="1600"/>
              <a:buChar char="●"/>
            </a:pPr>
            <a:r>
              <a:rPr lang="en" sz="1600"/>
              <a:t>'Mode'</a:t>
            </a:r>
            <a:endParaRPr sz="1600"/>
          </a:p>
          <a:p>
            <a:pPr indent="-330200" lvl="0" marL="457200" rtl="0" algn="l">
              <a:lnSpc>
                <a:spcPct val="100000"/>
              </a:lnSpc>
              <a:spcBef>
                <a:spcPts val="0"/>
              </a:spcBef>
              <a:spcAft>
                <a:spcPts val="0"/>
              </a:spcAft>
              <a:buSzPts val="1600"/>
              <a:buChar char="●"/>
            </a:pPr>
            <a:r>
              <a:rPr lang="en" sz="1600"/>
              <a:t>'Speechiness'</a:t>
            </a:r>
            <a:endParaRPr sz="1600"/>
          </a:p>
          <a:p>
            <a:pPr indent="-330200" lvl="0" marL="457200" rtl="0" algn="l">
              <a:lnSpc>
                <a:spcPct val="100000"/>
              </a:lnSpc>
              <a:spcBef>
                <a:spcPts val="0"/>
              </a:spcBef>
              <a:spcAft>
                <a:spcPts val="0"/>
              </a:spcAft>
              <a:buSzPts val="1600"/>
              <a:buChar char="●"/>
            </a:pPr>
            <a:r>
              <a:rPr lang="en" sz="1600"/>
              <a:t>'Acousticness',</a:t>
            </a:r>
            <a:endParaRPr sz="1600"/>
          </a:p>
          <a:p>
            <a:pPr indent="-330200" lvl="0" marL="457200" rtl="0" algn="l">
              <a:lnSpc>
                <a:spcPct val="100000"/>
              </a:lnSpc>
              <a:spcBef>
                <a:spcPts val="0"/>
              </a:spcBef>
              <a:spcAft>
                <a:spcPts val="0"/>
              </a:spcAft>
              <a:buSzPts val="1600"/>
              <a:buChar char="●"/>
            </a:pPr>
            <a:r>
              <a:rPr lang="en" sz="1600"/>
              <a:t>'instrumentalness'</a:t>
            </a:r>
            <a:endParaRPr sz="1600"/>
          </a:p>
          <a:p>
            <a:pPr indent="-330200" lvl="0" marL="457200" rtl="0" algn="l">
              <a:lnSpc>
                <a:spcPct val="100000"/>
              </a:lnSpc>
              <a:spcBef>
                <a:spcPts val="0"/>
              </a:spcBef>
              <a:spcAft>
                <a:spcPts val="0"/>
              </a:spcAft>
              <a:buSzPts val="1600"/>
              <a:buChar char="●"/>
            </a:pPr>
            <a:r>
              <a:rPr lang="en" sz="1600"/>
              <a:t>'Liveness'</a:t>
            </a:r>
            <a:endParaRPr sz="1600"/>
          </a:p>
          <a:p>
            <a:pPr indent="-330200" lvl="0" marL="457200" rtl="0" algn="l">
              <a:lnSpc>
                <a:spcPct val="100000"/>
              </a:lnSpc>
              <a:spcBef>
                <a:spcPts val="0"/>
              </a:spcBef>
              <a:spcAft>
                <a:spcPts val="0"/>
              </a:spcAft>
              <a:buSzPts val="1600"/>
              <a:buChar char="●"/>
            </a:pPr>
            <a:r>
              <a:rPr lang="en" sz="1600"/>
              <a:t>'Valence'</a:t>
            </a:r>
            <a:endParaRPr sz="1600"/>
          </a:p>
          <a:p>
            <a:pPr indent="-330200" lvl="0" marL="457200" rtl="0" algn="l">
              <a:lnSpc>
                <a:spcPct val="100000"/>
              </a:lnSpc>
              <a:spcBef>
                <a:spcPts val="0"/>
              </a:spcBef>
              <a:spcAft>
                <a:spcPts val="0"/>
              </a:spcAft>
              <a:buSzPts val="1600"/>
              <a:buChar char="●"/>
            </a:pPr>
            <a:r>
              <a:rPr lang="en" sz="1600"/>
              <a:t>'tempo'</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199600"/>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Approach and walkthrough</a:t>
            </a:r>
            <a:endParaRPr/>
          </a:p>
        </p:txBody>
      </p:sp>
      <p:sp>
        <p:nvSpPr>
          <p:cNvPr id="93" name="Google Shape;93;p18"/>
          <p:cNvSpPr txBox="1"/>
          <p:nvPr>
            <p:ph idx="1" type="body"/>
          </p:nvPr>
        </p:nvSpPr>
        <p:spPr>
          <a:xfrm>
            <a:off x="311700" y="772300"/>
            <a:ext cx="8520600" cy="4156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Hot / top used </a:t>
            </a:r>
            <a:r>
              <a:rPr lang="en" sz="1700"/>
              <a:t>interchangeably</a:t>
            </a:r>
            <a:endParaRPr sz="1700"/>
          </a:p>
          <a:p>
            <a:pPr indent="-336550" lvl="0" marL="457200" rtl="0" algn="l">
              <a:spcBef>
                <a:spcPts val="0"/>
              </a:spcBef>
              <a:spcAft>
                <a:spcPts val="0"/>
              </a:spcAft>
              <a:buSzPts val="1700"/>
              <a:buChar char="-"/>
            </a:pPr>
            <a:r>
              <a:rPr lang="en" sz="1700"/>
              <a:t>Obtained the current 100 top songs from Billboard, through web-scrapping. This is to be updated every week to match BIllboard. </a:t>
            </a:r>
            <a:endParaRPr sz="1700"/>
          </a:p>
          <a:p>
            <a:pPr indent="-336550" lvl="0" marL="457200" rtl="0" algn="l">
              <a:spcBef>
                <a:spcPts val="0"/>
              </a:spcBef>
              <a:spcAft>
                <a:spcPts val="0"/>
              </a:spcAft>
              <a:buSzPts val="1700"/>
              <a:buChar char="-"/>
            </a:pPr>
            <a:r>
              <a:rPr lang="en" sz="1700"/>
              <a:t>For the top songs, added features to the data frame which were obtained from Spotify API. Only numerical features were added. Exported as csv file.  This is also to be done weekly as songs will be updated weekly.</a:t>
            </a:r>
            <a:endParaRPr sz="1700"/>
          </a:p>
          <a:p>
            <a:pPr indent="-336550" lvl="0" marL="457200" rtl="0" algn="l">
              <a:spcBef>
                <a:spcPts val="0"/>
              </a:spcBef>
              <a:spcAft>
                <a:spcPts val="0"/>
              </a:spcAft>
              <a:buSzPts val="1700"/>
              <a:buChar char="-"/>
            </a:pPr>
            <a:r>
              <a:rPr lang="en" sz="1700"/>
              <a:t>Loaded csv file and transformed features with standard scaler for same scalling. Checked best k value and Silouhette score for k means clustering, and assigned songs to clusters with kmeans.predict().</a:t>
            </a:r>
            <a:endParaRPr sz="1700"/>
          </a:p>
          <a:p>
            <a:pPr indent="-336550" lvl="0" marL="457200" rtl="0" algn="l">
              <a:spcBef>
                <a:spcPts val="0"/>
              </a:spcBef>
              <a:spcAft>
                <a:spcPts val="0"/>
              </a:spcAft>
              <a:buSzPts val="1700"/>
              <a:buChar char="-"/>
            </a:pPr>
            <a:r>
              <a:rPr lang="en" sz="1700"/>
              <a:t>Predict user input song (if not hot song): got features, transformed, and used the same kmeans to predict the cluster. Returned user a hot song from same cluster from top 100 songs. </a:t>
            </a:r>
            <a:endParaRPr sz="1700"/>
          </a:p>
          <a:p>
            <a:pPr indent="-336550" lvl="0" marL="457200" rtl="0" algn="l">
              <a:spcBef>
                <a:spcPts val="0"/>
              </a:spcBef>
              <a:spcAft>
                <a:spcPts val="0"/>
              </a:spcAft>
              <a:buSzPts val="1700"/>
              <a:buChar char="-"/>
            </a:pPr>
            <a:r>
              <a:rPr lang="en" sz="1700"/>
              <a:t>If user entered hot song, recommends another hot song from Billboards 100.</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developments</a:t>
            </a:r>
            <a:endParaRPr/>
          </a:p>
        </p:txBody>
      </p:sp>
      <p:sp>
        <p:nvSpPr>
          <p:cNvPr id="99" name="Google Shape;99;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Increase dataset to include all songs in spotify for non top song input, and recommend a similar song ( top or non top song ).</a:t>
            </a:r>
            <a:endParaRPr/>
          </a:p>
          <a:p>
            <a:pPr indent="-317500" lvl="1" marL="914400" rtl="0" algn="l">
              <a:spcBef>
                <a:spcPts val="0"/>
              </a:spcBef>
              <a:spcAft>
                <a:spcPts val="0"/>
              </a:spcAft>
              <a:buSzPts val="1400"/>
              <a:buChar char="-"/>
            </a:pPr>
            <a:r>
              <a:rPr lang="en"/>
              <a:t>Use Kaggle dataset for spotify </a:t>
            </a:r>
            <a:endParaRPr/>
          </a:p>
          <a:p>
            <a:pPr indent="-342900" lvl="0" marL="457200" rtl="0" algn="l">
              <a:spcBef>
                <a:spcPts val="0"/>
              </a:spcBef>
              <a:spcAft>
                <a:spcPts val="0"/>
              </a:spcAft>
              <a:buSzPts val="1800"/>
              <a:buChar char="-"/>
            </a:pPr>
            <a:r>
              <a:rPr lang="en"/>
              <a:t>Create user preferences profile database and adapt song recommendation to take into consideration user preferences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