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69" r:id="rId5"/>
    <p:sldId id="260" r:id="rId6"/>
    <p:sldId id="271" r:id="rId7"/>
    <p:sldId id="258" r:id="rId8"/>
    <p:sldId id="272" r:id="rId9"/>
    <p:sldId id="270" r:id="rId10"/>
    <p:sldId id="273" r:id="rId11"/>
    <p:sldId id="274" r:id="rId12"/>
    <p:sldId id="275" r:id="rId13"/>
    <p:sldId id="276" r:id="rId14"/>
    <p:sldId id="277" r:id="rId15"/>
    <p:sldId id="278" r:id="rId16"/>
    <p:sldId id="279" r:id="rId17"/>
    <p:sldId id="263" r:id="rId18"/>
    <p:sldId id="264" r:id="rId19"/>
    <p:sldId id="26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018" autoAdjust="0"/>
  </p:normalViewPr>
  <p:slideViewPr>
    <p:cSldViewPr snapToGrid="0">
      <p:cViewPr varScale="1">
        <p:scale>
          <a:sx n="50" d="100"/>
          <a:sy n="50" d="100"/>
        </p:scale>
        <p:origin x="16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B1EC9-70FE-46B6-9D10-6C00CCA57161}" type="datetimeFigureOut">
              <a:rPr lang="de-CH" smtClean="0"/>
              <a:t>12.12.2015</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935FE-0AED-45EC-81AF-74ACBED722AC}" type="slidenum">
              <a:rPr lang="de-CH" smtClean="0"/>
              <a:t>‹Nr.›</a:t>
            </a:fld>
            <a:endParaRPr lang="de-CH"/>
          </a:p>
        </p:txBody>
      </p:sp>
    </p:spTree>
    <p:extLst>
      <p:ext uri="{BB962C8B-B14F-4D97-AF65-F5344CB8AC3E}">
        <p14:creationId xmlns:p14="http://schemas.microsoft.com/office/powerpoint/2010/main" val="19273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wikipedia.org/wiki/Google_Inc."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de.wikipedia.org/wiki/Rob_Pike#cite_note-2" TargetMode="External"/><Relationship Id="rId4" Type="http://schemas.openxmlformats.org/officeDocument/2006/relationships/hyperlink" Target="https://de.wikipedia.org/wiki/Go_(Programmiersprach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Taschenratte</a:t>
            </a:r>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1</a:t>
            </a:fld>
            <a:endParaRPr lang="de-CH"/>
          </a:p>
        </p:txBody>
      </p:sp>
    </p:spTree>
    <p:extLst>
      <p:ext uri="{BB962C8B-B14F-4D97-AF65-F5344CB8AC3E}">
        <p14:creationId xmlns:p14="http://schemas.microsoft.com/office/powerpoint/2010/main" val="159253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14</a:t>
            </a:fld>
            <a:endParaRPr lang="de-CH"/>
          </a:p>
        </p:txBody>
      </p:sp>
    </p:spTree>
    <p:extLst>
      <p:ext uri="{BB962C8B-B14F-4D97-AF65-F5344CB8AC3E}">
        <p14:creationId xmlns:p14="http://schemas.microsoft.com/office/powerpoint/2010/main" val="356314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15</a:t>
            </a:fld>
            <a:endParaRPr lang="de-CH"/>
          </a:p>
        </p:txBody>
      </p:sp>
    </p:spTree>
    <p:extLst>
      <p:ext uri="{BB962C8B-B14F-4D97-AF65-F5344CB8AC3E}">
        <p14:creationId xmlns:p14="http://schemas.microsoft.com/office/powerpoint/2010/main" val="216989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Stop-the-world</a:t>
            </a:r>
            <a:r>
              <a:rPr lang="de-CH" baseline="0" dirty="0" smtClean="0"/>
              <a:t> </a:t>
            </a:r>
            <a:r>
              <a:rPr lang="de-CH" baseline="0" dirty="0" err="1" smtClean="0"/>
              <a:t>max</a:t>
            </a:r>
            <a:r>
              <a:rPr lang="de-CH" baseline="0" dirty="0" smtClean="0"/>
              <a:t> 10ms.</a:t>
            </a:r>
          </a:p>
          <a:p>
            <a:endParaRPr lang="de-CH" baseline="0" dirty="0" smtClean="0"/>
          </a:p>
          <a:p>
            <a:r>
              <a:rPr lang="de-CH" baseline="0" dirty="0" smtClean="0"/>
              <a:t>Entscheidung, wann der Punkt gekommen ist um zu sagen, ob es noch weitere graue Objekte gibt?</a:t>
            </a:r>
          </a:p>
          <a:p>
            <a:pPr marL="171450" indent="-171450">
              <a:buFontTx/>
              <a:buChar char="-"/>
            </a:pPr>
            <a:r>
              <a:rPr lang="de-CH" baseline="0" dirty="0" smtClean="0"/>
              <a:t>Das kann teurer, kompliziert sein, wenn die </a:t>
            </a:r>
            <a:r>
              <a:rPr lang="de-CH" baseline="0" dirty="0" err="1" smtClean="0"/>
              <a:t>Mutatoren</a:t>
            </a:r>
            <a:r>
              <a:rPr lang="de-CH" baseline="0" dirty="0" smtClean="0"/>
              <a:t> nicht blockiert werden.</a:t>
            </a:r>
          </a:p>
          <a:p>
            <a:pPr marL="171450" indent="-171450">
              <a:buFontTx/>
              <a:buChar char="-"/>
            </a:pPr>
            <a:endParaRPr lang="de-CH" baseline="0" dirty="0" smtClean="0"/>
          </a:p>
          <a:p>
            <a:pPr marL="171450" indent="-171450">
              <a:buFontTx/>
              <a:buChar char="-"/>
            </a:pPr>
            <a:r>
              <a:rPr lang="de-CH" baseline="0" dirty="0" smtClean="0"/>
              <a:t>Go 1,6</a:t>
            </a:r>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16</a:t>
            </a:fld>
            <a:endParaRPr lang="de-CH"/>
          </a:p>
        </p:txBody>
      </p:sp>
    </p:spTree>
    <p:extLst>
      <p:ext uri="{BB962C8B-B14F-4D97-AF65-F5344CB8AC3E}">
        <p14:creationId xmlns:p14="http://schemas.microsoft.com/office/powerpoint/2010/main" val="2177363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smtClean="0">
                <a:solidFill>
                  <a:schemeClr val="tx1"/>
                </a:solidFill>
                <a:effectLst/>
                <a:latin typeface="+mn-lt"/>
                <a:ea typeface="+mn-ea"/>
                <a:cs typeface="+mn-cs"/>
              </a:rPr>
              <a:t>Mit Go zu Programmieren hat grossen Spass gemacht. Die Installation der Entwicklungsumgebung verlief ohne Probleme und mit </a:t>
            </a:r>
            <a:r>
              <a:rPr lang="de-CH" sz="1200" b="0" i="1" kern="1200" dirty="0" err="1" smtClean="0">
                <a:solidFill>
                  <a:schemeClr val="tx1"/>
                </a:solidFill>
                <a:effectLst/>
                <a:latin typeface="+mn-lt"/>
                <a:ea typeface="+mn-ea"/>
                <a:cs typeface="+mn-cs"/>
              </a:rPr>
              <a:t>Goclipse</a:t>
            </a:r>
            <a:r>
              <a:rPr lang="de-CH" sz="1200" b="0" i="0" kern="1200" dirty="0" smtClean="0">
                <a:solidFill>
                  <a:schemeClr val="tx1"/>
                </a:solidFill>
                <a:effectLst/>
                <a:latin typeface="+mn-lt"/>
                <a:ea typeface="+mn-ea"/>
                <a:cs typeface="+mn-cs"/>
              </a:rPr>
              <a:t> konnte auch eine vertraute IDE auf Basis von </a:t>
            </a:r>
            <a:r>
              <a:rPr lang="de-CH" sz="1200" b="0" i="0" kern="1200" dirty="0" err="1" smtClean="0">
                <a:solidFill>
                  <a:schemeClr val="tx1"/>
                </a:solidFill>
                <a:effectLst/>
                <a:latin typeface="+mn-lt"/>
                <a:ea typeface="+mn-ea"/>
                <a:cs typeface="+mn-cs"/>
              </a:rPr>
              <a:t>Eclipse</a:t>
            </a:r>
            <a:r>
              <a:rPr lang="de-CH" sz="1200" b="0" i="0" kern="1200" dirty="0" smtClean="0">
                <a:solidFill>
                  <a:schemeClr val="tx1"/>
                </a:solidFill>
                <a:effectLst/>
                <a:latin typeface="+mn-lt"/>
                <a:ea typeface="+mn-ea"/>
                <a:cs typeface="+mn-cs"/>
              </a:rPr>
              <a:t> verwendet werden.</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Ein kleiner Nachteil von Go ist, dass ein Programm für jede Zielplattform kompiliert werden muss. Dies ist aber dank einem </a:t>
            </a:r>
            <a:r>
              <a:rPr lang="de-CH" sz="1200" b="0" i="0" kern="1200" dirty="0" err="1" smtClean="0">
                <a:solidFill>
                  <a:schemeClr val="tx1"/>
                </a:solidFill>
                <a:effectLst/>
                <a:latin typeface="+mn-lt"/>
                <a:ea typeface="+mn-ea"/>
                <a:cs typeface="+mn-cs"/>
              </a:rPr>
              <a:t>Crosscompiler</a:t>
            </a:r>
            <a:r>
              <a:rPr lang="de-CH" sz="1200" b="0" i="0" kern="1200" dirty="0" smtClean="0">
                <a:solidFill>
                  <a:schemeClr val="tx1"/>
                </a:solidFill>
                <a:effectLst/>
                <a:latin typeface="+mn-lt"/>
                <a:ea typeface="+mn-ea"/>
                <a:cs typeface="+mn-cs"/>
              </a:rPr>
              <a:t> problemlos möglich (sogar die ARM-Architektur wird unterstützt).</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Obwohl das Team keine grosse C-Erfahrung vorweisen kann, wurde 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als angenehm empfunden. So mussten wir das Thema manuelles Memory Management nicht vertiefen und konnten sofort mit der Programmierung loslegen.</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Die Sprache ist generell sehr aufgeräumt, vor allem wenn man sie mit aussagekräftigen Sprachen wir Java vergleicht. Ein gutes Beispiel sind die </a:t>
            </a:r>
            <a:r>
              <a:rPr lang="de-CH" sz="1200" b="0" i="0" kern="1200" dirty="0" err="1" smtClean="0">
                <a:solidFill>
                  <a:schemeClr val="tx1"/>
                </a:solidFill>
                <a:effectLst/>
                <a:latin typeface="+mn-lt"/>
                <a:ea typeface="+mn-ea"/>
                <a:cs typeface="+mn-cs"/>
              </a:rPr>
              <a:t>Sichtbarkeitsmodifizierer</a:t>
            </a:r>
            <a:r>
              <a:rPr lang="de-CH" sz="1200" b="0" i="0" kern="1200" dirty="0" smtClean="0">
                <a:solidFill>
                  <a:schemeClr val="tx1"/>
                </a:solidFill>
                <a:effectLst/>
                <a:latin typeface="+mn-lt"/>
                <a:ea typeface="+mn-ea"/>
                <a:cs typeface="+mn-cs"/>
              </a:rPr>
              <a:t>. Während es in Java 3 Schlüsselwörter für die Sichtbarkeit gibt, kann die Sichtbarkeit in Go durch Gross-/Kleinschreibung eingestellt werden. So kann ein Programmierer anhand des Methodennamens die Sichtbarkeit ablesen.</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Das Team würde Go für z.B. einen schnellen Backend-Service oder ein Command Line Tool verwenden. Für grössere Applikationen fehlt noch ein grosses Ökosystem wie z.B. bei Java.</a:t>
            </a:r>
          </a:p>
          <a:p>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17</a:t>
            </a:fld>
            <a:endParaRPr lang="de-CH"/>
          </a:p>
        </p:txBody>
      </p:sp>
    </p:spTree>
    <p:extLst>
      <p:ext uri="{BB962C8B-B14F-4D97-AF65-F5344CB8AC3E}">
        <p14:creationId xmlns:p14="http://schemas.microsoft.com/office/powerpoint/2010/main" val="176707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Go (Alex)</a:t>
            </a:r>
          </a:p>
          <a:p>
            <a:r>
              <a:rPr lang="de-CH" dirty="0" smtClean="0"/>
              <a:t>Themen</a:t>
            </a:r>
          </a:p>
          <a:p>
            <a:pPr lvl="1"/>
            <a:r>
              <a:rPr lang="de-CH" dirty="0" smtClean="0"/>
              <a:t>Nicht klassenbasiertes OOP (Fabian)</a:t>
            </a:r>
          </a:p>
          <a:p>
            <a:pPr lvl="1"/>
            <a:r>
              <a:rPr lang="de-CH" dirty="0" smtClean="0"/>
              <a:t>Slice (Fabian)</a:t>
            </a:r>
          </a:p>
          <a:p>
            <a:pPr lvl="1"/>
            <a:r>
              <a:rPr lang="de-CH" dirty="0" err="1" smtClean="0"/>
              <a:t>Garbage</a:t>
            </a:r>
            <a:r>
              <a:rPr lang="de-CH" dirty="0" smtClean="0"/>
              <a:t> </a:t>
            </a:r>
            <a:r>
              <a:rPr lang="de-CH" dirty="0" err="1" smtClean="0"/>
              <a:t>Collector</a:t>
            </a:r>
            <a:r>
              <a:rPr lang="de-CH" dirty="0" smtClean="0"/>
              <a:t> (Alex)</a:t>
            </a:r>
          </a:p>
          <a:p>
            <a:r>
              <a:rPr lang="de-CH" dirty="0" smtClean="0"/>
              <a:t>Fazit (Alex)</a:t>
            </a:r>
          </a:p>
          <a:p>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2</a:t>
            </a:fld>
            <a:endParaRPr lang="de-CH"/>
          </a:p>
        </p:txBody>
      </p:sp>
    </p:spTree>
    <p:extLst>
      <p:ext uri="{BB962C8B-B14F-4D97-AF65-F5344CB8AC3E}">
        <p14:creationId xmlns:p14="http://schemas.microsoft.com/office/powerpoint/2010/main" val="320038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Rob Pike</a:t>
            </a:r>
            <a:r>
              <a:rPr lang="en-US" i="1" baseline="0" dirty="0" smtClean="0"/>
              <a:t>: </a:t>
            </a:r>
            <a:r>
              <a:rPr lang="de-CH" sz="1200" b="0" i="0" kern="1200" dirty="0" smtClean="0">
                <a:solidFill>
                  <a:schemeClr val="tx1"/>
                </a:solidFill>
                <a:effectLst/>
                <a:latin typeface="+mn-lt"/>
                <a:ea typeface="+mn-ea"/>
                <a:cs typeface="+mn-cs"/>
              </a:rPr>
              <a:t>Pike ist verheiratet und arbeitet derzeit für </a:t>
            </a:r>
            <a:r>
              <a:rPr lang="de-CH" sz="1200" b="0" i="0" u="none" strike="noStrike" kern="1200" dirty="0" smtClean="0">
                <a:solidFill>
                  <a:schemeClr val="tx1"/>
                </a:solidFill>
                <a:effectLst/>
                <a:latin typeface="+mn-lt"/>
                <a:ea typeface="+mn-ea"/>
                <a:cs typeface="+mn-cs"/>
                <a:hlinkClick r:id="rId3" tooltip="Google Inc."/>
              </a:rPr>
              <a:t>Google Inc.</a:t>
            </a:r>
            <a:r>
              <a:rPr lang="de-CH" sz="1200" b="0" i="0" kern="1200" dirty="0" smtClean="0">
                <a:solidFill>
                  <a:schemeClr val="tx1"/>
                </a:solidFill>
                <a:effectLst/>
                <a:latin typeface="+mn-lt"/>
                <a:ea typeface="+mn-ea"/>
                <a:cs typeface="+mn-cs"/>
              </a:rPr>
              <a:t>, wo er sich der Entwicklung der Programmiersprache </a:t>
            </a:r>
            <a:r>
              <a:rPr lang="de-CH" sz="1200" b="0" i="0" u="none" strike="noStrike" kern="1200" dirty="0" smtClean="0">
                <a:solidFill>
                  <a:schemeClr val="tx1"/>
                </a:solidFill>
                <a:effectLst/>
                <a:latin typeface="+mn-lt"/>
                <a:ea typeface="+mn-ea"/>
                <a:cs typeface="+mn-cs"/>
                <a:hlinkClick r:id="rId4" tooltip="Go (Programmiersprache)"/>
              </a:rPr>
              <a:t>Go</a:t>
            </a:r>
            <a:r>
              <a:rPr lang="de-CH" sz="1200" b="0" i="0" kern="1200" dirty="0" smtClean="0">
                <a:solidFill>
                  <a:schemeClr val="tx1"/>
                </a:solidFill>
                <a:effectLst/>
                <a:latin typeface="+mn-lt"/>
                <a:ea typeface="+mn-ea"/>
                <a:cs typeface="+mn-cs"/>
              </a:rPr>
              <a:t> widmet</a:t>
            </a:r>
            <a:r>
              <a:rPr lang="de-CH" sz="1200" b="0" i="0" u="none" strike="noStrike" kern="1200" baseline="30000" dirty="0" smtClean="0">
                <a:solidFill>
                  <a:schemeClr val="tx1"/>
                </a:solidFill>
                <a:effectLst/>
                <a:latin typeface="+mn-lt"/>
                <a:ea typeface="+mn-ea"/>
                <a:cs typeface="+mn-cs"/>
                <a:hlinkClick r:id="rId5"/>
              </a:rPr>
              <a:t>[2]</a:t>
            </a:r>
            <a:r>
              <a:rPr lang="de-CH"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Google </a:t>
            </a:r>
            <a:r>
              <a:rPr lang="en-US" i="1" dirty="0" err="1" smtClean="0"/>
              <a:t>selber</a:t>
            </a:r>
            <a:r>
              <a:rPr lang="en-US" i="1" dirty="0" smtClean="0"/>
              <a:t> </a:t>
            </a:r>
            <a:r>
              <a:rPr lang="en-US" i="1" dirty="0" err="1" smtClean="0"/>
              <a:t>bezeichnet</a:t>
            </a:r>
            <a:r>
              <a:rPr lang="en-US" i="1" dirty="0" smtClean="0"/>
              <a:t> </a:t>
            </a:r>
            <a:r>
              <a:rPr lang="en-US" i="1" dirty="0" err="1" smtClean="0"/>
              <a:t>es</a:t>
            </a:r>
            <a:r>
              <a:rPr lang="en-US" i="1" dirty="0" smtClean="0"/>
              <a:t> </a:t>
            </a:r>
            <a:r>
              <a:rPr lang="en-US" i="1" dirty="0" err="1" smtClean="0"/>
              <a:t>nicht</a:t>
            </a:r>
            <a:r>
              <a:rPr lang="en-US" i="1" dirty="0" smtClean="0"/>
              <a:t> </a:t>
            </a:r>
            <a:r>
              <a:rPr lang="en-US" i="1" dirty="0" err="1" smtClean="0"/>
              <a:t>als</a:t>
            </a:r>
            <a:r>
              <a:rPr lang="en-US" i="1" dirty="0" smtClean="0"/>
              <a:t> </a:t>
            </a:r>
            <a:r>
              <a:rPr lang="en-US" i="1" dirty="0" err="1" smtClean="0"/>
              <a:t>bahnbrechende</a:t>
            </a:r>
            <a:r>
              <a:rPr lang="en-US" i="1" dirty="0" smtClean="0"/>
              <a:t> </a:t>
            </a:r>
            <a:r>
              <a:rPr lang="en-US" i="1" dirty="0" err="1" smtClean="0"/>
              <a:t>neue</a:t>
            </a:r>
            <a:r>
              <a:rPr lang="en-US" i="1" dirty="0" smtClean="0"/>
              <a:t> </a:t>
            </a:r>
            <a:r>
              <a:rPr lang="en-US" i="1" dirty="0" err="1" smtClean="0"/>
              <a:t>Sprache</a:t>
            </a:r>
            <a:r>
              <a:rPr lang="en-US" i="1" dirty="0" smtClean="0"/>
              <a:t>. </a:t>
            </a:r>
            <a:r>
              <a:rPr lang="en-US" i="1" dirty="0" err="1" smtClean="0"/>
              <a:t>Es</a:t>
            </a:r>
            <a:r>
              <a:rPr lang="en-US" i="1" dirty="0" smtClean="0"/>
              <a:t> </a:t>
            </a:r>
            <a:r>
              <a:rPr lang="en-US" i="1" dirty="0" err="1" smtClean="0"/>
              <a:t>adressiert</a:t>
            </a:r>
            <a:r>
              <a:rPr lang="en-US" i="1" dirty="0" smtClean="0"/>
              <a:t> die </a:t>
            </a:r>
            <a:r>
              <a:rPr lang="en-US" i="1" dirty="0" err="1" smtClean="0"/>
              <a:t>Entwicklung</a:t>
            </a:r>
            <a:r>
              <a:rPr lang="en-US" i="1" dirty="0" smtClean="0"/>
              <a:t> grosser Software-</a:t>
            </a:r>
            <a:r>
              <a:rPr lang="en-US" i="1" dirty="0" err="1" smtClean="0"/>
              <a:t>Projetke</a:t>
            </a:r>
            <a:r>
              <a:rPr lang="en-US" i="1" dirty="0" smtClean="0"/>
              <a:t>.</a:t>
            </a:r>
          </a:p>
          <a:p>
            <a:endParaRPr lang="de-CH" dirty="0" smtClean="0"/>
          </a:p>
          <a:p>
            <a:endParaRPr lang="de-CH" dirty="0" smtClean="0"/>
          </a:p>
          <a:p>
            <a:r>
              <a:rPr lang="de-CH" dirty="0" smtClean="0"/>
              <a:t>Big</a:t>
            </a:r>
          </a:p>
          <a:p>
            <a:pPr marL="171450" indent="-171450">
              <a:buFontTx/>
              <a:buChar char="-"/>
            </a:pPr>
            <a:r>
              <a:rPr lang="de-CH" dirty="0" smtClean="0"/>
              <a:t>Big Hardware, Big Software</a:t>
            </a:r>
          </a:p>
          <a:p>
            <a:pPr marL="171450" indent="-171450">
              <a:buFontTx/>
              <a:buChar char="-"/>
            </a:pPr>
            <a:r>
              <a:rPr lang="de-CH" dirty="0" smtClean="0"/>
              <a:t>Mehrere</a:t>
            </a:r>
            <a:r>
              <a:rPr lang="de-CH" baseline="0" dirty="0" smtClean="0"/>
              <a:t> Millionen Zeilen an Code (C++, Java, Python)</a:t>
            </a:r>
          </a:p>
          <a:p>
            <a:pPr marL="171450" indent="-171450">
              <a:buFontTx/>
              <a:buChar char="-"/>
            </a:pPr>
            <a:r>
              <a:rPr lang="de-CH" baseline="0" dirty="0" smtClean="0"/>
              <a:t>Tausende von Ingenieuren</a:t>
            </a:r>
          </a:p>
          <a:p>
            <a:pPr marL="171450" indent="-171450">
              <a:buFontTx/>
              <a:buChar char="-"/>
            </a:pPr>
            <a:endParaRPr lang="de-CH" baseline="0" dirty="0" smtClean="0"/>
          </a:p>
          <a:p>
            <a:pPr marL="171450" indent="-171450">
              <a:buFontTx/>
              <a:buChar char="-"/>
            </a:pPr>
            <a:endParaRPr lang="de-CH" dirty="0" smtClean="0"/>
          </a:p>
          <a:p>
            <a:pPr marL="0" indent="0">
              <a:buFontTx/>
              <a:buNone/>
            </a:pPr>
            <a:r>
              <a:rPr lang="en-US" sz="1200" b="0" i="0" kern="1200" dirty="0" smtClean="0">
                <a:solidFill>
                  <a:schemeClr val="tx1"/>
                </a:solidFill>
                <a:effectLst/>
                <a:latin typeface="+mn-lt"/>
                <a:ea typeface="+mn-ea"/>
                <a:cs typeface="+mn-cs"/>
              </a:rPr>
              <a:t>In short, development at Google is big, can be slow, and is often clumsy. But it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effective.</a:t>
            </a:r>
          </a:p>
          <a:p>
            <a:pPr marL="0" indent="0">
              <a:buFontTx/>
              <a:buNone/>
            </a:pPr>
            <a:r>
              <a:rPr lang="de-CH" dirty="0" smtClean="0"/>
              <a:t>Kurz gesagt, ist die Entwicklung bei Google groß, kann langsam sein, und ist oft ungeschickt. Es ist jedoch effektiv.</a:t>
            </a:r>
          </a:p>
          <a:p>
            <a:pPr marL="0" indent="0">
              <a:buFontTx/>
              <a:buNone/>
            </a:pPr>
            <a:endParaRPr lang="de-CH" dirty="0" smtClean="0"/>
          </a:p>
          <a:p>
            <a:pPr marL="0" indent="0">
              <a:buFontTx/>
              <a:buNone/>
            </a:pPr>
            <a:r>
              <a:rPr lang="en-US" sz="1200" b="0" i="0" kern="1200" dirty="0" smtClean="0">
                <a:solidFill>
                  <a:schemeClr val="tx1"/>
                </a:solidFill>
                <a:effectLst/>
                <a:latin typeface="+mn-lt"/>
                <a:ea typeface="+mn-ea"/>
                <a:cs typeface="+mn-cs"/>
              </a:rPr>
              <a:t>The goals of the Go project were to eliminate the slowness and clumsiness of software development at Google, and thereby to make the process more productive and scalable. The language was designed by and for people who write—and read and debug and maintain—large software systems.</a:t>
            </a:r>
            <a:endParaRPr lang="de-CH"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3</a:t>
            </a:fld>
            <a:endParaRPr lang="de-CH"/>
          </a:p>
        </p:txBody>
      </p:sp>
    </p:spTree>
    <p:extLst>
      <p:ext uri="{BB962C8B-B14F-4D97-AF65-F5344CB8AC3E}">
        <p14:creationId xmlns:p14="http://schemas.microsoft.com/office/powerpoint/2010/main" val="1785782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Typenmodell</a:t>
            </a:r>
          </a:p>
          <a:p>
            <a:pPr lvl="1"/>
            <a:r>
              <a:rPr lang="de-CH" dirty="0" smtClean="0"/>
              <a:t>Starke Typisierung zur Kompilierzeit</a:t>
            </a:r>
          </a:p>
          <a:p>
            <a:pPr lvl="1"/>
            <a:endParaRPr lang="de-CH" dirty="0" smtClean="0"/>
          </a:p>
          <a:p>
            <a:r>
              <a:rPr lang="de-CH" dirty="0" smtClean="0"/>
              <a:t>Haupt-Programmiermodell</a:t>
            </a:r>
          </a:p>
          <a:p>
            <a:pPr lvl="1"/>
            <a:r>
              <a:rPr lang="de-CH" dirty="0" smtClean="0"/>
              <a:t>Imperativ</a:t>
            </a:r>
          </a:p>
          <a:p>
            <a:pPr lvl="1"/>
            <a:r>
              <a:rPr lang="de-CH" dirty="0" smtClean="0"/>
              <a:t>Objektorientierte Programmierung möglich, aber ohne Klassen!</a:t>
            </a:r>
          </a:p>
          <a:p>
            <a:pPr lvl="1"/>
            <a:endParaRPr lang="de-CH" dirty="0" smtClean="0"/>
          </a:p>
          <a:p>
            <a:r>
              <a:rPr lang="de-CH" dirty="0" smtClean="0"/>
              <a:t>Wie laufen Go-Programme ab?</a:t>
            </a:r>
          </a:p>
          <a:p>
            <a:pPr lvl="1"/>
            <a:r>
              <a:rPr lang="de-CH" dirty="0" smtClean="0"/>
              <a:t>Go-Programme werden für das jeweilige Zielsystem zu einer ausführbaren Datei kompiliert (native).</a:t>
            </a:r>
          </a:p>
          <a:p>
            <a:pPr lvl="1"/>
            <a:r>
              <a:rPr lang="de-CH" dirty="0" smtClean="0"/>
              <a:t>Mehrere Threads (Go-</a:t>
            </a:r>
            <a:r>
              <a:rPr lang="de-CH" dirty="0" err="1" smtClean="0"/>
              <a:t>Runtime</a:t>
            </a:r>
            <a:r>
              <a:rPr lang="de-CH" dirty="0" smtClean="0"/>
              <a:t>)</a:t>
            </a:r>
          </a:p>
          <a:p>
            <a:pPr lvl="1"/>
            <a:endParaRPr lang="de-CH" dirty="0" smtClean="0"/>
          </a:p>
          <a:p>
            <a:r>
              <a:rPr lang="de-CH" dirty="0" smtClean="0"/>
              <a:t>Was sind wichtige </a:t>
            </a:r>
            <a:r>
              <a:rPr lang="de-CH" dirty="0" err="1" smtClean="0"/>
              <a:t>Entscheidungskonstrukte</a:t>
            </a:r>
            <a:r>
              <a:rPr lang="de-CH" dirty="0" smtClean="0"/>
              <a:t>?</a:t>
            </a:r>
          </a:p>
          <a:p>
            <a:pPr lvl="1"/>
            <a:r>
              <a:rPr lang="de-CH" dirty="0" smtClean="0"/>
              <a:t>Ähnlich wie in C, aber bei den Schleifen nur </a:t>
            </a:r>
            <a:r>
              <a:rPr lang="de-CH" i="1" dirty="0" err="1" smtClean="0"/>
              <a:t>for</a:t>
            </a:r>
            <a:endParaRPr lang="de-CH" dirty="0" smtClean="0"/>
          </a:p>
          <a:p>
            <a:pPr lvl="1"/>
            <a:r>
              <a:rPr lang="de-CH" i="1" dirty="0" smtClean="0"/>
              <a:t>Switch</a:t>
            </a:r>
            <a:r>
              <a:rPr lang="de-CH" dirty="0" smtClean="0"/>
              <a:t>-Anweisung ist flexibler und mit </a:t>
            </a:r>
            <a:r>
              <a:rPr lang="de-CH" i="1" dirty="0" smtClean="0"/>
              <a:t>Select</a:t>
            </a:r>
            <a:r>
              <a:rPr lang="de-CH" dirty="0" smtClean="0"/>
              <a:t> ein Spezial-Switch für </a:t>
            </a:r>
            <a:r>
              <a:rPr lang="de-CH" dirty="0" err="1" smtClean="0"/>
              <a:t>Concurrency</a:t>
            </a:r>
            <a:endParaRPr lang="de-CH" dirty="0" smtClean="0"/>
          </a:p>
          <a:p>
            <a:pPr lvl="1"/>
            <a:endParaRPr lang="de-CH" dirty="0" smtClean="0"/>
          </a:p>
          <a:p>
            <a:r>
              <a:rPr lang="de-CH" dirty="0" smtClean="0"/>
              <a:t>Was sind die wichtigsten Datenstrukturen</a:t>
            </a:r>
          </a:p>
          <a:p>
            <a:pPr lvl="1"/>
            <a:r>
              <a:rPr lang="de-CH" dirty="0" smtClean="0"/>
              <a:t>Arrays, Slice, </a:t>
            </a:r>
            <a:r>
              <a:rPr lang="de-CH" dirty="0" err="1" smtClean="0"/>
              <a:t>Maps</a:t>
            </a:r>
            <a:r>
              <a:rPr lang="de-CH" dirty="0" smtClean="0"/>
              <a:t>, </a:t>
            </a:r>
            <a:r>
              <a:rPr lang="de-CH" dirty="0" err="1" smtClean="0"/>
              <a:t>Structs</a:t>
            </a:r>
            <a:endParaRPr lang="de-CH"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4</a:t>
            </a:fld>
            <a:endParaRPr lang="de-CH"/>
          </a:p>
        </p:txBody>
      </p:sp>
    </p:spTree>
    <p:extLst>
      <p:ext uri="{BB962C8B-B14F-4D97-AF65-F5344CB8AC3E}">
        <p14:creationId xmlns:p14="http://schemas.microsoft.com/office/powerpoint/2010/main" val="241095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Bei</a:t>
            </a:r>
            <a:r>
              <a:rPr lang="de-CH" baseline="0" dirty="0" smtClean="0"/>
              <a:t> Systemnahen Programmiersprachen muss die Speicherverwaltung von Hand gemacht werden (C)</a:t>
            </a:r>
          </a:p>
          <a:p>
            <a:pPr marL="171450" indent="-171450">
              <a:buFontTx/>
              <a:buChar char="-"/>
            </a:pPr>
            <a:r>
              <a:rPr lang="de-CH" baseline="0" dirty="0" smtClean="0"/>
              <a:t>Problem: Bei der Entwicklung alle ok, in der Produktion </a:t>
            </a:r>
            <a:r>
              <a:rPr lang="de-CH" baseline="0" dirty="0" err="1" smtClean="0"/>
              <a:t>fehler</a:t>
            </a:r>
            <a:endParaRPr lang="de-CH" baseline="0" dirty="0" smtClean="0"/>
          </a:p>
          <a:p>
            <a:pPr marL="171450" indent="-171450">
              <a:buFontTx/>
              <a:buChar char="-"/>
            </a:pPr>
            <a:endParaRPr lang="de-CH" baseline="0" dirty="0" smtClean="0"/>
          </a:p>
          <a:p>
            <a:pPr marL="171450" indent="-171450">
              <a:buFontTx/>
              <a:buChar char="-"/>
            </a:pPr>
            <a:r>
              <a:rPr lang="de-CH" baseline="0" dirty="0" smtClean="0"/>
              <a:t>Daher kommt gibt es in vielen Programmiersprachen eine </a:t>
            </a:r>
            <a:r>
              <a:rPr lang="de-CH" baseline="0" dirty="0" err="1" smtClean="0"/>
              <a:t>Garbage</a:t>
            </a:r>
            <a:r>
              <a:rPr lang="de-CH" baseline="0" dirty="0" smtClean="0"/>
              <a:t> Collection (Automatische Speicherbereinigung)</a:t>
            </a:r>
          </a:p>
          <a:p>
            <a:pPr marL="171450" indent="-171450">
              <a:buFontTx/>
              <a:buChar char="-"/>
            </a:pPr>
            <a:r>
              <a:rPr lang="de-CH" baseline="0" dirty="0" smtClean="0"/>
              <a:t>Programm, welches selber im Hintergrund, nach nicht mehr referenzierten Speicher sucht</a:t>
            </a:r>
          </a:p>
          <a:p>
            <a:pPr marL="171450" indent="-171450">
              <a:buFontTx/>
              <a:buChar char="-"/>
            </a:pPr>
            <a:endParaRPr lang="de-CH" baseline="0" dirty="0" smtClean="0"/>
          </a:p>
          <a:p>
            <a:pPr marL="171450" indent="-171450">
              <a:buFontTx/>
              <a:buChar char="-"/>
            </a:pPr>
            <a:r>
              <a:rPr lang="de-CH" baseline="0" dirty="0" smtClean="0"/>
              <a:t>+ Entwickler muss weniger Aufwand betreiben</a:t>
            </a:r>
          </a:p>
          <a:p>
            <a:pPr marL="171450" indent="-171450">
              <a:buFontTx/>
              <a:buChar char="-"/>
            </a:pPr>
            <a:r>
              <a:rPr lang="de-CH" baseline="0" dirty="0" smtClean="0"/>
              <a:t>- Die </a:t>
            </a:r>
            <a:r>
              <a:rPr lang="de-CH" baseline="0" dirty="0" err="1" smtClean="0"/>
              <a:t>Gargabe</a:t>
            </a:r>
            <a:r>
              <a:rPr lang="de-CH" baseline="0" dirty="0" smtClean="0"/>
              <a:t> Collection ist oft auch teuer</a:t>
            </a:r>
          </a:p>
          <a:p>
            <a:pPr marL="171450" indent="-171450">
              <a:buFontTx/>
              <a:buChar char="-"/>
            </a:pPr>
            <a:endParaRPr lang="de-CH" baseline="0" dirty="0" smtClean="0"/>
          </a:p>
          <a:p>
            <a:pPr marL="171450" indent="-171450">
              <a:buFontTx/>
              <a:buChar char="-"/>
            </a:pPr>
            <a:endParaRPr lang="de-CH" baseline="0" dirty="0" smtClean="0"/>
          </a:p>
          <a:p>
            <a:pPr marL="171450" indent="-171450">
              <a:buFontTx/>
              <a:buChar char="-"/>
            </a:pPr>
            <a:r>
              <a:rPr lang="de-CH" baseline="0" dirty="0" smtClean="0"/>
              <a:t>Auch Go hat eine </a:t>
            </a:r>
            <a:r>
              <a:rPr lang="de-CH" baseline="0" dirty="0" err="1" smtClean="0"/>
              <a:t>Garbage</a:t>
            </a:r>
            <a:r>
              <a:rPr lang="de-CH" baseline="0" dirty="0" smtClean="0"/>
              <a:t> Collection</a:t>
            </a:r>
          </a:p>
          <a:p>
            <a:pPr marL="171450" indent="-171450">
              <a:buFontTx/>
              <a:buChar char="-"/>
            </a:pPr>
            <a:endParaRPr lang="de-CH" baseline="0" dirty="0" smtClean="0"/>
          </a:p>
          <a:p>
            <a:pPr marL="171450" indent="-171450">
              <a:buFontTx/>
              <a:buChar char="-"/>
            </a:pPr>
            <a:endParaRPr lang="de-CH" baseline="0" dirty="0" smtClean="0"/>
          </a:p>
          <a:p>
            <a:pPr marL="171450" indent="-171450">
              <a:buFontTx/>
              <a:buChar char="-"/>
            </a:pPr>
            <a:r>
              <a:rPr lang="de-CH" baseline="0" dirty="0" err="1" smtClean="0"/>
              <a:t>Sweep</a:t>
            </a:r>
            <a:r>
              <a:rPr lang="de-CH" baseline="0" dirty="0" smtClean="0"/>
              <a:t> (fegen, streichen, kehren)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9</a:t>
            </a:fld>
            <a:endParaRPr lang="de-CH"/>
          </a:p>
        </p:txBody>
      </p:sp>
    </p:spTree>
    <p:extLst>
      <p:ext uri="{BB962C8B-B14F-4D97-AF65-F5344CB8AC3E}">
        <p14:creationId xmlns:p14="http://schemas.microsoft.com/office/powerpoint/2010/main" val="733028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228600" indent="-228600">
              <a:buFontTx/>
              <a:buAutoNum type="arabicPeriod"/>
            </a:pP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228600" indent="-228600">
              <a:buFontTx/>
              <a:buAutoNum type="arabicPeriod"/>
            </a:pPr>
            <a:endParaRPr lang="de-CH" sz="1200" b="0" i="0" kern="1200" dirty="0" smtClean="0">
              <a:solidFill>
                <a:schemeClr val="tx1"/>
              </a:solidFill>
              <a:effectLst/>
              <a:latin typeface="+mn-lt"/>
              <a:ea typeface="+mn-ea"/>
              <a:cs typeface="+mn-cs"/>
            </a:endParaRPr>
          </a:p>
          <a:p>
            <a:pPr marL="228600" indent="-228600">
              <a:buFontTx/>
              <a:buAutoNum type="arabicPeriod"/>
            </a:pP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Danach wählt er ein Objekt zur weiteren Verfolgung aus und markiert dieses Schwarz. Jetzt folgt er den Referenzen des schwarzen Objekts und sobald er ein weisses findet, färbt er dieses Grau. 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10</a:t>
            </a:fld>
            <a:endParaRPr lang="de-CH"/>
          </a:p>
        </p:txBody>
      </p:sp>
    </p:spTree>
    <p:extLst>
      <p:ext uri="{BB962C8B-B14F-4D97-AF65-F5344CB8AC3E}">
        <p14:creationId xmlns:p14="http://schemas.microsoft.com/office/powerpoint/2010/main" val="232474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228600" indent="-228600">
              <a:buFontTx/>
              <a:buAutoNum type="arabicPeriod"/>
            </a:pP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Jetzt folgt er den Referenzen des schwarzen Objekts und sobald er ein weisses findet, färbt er dieses Grau. 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11</a:t>
            </a:fld>
            <a:endParaRPr lang="de-CH"/>
          </a:p>
        </p:txBody>
      </p:sp>
    </p:spTree>
    <p:extLst>
      <p:ext uri="{BB962C8B-B14F-4D97-AF65-F5344CB8AC3E}">
        <p14:creationId xmlns:p14="http://schemas.microsoft.com/office/powerpoint/2010/main" val="23242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12</a:t>
            </a:fld>
            <a:endParaRPr lang="de-CH"/>
          </a:p>
        </p:txBody>
      </p:sp>
    </p:spTree>
    <p:extLst>
      <p:ext uri="{BB962C8B-B14F-4D97-AF65-F5344CB8AC3E}">
        <p14:creationId xmlns:p14="http://schemas.microsoft.com/office/powerpoint/2010/main" val="352688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13</a:t>
            </a:fld>
            <a:endParaRPr lang="de-CH"/>
          </a:p>
        </p:txBody>
      </p:sp>
    </p:spTree>
    <p:extLst>
      <p:ext uri="{BB962C8B-B14F-4D97-AF65-F5344CB8AC3E}">
        <p14:creationId xmlns:p14="http://schemas.microsoft.com/office/powerpoint/2010/main" val="302609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25215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455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68279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99860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305718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C31526B6-66CE-4ADC-93C7-07C2ECA5558A}" type="datetimeFigureOut">
              <a:rPr lang="de-CH" smtClean="0"/>
              <a:t>12.12.2015</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118155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C31526B6-66CE-4ADC-93C7-07C2ECA5558A}" type="datetimeFigureOut">
              <a:rPr lang="de-CH" smtClean="0"/>
              <a:t>12.12.2015</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11583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C31526B6-66CE-4ADC-93C7-07C2ECA5558A}" type="datetimeFigureOut">
              <a:rPr lang="de-CH" smtClean="0"/>
              <a:t>12.12.2015</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73013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31526B6-66CE-4ADC-93C7-07C2ECA5558A}" type="datetimeFigureOut">
              <a:rPr lang="de-CH" smtClean="0"/>
              <a:t>12.12.2015</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322814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31526B6-66CE-4ADC-93C7-07C2ECA5558A}" type="datetimeFigureOut">
              <a:rPr lang="de-CH" smtClean="0"/>
              <a:t>12.12.2015</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329434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31526B6-66CE-4ADC-93C7-07C2ECA5558A}" type="datetimeFigureOut">
              <a:rPr lang="de-CH" smtClean="0"/>
              <a:t>12.12.2015</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255952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526B6-66CE-4ADC-93C7-07C2ECA5558A}" type="datetimeFigureOut">
              <a:rPr lang="de-CH" smtClean="0"/>
              <a:t>12.12.2015</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B5F7C-0ECD-4956-B15E-147D9C76BCD4}" type="slidenum">
              <a:rPr lang="de-CH" smtClean="0"/>
              <a:t>‹Nr.›</a:t>
            </a:fld>
            <a:endParaRPr lang="de-CH"/>
          </a:p>
        </p:txBody>
      </p:sp>
    </p:spTree>
    <p:extLst>
      <p:ext uri="{BB962C8B-B14F-4D97-AF65-F5344CB8AC3E}">
        <p14:creationId xmlns:p14="http://schemas.microsoft.com/office/powerpoint/2010/main" val="3142904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lay.golang.org/p/swnGFYNIq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lay.golang.org/p/8w9L8Kkkb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 y="-210178"/>
            <a:ext cx="12269814" cy="7668634"/>
          </a:xfrm>
          <a:prstGeom prst="rect">
            <a:avLst/>
          </a:prstGeom>
        </p:spPr>
      </p:pic>
    </p:spTree>
    <p:extLst>
      <p:ext uri="{BB962C8B-B14F-4D97-AF65-F5344CB8AC3E}">
        <p14:creationId xmlns:p14="http://schemas.microsoft.com/office/powerpoint/2010/main" val="2982832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(2)</a:t>
            </a:r>
            <a:endParaRPr lang="de-CH" dirty="0"/>
          </a:p>
        </p:txBody>
      </p:sp>
      <p:sp>
        <p:nvSpPr>
          <p:cNvPr id="4" name="Ellipse 3"/>
          <p:cNvSpPr/>
          <p:nvPr/>
        </p:nvSpPr>
        <p:spPr>
          <a:xfrm>
            <a:off x="2505489" y="3022789"/>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7933698" y="3022789"/>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Fahrrad</a:t>
            </a:r>
            <a:endParaRPr lang="de-CH" dirty="0"/>
          </a:p>
        </p:txBody>
      </p:sp>
      <p:sp>
        <p:nvSpPr>
          <p:cNvPr id="7" name="Ellipse 6"/>
          <p:cNvSpPr/>
          <p:nvPr/>
        </p:nvSpPr>
        <p:spPr>
          <a:xfrm>
            <a:off x="1507961" y="4754607"/>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039293" y="4754607"/>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6936170" y="4754607"/>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505489" y="4301660"/>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7933698" y="4346545"/>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039293" y="4301660"/>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Inhaltsplatzhalter 2"/>
          <p:cNvSpPr>
            <a:spLocks noGrp="1"/>
          </p:cNvSpPr>
          <p:nvPr>
            <p:ph idx="1"/>
          </p:nvPr>
        </p:nvSpPr>
        <p:spPr>
          <a:xfrm>
            <a:off x="838200" y="1825625"/>
            <a:ext cx="10515600" cy="4351338"/>
          </a:xfrm>
        </p:spPr>
        <p:txBody>
          <a:bodyPr/>
          <a:lstStyle/>
          <a:p>
            <a:pPr marL="0" indent="0">
              <a:buNone/>
            </a:pPr>
            <a:r>
              <a:rPr lang="de-CH" dirty="0" smtClean="0"/>
              <a:t>1. Zu Beginn sind alle Objekte weiss</a:t>
            </a:r>
            <a:endParaRPr lang="de-CH" dirty="0"/>
          </a:p>
        </p:txBody>
      </p:sp>
      <p:sp>
        <p:nvSpPr>
          <p:cNvPr id="23" name="Ellipse 22"/>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2356542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(3)</a:t>
            </a:r>
            <a:endParaRPr lang="de-CH" dirty="0"/>
          </a:p>
        </p:txBody>
      </p:sp>
      <p:sp>
        <p:nvSpPr>
          <p:cNvPr id="4" name="Ellipse 3"/>
          <p:cNvSpPr/>
          <p:nvPr/>
        </p:nvSpPr>
        <p:spPr>
          <a:xfrm>
            <a:off x="2892423"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2. Root-Objekte holen und grau markieren </a:t>
            </a:r>
            <a:r>
              <a:rPr lang="de-CH" i="1" dirty="0" smtClean="0"/>
              <a:t>(</a:t>
            </a:r>
            <a:r>
              <a:rPr lang="de-CH" i="1" dirty="0" err="1" smtClean="0"/>
              <a:t>mark</a:t>
            </a:r>
            <a:r>
              <a:rPr lang="de-CH" i="1" dirty="0" smtClean="0"/>
              <a:t>)</a:t>
            </a:r>
            <a:endParaRPr lang="de-CH" i="1" dirty="0"/>
          </a:p>
        </p:txBody>
      </p:sp>
      <p:sp>
        <p:nvSpPr>
          <p:cNvPr id="18" name="Ellipse 17"/>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252735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(4)</a:t>
            </a:r>
            <a:endParaRPr lang="de-CH" dirty="0"/>
          </a:p>
        </p:txBody>
      </p:sp>
      <p:sp>
        <p:nvSpPr>
          <p:cNvPr id="4" name="Ellipse 3"/>
          <p:cNvSpPr/>
          <p:nvPr/>
        </p:nvSpPr>
        <p:spPr>
          <a:xfrm>
            <a:off x="2892423"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3. Ein graues Objekt wählen und schwarz markieren.</a:t>
            </a:r>
            <a:endParaRPr lang="de-CH" dirty="0"/>
          </a:p>
        </p:txBody>
      </p:sp>
      <p:sp>
        <p:nvSpPr>
          <p:cNvPr id="15" name="Ellipse 14"/>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4246240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(5)</a:t>
            </a:r>
            <a:endParaRPr lang="de-CH" dirty="0"/>
          </a:p>
        </p:txBody>
      </p:sp>
      <p:sp>
        <p:nvSpPr>
          <p:cNvPr id="4" name="Ellipse 3"/>
          <p:cNvSpPr/>
          <p:nvPr/>
        </p:nvSpPr>
        <p:spPr>
          <a:xfrm>
            <a:off x="2892423"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4. Den Referenzen des schwarzen Objekts folgen und weisse Objekte grau färben. </a:t>
            </a:r>
            <a:endParaRPr lang="de-CH" dirty="0"/>
          </a:p>
        </p:txBody>
      </p:sp>
      <p:sp>
        <p:nvSpPr>
          <p:cNvPr id="15" name="Ellipse 14"/>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1666420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(6)</a:t>
            </a:r>
            <a:endParaRPr lang="de-CH" dirty="0"/>
          </a:p>
        </p:txBody>
      </p:sp>
      <p:sp>
        <p:nvSpPr>
          <p:cNvPr id="4" name="Ellipse 3"/>
          <p:cNvSpPr/>
          <p:nvPr/>
        </p:nvSpPr>
        <p:spPr>
          <a:xfrm>
            <a:off x="2892423"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5. Schritt 3 und 4 wiederholen, bis es keine grauen Objekte mehr gibt.</a:t>
            </a:r>
            <a:endParaRPr lang="de-CH" dirty="0"/>
          </a:p>
        </p:txBody>
      </p:sp>
      <p:sp>
        <p:nvSpPr>
          <p:cNvPr id="15" name="Ellipse 14"/>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827448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(7)</a:t>
            </a:r>
            <a:endParaRPr lang="de-CH" dirty="0"/>
          </a:p>
        </p:txBody>
      </p:sp>
      <p:sp>
        <p:nvSpPr>
          <p:cNvPr id="4" name="Ellipse 3"/>
          <p:cNvSpPr/>
          <p:nvPr/>
        </p:nvSpPr>
        <p:spPr>
          <a:xfrm>
            <a:off x="2892423"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6. Weisse Objekte entfernen </a:t>
            </a:r>
            <a:r>
              <a:rPr lang="de-CH" i="1" dirty="0" smtClean="0"/>
              <a:t>(</a:t>
            </a:r>
            <a:r>
              <a:rPr lang="de-CH" i="1" dirty="0" err="1" smtClean="0"/>
              <a:t>sweep</a:t>
            </a:r>
            <a:r>
              <a:rPr lang="de-CH" i="1" dirty="0" smtClean="0"/>
              <a:t>)</a:t>
            </a:r>
            <a:endParaRPr lang="de-CH" i="1" dirty="0"/>
          </a:p>
        </p:txBody>
      </p:sp>
    </p:spTree>
    <p:extLst>
      <p:ext uri="{BB962C8B-B14F-4D97-AF65-F5344CB8AC3E}">
        <p14:creationId xmlns:p14="http://schemas.microsoft.com/office/powerpoint/2010/main" val="170708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(8)</a:t>
            </a:r>
            <a:endParaRPr lang="de-CH" dirty="0"/>
          </a:p>
        </p:txBody>
      </p:sp>
      <p:sp>
        <p:nvSpPr>
          <p:cNvPr id="3" name="Inhaltsplatzhalter 2"/>
          <p:cNvSpPr>
            <a:spLocks noGrp="1"/>
          </p:cNvSpPr>
          <p:nvPr>
            <p:ph idx="1"/>
          </p:nvPr>
        </p:nvSpPr>
        <p:spPr/>
        <p:txBody>
          <a:bodyPr>
            <a:normAutofit lnSpcReduction="10000"/>
          </a:bodyPr>
          <a:lstStyle/>
          <a:p>
            <a:r>
              <a:rPr lang="de-CH" i="1" dirty="0" err="1" smtClean="0"/>
              <a:t>Concurrent</a:t>
            </a:r>
            <a:r>
              <a:rPr lang="de-CH" dirty="0" smtClean="0"/>
              <a:t>?</a:t>
            </a:r>
          </a:p>
          <a:p>
            <a:endParaRPr lang="de-CH" dirty="0"/>
          </a:p>
          <a:p>
            <a:r>
              <a:rPr lang="de-CH" dirty="0" smtClean="0"/>
              <a:t>Die Applikation (</a:t>
            </a:r>
            <a:r>
              <a:rPr lang="de-CH" i="1" dirty="0" err="1" smtClean="0"/>
              <a:t>Mutator</a:t>
            </a:r>
            <a:r>
              <a:rPr lang="de-CH" dirty="0" smtClean="0"/>
              <a:t>) kann während des GC-Algorithmus von schwarzen Objekten auf weisse Zeigen.</a:t>
            </a:r>
          </a:p>
          <a:p>
            <a:pPr marL="0" indent="0">
              <a:buNone/>
            </a:pPr>
            <a:endParaRPr lang="de-CH" dirty="0" smtClean="0"/>
          </a:p>
          <a:p>
            <a:r>
              <a:rPr lang="de-CH" dirty="0" smtClean="0"/>
              <a:t>Zuständigkeit:</a:t>
            </a:r>
            <a:r>
              <a:rPr lang="de-CH" i="1" dirty="0" smtClean="0"/>
              <a:t> Writer </a:t>
            </a:r>
            <a:r>
              <a:rPr lang="de-CH" i="1" dirty="0" err="1" smtClean="0"/>
              <a:t>Barrier</a:t>
            </a:r>
            <a:endParaRPr lang="de-CH" i="1" dirty="0" smtClean="0"/>
          </a:p>
          <a:p>
            <a:pPr lvl="1"/>
            <a:r>
              <a:rPr lang="de-CH" dirty="0" smtClean="0"/>
              <a:t>Kleine Funktion, von </a:t>
            </a:r>
            <a:r>
              <a:rPr lang="de-CH" dirty="0" err="1" smtClean="0"/>
              <a:t>Mutator</a:t>
            </a:r>
            <a:r>
              <a:rPr lang="de-CH" dirty="0" smtClean="0"/>
              <a:t> ausgeführt</a:t>
            </a:r>
          </a:p>
          <a:p>
            <a:pPr lvl="1"/>
            <a:r>
              <a:rPr lang="de-CH" dirty="0" smtClean="0"/>
              <a:t>Färbt weisse Objekte, welche nun erreichbar sind, gleich selber grau.</a:t>
            </a:r>
          </a:p>
          <a:p>
            <a:pPr lvl="1"/>
            <a:endParaRPr lang="de-CH" dirty="0"/>
          </a:p>
          <a:p>
            <a:r>
              <a:rPr lang="de-CH" dirty="0" smtClean="0"/>
              <a:t>Trotzdem braucht es eine kurze </a:t>
            </a:r>
            <a:r>
              <a:rPr lang="de-CH" i="1" dirty="0" err="1" smtClean="0"/>
              <a:t>stop-the-world</a:t>
            </a:r>
            <a:r>
              <a:rPr lang="de-CH" dirty="0" smtClean="0"/>
              <a:t> Phase.</a:t>
            </a:r>
          </a:p>
          <a:p>
            <a:pPr marL="457200" lvl="1" indent="0">
              <a:buNone/>
            </a:pPr>
            <a:endParaRPr lang="de-CH" dirty="0"/>
          </a:p>
        </p:txBody>
      </p:sp>
    </p:spTree>
    <p:extLst>
      <p:ext uri="{BB962C8B-B14F-4D97-AF65-F5344CB8AC3E}">
        <p14:creationId xmlns:p14="http://schemas.microsoft.com/office/powerpoint/2010/main" val="3987652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 Team</a:t>
            </a:r>
            <a:endParaRPr lang="de-CH" dirty="0"/>
          </a:p>
        </p:txBody>
      </p:sp>
      <p:sp>
        <p:nvSpPr>
          <p:cNvPr id="3" name="Inhaltsplatzhalter 2"/>
          <p:cNvSpPr>
            <a:spLocks noGrp="1"/>
          </p:cNvSpPr>
          <p:nvPr>
            <p:ph idx="1"/>
          </p:nvPr>
        </p:nvSpPr>
        <p:spPr/>
        <p:txBody>
          <a:bodyPr>
            <a:normAutofit fontScale="92500" lnSpcReduction="20000"/>
          </a:bodyPr>
          <a:lstStyle/>
          <a:p>
            <a:pPr marL="0" indent="0">
              <a:buNone/>
            </a:pPr>
            <a:r>
              <a:rPr lang="de-CH" sz="3500" dirty="0" smtClean="0"/>
              <a:t>Aspekte</a:t>
            </a:r>
            <a:endParaRPr lang="de-CH" sz="3000" dirty="0" smtClean="0"/>
          </a:p>
          <a:p>
            <a:pPr marL="0" indent="0">
              <a:buNone/>
            </a:pPr>
            <a:r>
              <a:rPr lang="de-CH" sz="3500" dirty="0" smtClean="0"/>
              <a:t>+ Spass (Entwicklungsumgebung)</a:t>
            </a:r>
          </a:p>
          <a:p>
            <a:pPr marL="0" indent="0">
              <a:buNone/>
            </a:pPr>
            <a:r>
              <a:rPr lang="de-CH" sz="3500" dirty="0" smtClean="0"/>
              <a:t>+ </a:t>
            </a:r>
            <a:r>
              <a:rPr lang="de-CH" sz="3500" dirty="0" err="1" smtClean="0"/>
              <a:t>Garbage</a:t>
            </a:r>
            <a:r>
              <a:rPr lang="de-CH" sz="3500" dirty="0" smtClean="0"/>
              <a:t> Collection</a:t>
            </a:r>
          </a:p>
          <a:p>
            <a:pPr marL="0" indent="0">
              <a:buNone/>
            </a:pPr>
            <a:r>
              <a:rPr lang="de-CH" sz="3500" dirty="0" smtClean="0"/>
              <a:t>+ Aufgeräumte Sprache</a:t>
            </a:r>
          </a:p>
          <a:p>
            <a:pPr marL="0" indent="0">
              <a:buNone/>
            </a:pPr>
            <a:r>
              <a:rPr lang="de-CH" sz="3500" dirty="0" smtClean="0"/>
              <a:t>- Kompilierung für spezifische Zielplattform</a:t>
            </a:r>
            <a:endParaRPr lang="de-CH" sz="3500" dirty="0"/>
          </a:p>
          <a:p>
            <a:pPr marL="0" indent="0">
              <a:buNone/>
            </a:pPr>
            <a:endParaRPr lang="de-CH" sz="3500" dirty="0"/>
          </a:p>
          <a:p>
            <a:pPr marL="0" indent="0">
              <a:buNone/>
            </a:pPr>
            <a:r>
              <a:rPr lang="de-CH" sz="3500" dirty="0" smtClean="0"/>
              <a:t>Für was?</a:t>
            </a:r>
          </a:p>
          <a:p>
            <a:pPr marL="0" indent="0">
              <a:buNone/>
            </a:pPr>
            <a:r>
              <a:rPr lang="de-CH" sz="3500" dirty="0" smtClean="0"/>
              <a:t>+ Schnellen Backend-Service oder CLI-Tool</a:t>
            </a:r>
          </a:p>
          <a:p>
            <a:pPr marL="0" indent="0">
              <a:buNone/>
            </a:pPr>
            <a:r>
              <a:rPr lang="de-CH" sz="3500" dirty="0" smtClean="0"/>
              <a:t>- Ökosystem von Go (noch) klein</a:t>
            </a:r>
            <a:endParaRPr lang="de-CH" sz="3500" dirty="0"/>
          </a:p>
          <a:p>
            <a:endParaRPr lang="de-CH" dirty="0" smtClean="0"/>
          </a:p>
          <a:p>
            <a:endParaRPr lang="de-CH" dirty="0"/>
          </a:p>
          <a:p>
            <a:endParaRPr lang="de-CH" dirty="0"/>
          </a:p>
        </p:txBody>
      </p:sp>
    </p:spTree>
    <p:extLst>
      <p:ext uri="{BB962C8B-B14F-4D97-AF65-F5344CB8AC3E}">
        <p14:creationId xmlns:p14="http://schemas.microsoft.com/office/powerpoint/2010/main" val="1796784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 Alex</a:t>
            </a:r>
            <a:endParaRPr lang="de-CH" dirty="0"/>
          </a:p>
        </p:txBody>
      </p:sp>
      <p:sp>
        <p:nvSpPr>
          <p:cNvPr id="3" name="Inhaltsplatzhalter 2"/>
          <p:cNvSpPr>
            <a:spLocks noGrp="1"/>
          </p:cNvSpPr>
          <p:nvPr>
            <p:ph idx="1"/>
          </p:nvPr>
        </p:nvSpPr>
        <p:spPr/>
        <p:txBody>
          <a:bodyPr/>
          <a:lstStyle/>
          <a:p>
            <a:pPr marL="0" indent="0" algn="ctr">
              <a:buNone/>
            </a:pPr>
            <a:endParaRPr lang="de-CH" sz="3600" dirty="0"/>
          </a:p>
          <a:p>
            <a:pPr marL="0" indent="0" algn="ctr">
              <a:buNone/>
            </a:pPr>
            <a:r>
              <a:rPr lang="de-CH" sz="4800" i="1" dirty="0" smtClean="0"/>
              <a:t>Minimalistisch</a:t>
            </a:r>
          </a:p>
          <a:p>
            <a:pPr marL="0" indent="0" algn="ctr">
              <a:buNone/>
            </a:pPr>
            <a:r>
              <a:rPr lang="de-CH" sz="4800" i="1" dirty="0" smtClean="0"/>
              <a:t>Schnell</a:t>
            </a:r>
          </a:p>
          <a:p>
            <a:pPr marL="0" indent="0" algn="ctr">
              <a:buNone/>
            </a:pPr>
            <a:r>
              <a:rPr lang="de-CH" sz="4800" i="1" dirty="0" err="1"/>
              <a:t>C</a:t>
            </a:r>
            <a:r>
              <a:rPr lang="de-CH" sz="4800" i="1" dirty="0" err="1" smtClean="0"/>
              <a:t>oncurrency</a:t>
            </a:r>
            <a:endParaRPr lang="de-CH" sz="4800" i="1" dirty="0"/>
          </a:p>
        </p:txBody>
      </p:sp>
    </p:spTree>
    <p:extLst>
      <p:ext uri="{BB962C8B-B14F-4D97-AF65-F5344CB8AC3E}">
        <p14:creationId xmlns:p14="http://schemas.microsoft.com/office/powerpoint/2010/main" val="1362767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 Fabian</a:t>
            </a:r>
            <a:endParaRPr lang="de-CH" dirty="0"/>
          </a:p>
        </p:txBody>
      </p:sp>
      <p:sp>
        <p:nvSpPr>
          <p:cNvPr id="3" name="Inhaltsplatzhalter 2"/>
          <p:cNvSpPr>
            <a:spLocks noGrp="1"/>
          </p:cNvSpPr>
          <p:nvPr>
            <p:ph idx="1"/>
          </p:nvPr>
        </p:nvSpPr>
        <p:spPr/>
        <p:txBody>
          <a:bodyPr>
            <a:normAutofit/>
          </a:bodyPr>
          <a:lstStyle/>
          <a:p>
            <a:pPr marL="0" indent="0" algn="ctr">
              <a:buNone/>
            </a:pPr>
            <a:endParaRPr lang="de-CH" sz="3600" dirty="0"/>
          </a:p>
          <a:p>
            <a:pPr marL="0" indent="0" algn="ctr">
              <a:buNone/>
            </a:pPr>
            <a:r>
              <a:rPr lang="de-CH" sz="4800" i="1" dirty="0" err="1" smtClean="0"/>
              <a:t>Concurrency</a:t>
            </a:r>
            <a:endParaRPr lang="de-CH" sz="4800" i="1" dirty="0" smtClean="0"/>
          </a:p>
          <a:p>
            <a:pPr marL="0" indent="0" algn="ctr">
              <a:buNone/>
            </a:pPr>
            <a:r>
              <a:rPr lang="de-CH" sz="4800" i="1" dirty="0" smtClean="0"/>
              <a:t>C ähnlich</a:t>
            </a:r>
          </a:p>
          <a:p>
            <a:pPr marL="0" indent="0" algn="ctr">
              <a:buNone/>
            </a:pPr>
            <a:r>
              <a:rPr lang="de-CH" sz="4800" i="1" smtClean="0"/>
              <a:t>Skriptsprache</a:t>
            </a:r>
            <a:endParaRPr lang="de-CH" sz="4800" i="1" dirty="0"/>
          </a:p>
          <a:p>
            <a:endParaRPr lang="de-CH" sz="3600" dirty="0"/>
          </a:p>
        </p:txBody>
      </p:sp>
    </p:spTree>
    <p:extLst>
      <p:ext uri="{BB962C8B-B14F-4D97-AF65-F5344CB8AC3E}">
        <p14:creationId xmlns:p14="http://schemas.microsoft.com/office/powerpoint/2010/main" val="2241527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Inhalt</a:t>
            </a:r>
            <a:endParaRPr lang="de-CH" dirty="0"/>
          </a:p>
        </p:txBody>
      </p:sp>
      <p:sp>
        <p:nvSpPr>
          <p:cNvPr id="3" name="Inhaltsplatzhalter 2"/>
          <p:cNvSpPr>
            <a:spLocks noGrp="1"/>
          </p:cNvSpPr>
          <p:nvPr>
            <p:ph idx="1"/>
          </p:nvPr>
        </p:nvSpPr>
        <p:spPr/>
        <p:txBody>
          <a:bodyPr>
            <a:normAutofit/>
          </a:bodyPr>
          <a:lstStyle/>
          <a:p>
            <a:r>
              <a:rPr lang="de-CH" dirty="0" smtClean="0"/>
              <a:t>Go</a:t>
            </a:r>
          </a:p>
          <a:p>
            <a:r>
              <a:rPr lang="de-CH" dirty="0" smtClean="0"/>
              <a:t>Themen</a:t>
            </a:r>
          </a:p>
          <a:p>
            <a:pPr lvl="1"/>
            <a:r>
              <a:rPr lang="de-CH" dirty="0" smtClean="0"/>
              <a:t>Nicht klassenbasiertes OOP</a:t>
            </a:r>
          </a:p>
          <a:p>
            <a:pPr lvl="1"/>
            <a:r>
              <a:rPr lang="de-CH" dirty="0" smtClean="0"/>
              <a:t>Slice</a:t>
            </a:r>
          </a:p>
          <a:p>
            <a:pPr lvl="1"/>
            <a:r>
              <a:rPr lang="de-CH" dirty="0" err="1" smtClean="0"/>
              <a:t>Garbage</a:t>
            </a:r>
            <a:r>
              <a:rPr lang="de-CH" dirty="0" smtClean="0"/>
              <a:t> </a:t>
            </a:r>
            <a:r>
              <a:rPr lang="de-CH" dirty="0" err="1" smtClean="0"/>
              <a:t>Collector</a:t>
            </a:r>
            <a:endParaRPr lang="de-CH" dirty="0"/>
          </a:p>
          <a:p>
            <a:r>
              <a:rPr lang="de-CH" dirty="0" smtClean="0"/>
              <a:t>Fazit</a:t>
            </a:r>
            <a:endParaRPr lang="de-CH" dirty="0"/>
          </a:p>
        </p:txBody>
      </p:sp>
    </p:spTree>
    <p:extLst>
      <p:ext uri="{BB962C8B-B14F-4D97-AF65-F5344CB8AC3E}">
        <p14:creationId xmlns:p14="http://schemas.microsoft.com/office/powerpoint/2010/main" val="3352374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en-US" dirty="0" smtClean="0"/>
              <a:t>Google, </a:t>
            </a:r>
            <a:r>
              <a:rPr lang="en-US" dirty="0" err="1" smtClean="0"/>
              <a:t>OpenSource</a:t>
            </a:r>
            <a:r>
              <a:rPr lang="en-US" dirty="0" smtClean="0"/>
              <a:t> 2009, first official release 2012</a:t>
            </a:r>
          </a:p>
          <a:p>
            <a:pPr marL="0" indent="0">
              <a:buNone/>
            </a:pPr>
            <a:endParaRPr lang="en-US" dirty="0" smtClean="0"/>
          </a:p>
          <a:p>
            <a:pPr marL="0" indent="0">
              <a:buNone/>
            </a:pPr>
            <a:r>
              <a:rPr lang="en-US" i="1" dirty="0"/>
              <a:t>Go is a programming language designed by Google to help solve Google's problems, and Google has big problems. </a:t>
            </a:r>
            <a:r>
              <a:rPr lang="en-US" sz="1800" i="1" dirty="0" smtClean="0"/>
              <a:t>(https://talks.golang.org/2012/splash.article)</a:t>
            </a:r>
          </a:p>
          <a:p>
            <a:pPr marL="0" indent="0">
              <a:buNone/>
            </a:pPr>
            <a:endParaRPr lang="en-US" i="1" dirty="0" smtClean="0"/>
          </a:p>
          <a:p>
            <a:pPr marL="0" indent="0">
              <a:buNone/>
            </a:pPr>
            <a:r>
              <a:rPr lang="en-US" dirty="0" smtClean="0"/>
              <a:t>Wo </a:t>
            </a:r>
            <a:r>
              <a:rPr lang="en-US" dirty="0" err="1" smtClean="0"/>
              <a:t>wird</a:t>
            </a:r>
            <a:r>
              <a:rPr lang="en-US" dirty="0" smtClean="0"/>
              <a:t> Go </a:t>
            </a:r>
            <a:r>
              <a:rPr lang="en-US" dirty="0" err="1" smtClean="0"/>
              <a:t>verwendet</a:t>
            </a:r>
            <a:r>
              <a:rPr lang="en-US" dirty="0" smtClean="0"/>
              <a:t>?</a:t>
            </a:r>
          </a:p>
          <a:p>
            <a:pPr>
              <a:buFontTx/>
              <a:buChar char="-"/>
            </a:pPr>
            <a:r>
              <a:rPr lang="en-US" dirty="0" err="1" smtClean="0"/>
              <a:t>Serverside</a:t>
            </a:r>
            <a:endParaRPr lang="en-US" dirty="0" smtClean="0"/>
          </a:p>
          <a:p>
            <a:pPr>
              <a:buFontTx/>
              <a:buChar char="-"/>
            </a:pPr>
            <a:r>
              <a:rPr lang="en-US" b="1" dirty="0" smtClean="0"/>
              <a:t>C</a:t>
            </a:r>
            <a:r>
              <a:rPr lang="en-US" dirty="0" smtClean="0"/>
              <a:t>ommand </a:t>
            </a:r>
            <a:r>
              <a:rPr lang="en-US" b="1" dirty="0" smtClean="0"/>
              <a:t>L</a:t>
            </a:r>
            <a:r>
              <a:rPr lang="en-US" dirty="0" smtClean="0"/>
              <a:t>ine </a:t>
            </a:r>
            <a:r>
              <a:rPr lang="en-US" b="1" dirty="0" smtClean="0"/>
              <a:t>I</a:t>
            </a:r>
            <a:r>
              <a:rPr lang="en-US" dirty="0" smtClean="0"/>
              <a:t>nterface-Tools (Docker)</a:t>
            </a:r>
            <a:endParaRPr lang="en-US" dirty="0"/>
          </a:p>
        </p:txBody>
      </p:sp>
      <p:sp>
        <p:nvSpPr>
          <p:cNvPr id="4" name="Titel 1"/>
          <p:cNvSpPr>
            <a:spLocks noGrp="1"/>
          </p:cNvSpPr>
          <p:nvPr>
            <p:ph type="title"/>
          </p:nvPr>
        </p:nvSpPr>
        <p:spPr>
          <a:xfrm>
            <a:off x="838200" y="365125"/>
            <a:ext cx="10515600" cy="1325563"/>
          </a:xfrm>
        </p:spPr>
        <p:txBody>
          <a:bodyPr/>
          <a:lstStyle/>
          <a:p>
            <a:r>
              <a:rPr lang="de-CH" dirty="0" smtClean="0"/>
              <a:t>Go</a:t>
            </a:r>
            <a:endParaRPr lang="de-CH" dirty="0"/>
          </a:p>
        </p:txBody>
      </p:sp>
    </p:spTree>
    <p:extLst>
      <p:ext uri="{BB962C8B-B14F-4D97-AF65-F5344CB8AC3E}">
        <p14:creationId xmlns:p14="http://schemas.microsoft.com/office/powerpoint/2010/main" val="4241954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Golang</a:t>
            </a:r>
            <a:endParaRPr lang="de-CH" dirty="0"/>
          </a:p>
        </p:txBody>
      </p:sp>
      <p:sp>
        <p:nvSpPr>
          <p:cNvPr id="3" name="Inhaltsplatzhalter 2"/>
          <p:cNvSpPr>
            <a:spLocks noGrp="1"/>
          </p:cNvSpPr>
          <p:nvPr>
            <p:ph idx="1"/>
          </p:nvPr>
        </p:nvSpPr>
        <p:spPr/>
        <p:txBody>
          <a:bodyPr>
            <a:normAutofit/>
          </a:bodyPr>
          <a:lstStyle/>
          <a:p>
            <a:r>
              <a:rPr lang="de-CH" dirty="0" smtClean="0"/>
              <a:t>Statisch </a:t>
            </a:r>
            <a:r>
              <a:rPr lang="de-CH" dirty="0" smtClean="0"/>
              <a:t>typisiert</a:t>
            </a:r>
            <a:endParaRPr lang="de-CH" dirty="0"/>
          </a:p>
          <a:p>
            <a:r>
              <a:rPr lang="de-CH" dirty="0" smtClean="0"/>
              <a:t>Imperativ (objektorientierte Programmierung möglich – ohne Klassen)</a:t>
            </a:r>
          </a:p>
          <a:p>
            <a:r>
              <a:rPr lang="de-CH" dirty="0" smtClean="0"/>
              <a:t>Go-Programme </a:t>
            </a:r>
            <a:r>
              <a:rPr lang="de-CH" dirty="0" smtClean="0"/>
              <a:t>werden für das jeweilige Zielsystem zu einer ausführbaren Datei </a:t>
            </a:r>
            <a:r>
              <a:rPr lang="de-CH" dirty="0" smtClean="0"/>
              <a:t>kompiliert (Cross-</a:t>
            </a:r>
            <a:r>
              <a:rPr lang="de-CH" dirty="0" err="1" smtClean="0"/>
              <a:t>Compiling</a:t>
            </a:r>
            <a:r>
              <a:rPr lang="de-CH" dirty="0" smtClean="0"/>
              <a:t> möglich).</a:t>
            </a:r>
            <a:endParaRPr lang="de-CH" dirty="0" smtClean="0"/>
          </a:p>
          <a:p>
            <a:r>
              <a:rPr lang="de-CH" dirty="0" smtClean="0"/>
              <a:t>Syntax </a:t>
            </a:r>
            <a:r>
              <a:rPr lang="de-CH" dirty="0" smtClean="0"/>
              <a:t>ähnlich wie C</a:t>
            </a:r>
            <a:endParaRPr lang="de-CH" dirty="0"/>
          </a:p>
          <a:p>
            <a:r>
              <a:rPr lang="de-CH" dirty="0" smtClean="0"/>
              <a:t>Datenstrukturen: Arrays, Slice, </a:t>
            </a:r>
            <a:r>
              <a:rPr lang="de-CH" dirty="0" err="1" smtClean="0"/>
              <a:t>Maps</a:t>
            </a:r>
            <a:r>
              <a:rPr lang="de-CH" dirty="0" smtClean="0"/>
              <a:t>, </a:t>
            </a:r>
            <a:r>
              <a:rPr lang="de-CH" dirty="0" err="1" smtClean="0"/>
              <a:t>Structs</a:t>
            </a:r>
            <a:endParaRPr lang="de-CH" dirty="0" smtClean="0"/>
          </a:p>
        </p:txBody>
      </p:sp>
    </p:spTree>
    <p:extLst>
      <p:ext uri="{BB962C8B-B14F-4D97-AF65-F5344CB8AC3E}">
        <p14:creationId xmlns:p14="http://schemas.microsoft.com/office/powerpoint/2010/main" val="222050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Nicht klassenbasiertes OOP</a:t>
            </a:r>
            <a:endParaRPr lang="de-CH" dirty="0"/>
          </a:p>
        </p:txBody>
      </p:sp>
      <p:sp>
        <p:nvSpPr>
          <p:cNvPr id="3" name="Inhaltsplatzhalter 2"/>
          <p:cNvSpPr>
            <a:spLocks noGrp="1"/>
          </p:cNvSpPr>
          <p:nvPr>
            <p:ph idx="1"/>
          </p:nvPr>
        </p:nvSpPr>
        <p:spPr/>
        <p:txBody>
          <a:bodyPr/>
          <a:lstStyle/>
          <a:p>
            <a:r>
              <a:rPr lang="de-CH" dirty="0" smtClean="0"/>
              <a:t>Go hat keine Klassen dafür </a:t>
            </a:r>
            <a:r>
              <a:rPr lang="de-CH" dirty="0" err="1" smtClean="0"/>
              <a:t>Structs</a:t>
            </a:r>
            <a:endParaRPr lang="de-CH" dirty="0" smtClean="0"/>
          </a:p>
          <a:p>
            <a:endParaRPr lang="de-CH" dirty="0" smtClean="0"/>
          </a:p>
          <a:p>
            <a:r>
              <a:rPr lang="de-CH" dirty="0" smtClean="0"/>
              <a:t>An </a:t>
            </a:r>
            <a:r>
              <a:rPr lang="de-CH" dirty="0" err="1" smtClean="0"/>
              <a:t>Structs</a:t>
            </a:r>
            <a:r>
              <a:rPr lang="de-CH" dirty="0" smtClean="0"/>
              <a:t> können Funktionen angehängt werden</a:t>
            </a:r>
          </a:p>
          <a:p>
            <a:endParaRPr lang="de-CH" dirty="0" smtClean="0"/>
          </a:p>
          <a:p>
            <a:r>
              <a:rPr lang="de-CH" dirty="0" smtClean="0"/>
              <a:t>Interface wird erfüllt, wenn </a:t>
            </a:r>
            <a:r>
              <a:rPr lang="de-CH" dirty="0" err="1" smtClean="0"/>
              <a:t>Struct</a:t>
            </a:r>
            <a:r>
              <a:rPr lang="de-CH" dirty="0" smtClean="0"/>
              <a:t> alle Methode implementiert</a:t>
            </a:r>
          </a:p>
          <a:p>
            <a:endParaRPr lang="de-CH" dirty="0" smtClean="0"/>
          </a:p>
          <a:p>
            <a:r>
              <a:rPr lang="de-CH" dirty="0" smtClean="0"/>
              <a:t>Vererbung wird durch Komposition realisiert</a:t>
            </a:r>
          </a:p>
        </p:txBody>
      </p:sp>
    </p:spTree>
    <p:extLst>
      <p:ext uri="{BB962C8B-B14F-4D97-AF65-F5344CB8AC3E}">
        <p14:creationId xmlns:p14="http://schemas.microsoft.com/office/powerpoint/2010/main" val="847568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1253331"/>
            <a:ext cx="10515600" cy="4351338"/>
          </a:xfrm>
        </p:spPr>
        <p:txBody>
          <a:bodyPr anchor="ctr">
            <a:normAutofit/>
          </a:bodyPr>
          <a:lstStyle/>
          <a:p>
            <a:pPr marL="0" indent="0" algn="ctr">
              <a:buNone/>
            </a:pPr>
            <a:r>
              <a:rPr lang="de-CH" sz="9600" dirty="0" smtClean="0">
                <a:latin typeface="Courier New" panose="02070309020205020404" pitchFamily="49" charset="0"/>
                <a:cs typeface="Courier New" panose="02070309020205020404" pitchFamily="49" charset="0"/>
              </a:rPr>
              <a:t>Code Demo</a:t>
            </a:r>
          </a:p>
          <a:p>
            <a:pPr marL="0" indent="0" algn="ctr">
              <a:buNone/>
            </a:pPr>
            <a:r>
              <a:rPr lang="de-CH" sz="1800" dirty="0">
                <a:latin typeface="Courier New" panose="02070309020205020404" pitchFamily="49" charset="0"/>
                <a:cs typeface="Courier New" panose="02070309020205020404" pitchFamily="49" charset="0"/>
                <a:hlinkClick r:id="rId2"/>
              </a:rPr>
              <a:t>http://play.golang.org/p/swnGFYNIqR</a:t>
            </a:r>
            <a:endParaRPr lang="de-CH"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2636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Slice</a:t>
            </a:r>
            <a:endParaRPr lang="de-CH" dirty="0"/>
          </a:p>
        </p:txBody>
      </p:sp>
      <p:sp>
        <p:nvSpPr>
          <p:cNvPr id="3" name="Inhaltsplatzhalter 2"/>
          <p:cNvSpPr>
            <a:spLocks noGrp="1"/>
          </p:cNvSpPr>
          <p:nvPr>
            <p:ph idx="1"/>
          </p:nvPr>
        </p:nvSpPr>
        <p:spPr>
          <a:xfrm>
            <a:off x="838200" y="1825625"/>
            <a:ext cx="10515600" cy="4351338"/>
          </a:xfrm>
        </p:spPr>
        <p:txBody>
          <a:bodyPr/>
          <a:lstStyle/>
          <a:p>
            <a:r>
              <a:rPr lang="de-CH" dirty="0" smtClean="0"/>
              <a:t>Slice ist ein Datentyp der Ausschnitt von einem Array abbildet</a:t>
            </a:r>
          </a:p>
          <a:p>
            <a:endParaRPr lang="de-CH" dirty="0" smtClean="0"/>
          </a:p>
          <a:p>
            <a:r>
              <a:rPr lang="de-CH" dirty="0" smtClean="0"/>
              <a:t>Besteht aus Pointer auf Array, Länge und Kapazität</a:t>
            </a:r>
          </a:p>
          <a:p>
            <a:endParaRPr lang="de-CH" dirty="0" smtClean="0"/>
          </a:p>
          <a:p>
            <a:r>
              <a:rPr lang="de-CH" dirty="0" smtClean="0"/>
              <a:t>Array an Funktion übergeben --&gt; </a:t>
            </a:r>
            <a:r>
              <a:rPr lang="de-CH" dirty="0" err="1" smtClean="0"/>
              <a:t>Copy</a:t>
            </a:r>
            <a:r>
              <a:rPr lang="de-CH" dirty="0" smtClean="0"/>
              <a:t> </a:t>
            </a:r>
            <a:r>
              <a:rPr lang="de-CH" dirty="0" err="1" smtClean="0"/>
              <a:t>by</a:t>
            </a:r>
            <a:r>
              <a:rPr lang="de-CH" dirty="0" smtClean="0"/>
              <a:t> Value</a:t>
            </a:r>
          </a:p>
          <a:p>
            <a:endParaRPr lang="de-CH" dirty="0" smtClean="0"/>
          </a:p>
          <a:p>
            <a:r>
              <a:rPr lang="de-CH" dirty="0" smtClean="0"/>
              <a:t>Slice an Funktion übergeben --&gt; Array wird nicht kopiert</a:t>
            </a:r>
          </a:p>
          <a:p>
            <a:endParaRPr lang="de-CH" dirty="0"/>
          </a:p>
          <a:p>
            <a:endParaRPr lang="de-CH" dirty="0"/>
          </a:p>
        </p:txBody>
      </p:sp>
    </p:spTree>
    <p:extLst>
      <p:ext uri="{BB962C8B-B14F-4D97-AF65-F5344CB8AC3E}">
        <p14:creationId xmlns:p14="http://schemas.microsoft.com/office/powerpoint/2010/main" val="385917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1253331"/>
            <a:ext cx="10515600" cy="4351338"/>
          </a:xfrm>
        </p:spPr>
        <p:txBody>
          <a:bodyPr anchor="ctr">
            <a:normAutofit/>
          </a:bodyPr>
          <a:lstStyle/>
          <a:p>
            <a:pPr marL="0" indent="0" algn="ctr">
              <a:buNone/>
            </a:pPr>
            <a:r>
              <a:rPr lang="de-CH" sz="9600" dirty="0" smtClean="0">
                <a:latin typeface="Courier New" panose="02070309020205020404" pitchFamily="49" charset="0"/>
                <a:cs typeface="Courier New" panose="02070309020205020404" pitchFamily="49" charset="0"/>
              </a:rPr>
              <a:t>Code Demo</a:t>
            </a:r>
          </a:p>
          <a:p>
            <a:pPr marL="0" indent="0" algn="ctr">
              <a:buNone/>
            </a:pPr>
            <a:r>
              <a:rPr lang="de-CH" sz="1800" dirty="0">
                <a:latin typeface="Courier New" panose="02070309020205020404" pitchFamily="49" charset="0"/>
                <a:cs typeface="Courier New" panose="02070309020205020404" pitchFamily="49" charset="0"/>
                <a:hlinkClick r:id="rId2"/>
              </a:rPr>
              <a:t>https://play.golang.org/p/8w9L8Kkkby</a:t>
            </a:r>
            <a:endParaRPr lang="de-CH"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203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(1)</a:t>
            </a:r>
            <a:endParaRPr lang="de-CH" dirty="0"/>
          </a:p>
        </p:txBody>
      </p:sp>
      <p:sp>
        <p:nvSpPr>
          <p:cNvPr id="3" name="Inhaltsplatzhalter 2"/>
          <p:cNvSpPr>
            <a:spLocks noGrp="1"/>
          </p:cNvSpPr>
          <p:nvPr>
            <p:ph idx="1"/>
          </p:nvPr>
        </p:nvSpPr>
        <p:spPr/>
        <p:txBody>
          <a:bodyPr/>
          <a:lstStyle/>
          <a:p>
            <a:r>
              <a:rPr lang="de-CH" dirty="0" smtClean="0"/>
              <a:t>In systemnahmen Programmiersprachen (C) muss oft manuelle Speicherverwaltung betrieben werden.</a:t>
            </a:r>
          </a:p>
          <a:p>
            <a:pPr marL="0" indent="0">
              <a:buNone/>
            </a:pPr>
            <a:endParaRPr lang="de-CH" dirty="0" smtClean="0"/>
          </a:p>
          <a:p>
            <a:r>
              <a:rPr lang="de-CH" dirty="0" smtClean="0"/>
              <a:t>Lösung: </a:t>
            </a:r>
            <a:r>
              <a:rPr lang="de-CH" dirty="0" err="1" smtClean="0"/>
              <a:t>Garbage</a:t>
            </a:r>
            <a:r>
              <a:rPr lang="de-CH" dirty="0" smtClean="0"/>
              <a:t> Collection (Automatische Speicherbereinigung)</a:t>
            </a:r>
          </a:p>
          <a:p>
            <a:pPr marL="457200" lvl="1" indent="0">
              <a:buNone/>
            </a:pPr>
            <a:r>
              <a:rPr lang="de-CH" dirty="0" smtClean="0"/>
              <a:t>+ Weniger Entwicklungsaufwand</a:t>
            </a:r>
          </a:p>
          <a:p>
            <a:pPr marL="457200" lvl="1" indent="0">
              <a:buNone/>
            </a:pPr>
            <a:r>
              <a:rPr lang="de-CH" dirty="0" smtClean="0"/>
              <a:t>- Teurer </a:t>
            </a:r>
            <a:r>
              <a:rPr lang="de-CH" dirty="0" err="1" smtClean="0"/>
              <a:t>Garbage</a:t>
            </a:r>
            <a:r>
              <a:rPr lang="de-CH" dirty="0" smtClean="0"/>
              <a:t> </a:t>
            </a:r>
            <a:r>
              <a:rPr lang="de-CH" dirty="0" err="1" smtClean="0"/>
              <a:t>Collector</a:t>
            </a:r>
            <a:endParaRPr lang="de-CH" dirty="0" smtClean="0"/>
          </a:p>
          <a:p>
            <a:pPr lvl="1"/>
            <a:endParaRPr lang="de-CH" dirty="0"/>
          </a:p>
          <a:p>
            <a:r>
              <a:rPr lang="de-CH" dirty="0" smtClean="0"/>
              <a:t>Go verwendet einen </a:t>
            </a:r>
            <a:r>
              <a:rPr lang="de-CH" i="1" dirty="0" err="1" smtClean="0"/>
              <a:t>concurrent</a:t>
            </a:r>
            <a:r>
              <a:rPr lang="de-CH" i="1" dirty="0" smtClean="0"/>
              <a:t>, </a:t>
            </a:r>
            <a:r>
              <a:rPr lang="de-CH" i="1" dirty="0" err="1" smtClean="0"/>
              <a:t>tri</a:t>
            </a:r>
            <a:r>
              <a:rPr lang="de-CH" i="1" dirty="0" smtClean="0"/>
              <a:t>-color, mark-</a:t>
            </a:r>
            <a:r>
              <a:rPr lang="de-CH" i="1" dirty="0" err="1" smtClean="0"/>
              <a:t>sweep</a:t>
            </a:r>
            <a:r>
              <a:rPr lang="de-CH" i="1" dirty="0" smtClean="0"/>
              <a:t> </a:t>
            </a:r>
            <a:r>
              <a:rPr lang="de-CH" dirty="0" err="1" smtClean="0"/>
              <a:t>collector</a:t>
            </a:r>
            <a:endParaRPr lang="de-CH" dirty="0" smtClean="0"/>
          </a:p>
          <a:p>
            <a:pPr lvl="1"/>
            <a:r>
              <a:rPr lang="de-CH" dirty="0"/>
              <a:t>Die Idee zu diesem Algorithmus hatte </a:t>
            </a:r>
            <a:r>
              <a:rPr lang="de-CH" dirty="0" smtClean="0"/>
              <a:t>ein gewisser Dijkstra bereits 1978.</a:t>
            </a:r>
            <a:endParaRPr lang="de-CH" dirty="0"/>
          </a:p>
        </p:txBody>
      </p:sp>
    </p:spTree>
    <p:extLst>
      <p:ext uri="{BB962C8B-B14F-4D97-AF65-F5344CB8AC3E}">
        <p14:creationId xmlns:p14="http://schemas.microsoft.com/office/powerpoint/2010/main" val="3450917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1410</Words>
  <Application>Microsoft Office PowerPoint</Application>
  <PresentationFormat>Breitbild</PresentationFormat>
  <Paragraphs>283</Paragraphs>
  <Slides>19</Slides>
  <Notes>13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Calibri Light</vt:lpstr>
      <vt:lpstr>Courier New</vt:lpstr>
      <vt:lpstr>Office Theme</vt:lpstr>
      <vt:lpstr>PowerPoint-Präsentation</vt:lpstr>
      <vt:lpstr>Inhalt</vt:lpstr>
      <vt:lpstr>Go</vt:lpstr>
      <vt:lpstr>Golang</vt:lpstr>
      <vt:lpstr>Nicht klassenbasiertes OOP</vt:lpstr>
      <vt:lpstr>PowerPoint-Präsentation</vt:lpstr>
      <vt:lpstr>Slice</vt:lpstr>
      <vt:lpstr>PowerPoint-Präsentation</vt:lpstr>
      <vt:lpstr>Garbage Collector (1)</vt:lpstr>
      <vt:lpstr>Garbage Collector (2)</vt:lpstr>
      <vt:lpstr>Garbage Collector (3)</vt:lpstr>
      <vt:lpstr>Garbage Collector (4)</vt:lpstr>
      <vt:lpstr>Garbage Collector (5)</vt:lpstr>
      <vt:lpstr>Garbage Collector (6)</vt:lpstr>
      <vt:lpstr>Garbage Collector (7)</vt:lpstr>
      <vt:lpstr>Garbage Collector (8)</vt:lpstr>
      <vt:lpstr>Fazit Team</vt:lpstr>
      <vt:lpstr>Fazit Alex</vt:lpstr>
      <vt:lpstr>Fazit Fabian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 Suter</dc:creator>
  <cp:lastModifiedBy>Fabian Wüthrich</cp:lastModifiedBy>
  <cp:revision>94</cp:revision>
  <dcterms:created xsi:type="dcterms:W3CDTF">2015-12-08T10:40:06Z</dcterms:created>
  <dcterms:modified xsi:type="dcterms:W3CDTF">2015-12-12T12:49:22Z</dcterms:modified>
</cp:coreProperties>
</file>