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387D-69F0-49AE-B779-AD0ED251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4F66E-32FB-4136-A84E-4165A2D38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39EC-EBC0-4656-A8C6-476C0E71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4B7-18CF-4EAE-871F-B43B3B1A5160}" type="datetimeFigureOut">
              <a:rPr lang="LID4096" smtClean="0"/>
              <a:t>05/05/2022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7BAA-25FD-4DBB-91E1-D54D0EFF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C8A1-76D7-41C5-B157-F1FE3340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488-2E4D-4ABF-A735-19503D039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97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9EA3-C6FC-4A3C-A1CB-9FF7EEB5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7758-CA3E-4ECB-81AA-DFFA464B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8186-591D-4821-9EFC-FC1C9E59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4B7-18CF-4EAE-871F-B43B3B1A5160}" type="datetimeFigureOut">
              <a:rPr lang="LID4096" smtClean="0"/>
              <a:t>05/05/2022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D242-4041-4622-BF5B-18A5336B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77F93-3A7C-498E-B919-0E1CD40B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488-2E4D-4ABF-A735-19503D039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65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FB127-9BBF-40A9-8BEC-023F96F09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91364-B24F-48C8-88DB-36A92A2D3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CC5B6-AE3E-48A3-936C-0BF3898C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4B7-18CF-4EAE-871F-B43B3B1A5160}" type="datetimeFigureOut">
              <a:rPr lang="LID4096" smtClean="0"/>
              <a:t>05/05/2022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1338-90E7-4291-AB61-E4A3D3A5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E3622-7F9F-4D02-BC7B-5CF183F0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488-2E4D-4ABF-A735-19503D039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06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79C7-ED44-42B9-AA4F-2DC6D860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0F20-EBB2-40AE-B074-7ACE0248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E688-B3C7-4E29-9800-6014E82B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4B7-18CF-4EAE-871F-B43B3B1A5160}" type="datetimeFigureOut">
              <a:rPr lang="LID4096" smtClean="0"/>
              <a:t>05/05/2022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DCD8B-B68E-4722-A3E5-A098264D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2207-52D5-4401-B5C4-FB9554DD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488-2E4D-4ABF-A735-19503D039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55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F33B-7817-4C05-BB69-EC580A65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60715-781D-4169-8DAC-86EE1306B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D5B36-6B44-4EEC-8860-A64D3C52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4B7-18CF-4EAE-871F-B43B3B1A5160}" type="datetimeFigureOut">
              <a:rPr lang="LID4096" smtClean="0"/>
              <a:t>05/05/2022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2105-97A1-4471-82DD-D07C91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D41A4-5BCD-4805-A460-E09B7DB0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488-2E4D-4ABF-A735-19503D039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56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3846-99C9-4689-8E6D-98178189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3C0A-700B-4A95-8409-020D29064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287FF-EF30-47F5-807A-1B0F1B84D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B08B4-7436-40F9-AE03-7DE620C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4B7-18CF-4EAE-871F-B43B3B1A5160}" type="datetimeFigureOut">
              <a:rPr lang="LID4096" smtClean="0"/>
              <a:t>05/05/2022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D441F-5841-4256-8FE5-82515B61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06CD-F5AF-4474-B5A3-967060DA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488-2E4D-4ABF-A735-19503D039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73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6FBC-F2F5-4C78-95A5-94F48E33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7E619-2D21-41A3-928F-6E2CC86D1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C8FDA-4E31-4A77-AB3E-DBF022A27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35F62-230C-49FB-9D6B-3D320ADB5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FABCE-13C2-4787-85DC-BB9184E6A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38CE2-A85A-4F3A-81C7-30D1254F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4B7-18CF-4EAE-871F-B43B3B1A5160}" type="datetimeFigureOut">
              <a:rPr lang="LID4096" smtClean="0"/>
              <a:t>05/05/2022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EC732-B06E-4053-B328-D3333357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9E007-C048-478F-AD7F-1EEA6BED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488-2E4D-4ABF-A735-19503D039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246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86E-2845-4685-A641-2837FE81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9BBE2-F597-4E39-AEB7-6F5A7F8E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4B7-18CF-4EAE-871F-B43B3B1A5160}" type="datetimeFigureOut">
              <a:rPr lang="LID4096" smtClean="0"/>
              <a:t>05/05/2022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B72BB-AD5D-4221-9921-E25392A7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5DAA-73FB-4CAC-8284-E199B16B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488-2E4D-4ABF-A735-19503D039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791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F0EA3-1DEA-4456-8D9B-F5FA1567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4B7-18CF-4EAE-871F-B43B3B1A5160}" type="datetimeFigureOut">
              <a:rPr lang="LID4096" smtClean="0"/>
              <a:t>05/05/2022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3F051-9D46-46DF-8E02-95495688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E7505-4013-447A-A841-A702BE8C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488-2E4D-4ABF-A735-19503D039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81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5A83-12C0-4FAF-ABDA-C14FA394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BF2A-D2E7-4C4B-BEF8-1FC7FD0E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90343-5C8D-4023-8A9D-A19DBB78D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C699-9DA0-4AA5-8293-E2544B3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4B7-18CF-4EAE-871F-B43B3B1A5160}" type="datetimeFigureOut">
              <a:rPr lang="LID4096" smtClean="0"/>
              <a:t>05/05/2022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84D7E-CC68-4E4E-8CA7-C998705D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13416-EE05-49B7-987F-D04D4EFE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488-2E4D-4ABF-A735-19503D039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362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2DFB-FB83-4740-88FA-8DE94D7D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2AB04-16D4-4F39-81BE-C838E5CC7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70EF3-5B83-407F-A7E2-EDB59E6BE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16B6-7F97-416A-8F36-28CC6BD2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4B7-18CF-4EAE-871F-B43B3B1A5160}" type="datetimeFigureOut">
              <a:rPr lang="LID4096" smtClean="0"/>
              <a:t>05/05/2022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E106F-5346-45D2-AAF1-2D68B9B9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4A804-CC7D-426D-8ECE-E47FA98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488-2E4D-4ABF-A735-19503D039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001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08FC4-519E-46B5-815D-8A20E353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61D2-585A-459C-A078-D3233F36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3AAE-1C3F-4863-85A5-DDA9A975B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54B7-18CF-4EAE-871F-B43B3B1A5160}" type="datetimeFigureOut">
              <a:rPr lang="LID4096" smtClean="0"/>
              <a:t>05/05/2022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BEA5-5106-4F59-BB08-E1787C951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928A-A1DE-42D8-AF7B-496177633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1488-2E4D-4ABF-A735-19503D039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349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vingai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864F-69A3-4F44-966E-8CFD30B77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Search Algorithms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FAAE8-5A28-4245-8671-A7435D82D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Alex Tabacaru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599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B069-E756-4589-8493-4A72157D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727"/>
          </a:xfrm>
        </p:spPr>
        <p:txBody>
          <a:bodyPr>
            <a:normAutofit fontScale="90000"/>
          </a:bodyPr>
          <a:lstStyle/>
          <a:p>
            <a:r>
              <a:rPr lang="en-US" dirty="0"/>
              <a:t>Folder Structure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98A2C-40B4-428B-A8E1-8E711A192AAE}"/>
              </a:ext>
            </a:extLst>
          </p:cNvPr>
          <p:cNvSpPr txBox="1"/>
          <p:nvPr/>
        </p:nvSpPr>
        <p:spPr>
          <a:xfrm>
            <a:off x="110836" y="942109"/>
            <a:ext cx="11942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Maps</a:t>
            </a:r>
            <a:r>
              <a:rPr lang="en-US" sz="2400" dirty="0"/>
              <a:t> folder </a:t>
            </a:r>
            <a:r>
              <a:rPr lang="en-US" sz="2400" dirty="0">
                <a:sym typeface="Wingdings" panose="05000000000000000000" pitchFamily="2" charset="2"/>
              </a:rPr>
              <a:t> place for 2D &amp; 3D map files  map files can be downloaded from: </a:t>
            </a:r>
            <a:r>
              <a:rPr lang="en-US" sz="2400" dirty="0">
                <a:sym typeface="Wingdings" panose="05000000000000000000" pitchFamily="2" charset="2"/>
                <a:hlinkClick r:id="rId2"/>
              </a:rPr>
              <a:t>https://www.movingai.com/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maps can be also forged manually or via script, the map files format is simple and self explanatory.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SearchAIBenchMark</a:t>
            </a:r>
            <a:r>
              <a:rPr lang="en-US" sz="2400" dirty="0"/>
              <a:t> folder </a:t>
            </a:r>
            <a:r>
              <a:rPr lang="en-US" sz="2400" dirty="0">
                <a:sym typeface="Wingdings" panose="05000000000000000000" pitchFamily="2" charset="2"/>
              </a:rPr>
              <a:t> the source code , JAVA language.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68486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B069-E756-4589-8493-4A72157D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7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Structure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41CCF-E92C-46B5-9980-C92F1DBB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033"/>
            <a:ext cx="12192000" cy="37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3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B069-E756-4589-8493-4A72157D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727"/>
          </a:xfrm>
        </p:spPr>
        <p:txBody>
          <a:bodyPr>
            <a:normAutofit fontScale="90000"/>
          </a:bodyPr>
          <a:lstStyle/>
          <a:p>
            <a:r>
              <a:rPr lang="en-US" dirty="0"/>
              <a:t>Main GUI screen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94471-31B9-4740-86C7-5D942322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492" y="692726"/>
            <a:ext cx="6962507" cy="6165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388A6F-CE67-4FDA-9BF9-8088A6423C58}"/>
              </a:ext>
            </a:extLst>
          </p:cNvPr>
          <p:cNvSpPr txBox="1"/>
          <p:nvPr/>
        </p:nvSpPr>
        <p:spPr>
          <a:xfrm>
            <a:off x="124691" y="881149"/>
            <a:ext cx="5020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buttons: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buttons are self explanatory.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need to run in dual mode, need to select first map then click on the button, then select other map and click on the button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bottom of window it is presenting the selection done so far.</a:t>
            </a:r>
          </a:p>
        </p:txBody>
      </p:sp>
    </p:spTree>
    <p:extLst>
      <p:ext uri="{BB962C8B-B14F-4D97-AF65-F5344CB8AC3E}">
        <p14:creationId xmlns:p14="http://schemas.microsoft.com/office/powerpoint/2010/main" val="209728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B069-E756-4589-8493-4A72157D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7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Code:  important Classes &amp; notes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492DC-9384-480F-B0B7-55DE29A429BE}"/>
              </a:ext>
            </a:extLst>
          </p:cNvPr>
          <p:cNvSpPr txBox="1"/>
          <p:nvPr/>
        </p:nvSpPr>
        <p:spPr>
          <a:xfrm>
            <a:off x="108065" y="789709"/>
            <a:ext cx="11903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Can select weights, neighbor type (default DiscreetK3), grid pixel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First row of buttons are for regular algorithm runs, combined with the different heuristics.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Second row, is for animation versions, showing the search as it progresses.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Timer [</a:t>
            </a:r>
            <a:r>
              <a:rPr lang="en-US" sz="2000" dirty="0" err="1">
                <a:sym typeface="Wingdings" panose="05000000000000000000" pitchFamily="2" charset="2"/>
              </a:rPr>
              <a:t>ms</a:t>
            </a:r>
            <a:r>
              <a:rPr lang="en-US" sz="2000" dirty="0">
                <a:sym typeface="Wingdings" panose="05000000000000000000" pitchFamily="2" charset="2"/>
              </a:rPr>
              <a:t>]: to define how fast the animation goes. It is accelerating during the search to allow better timing.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Solder Border: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if dual map</a:t>
            </a:r>
            <a:r>
              <a:rPr lang="en-US" sz="2000" dirty="0">
                <a:sym typeface="Wingdings" panose="05000000000000000000" pitchFamily="2" charset="2"/>
              </a:rPr>
              <a:t>, can solder the maps and add the border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Solder Open: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if dual map</a:t>
            </a:r>
            <a:r>
              <a:rPr lang="en-US" sz="2000" dirty="0">
                <a:sym typeface="Wingdings" panose="05000000000000000000" pitchFamily="2" charset="2"/>
              </a:rPr>
              <a:t>, same as above but leaves the </a:t>
            </a:r>
            <a:r>
              <a:rPr lang="en-US" sz="2000" dirty="0" err="1">
                <a:sym typeface="Wingdings" panose="05000000000000000000" pitchFamily="2" charset="2"/>
              </a:rPr>
              <a:t>bordr</a:t>
            </a:r>
            <a:r>
              <a:rPr lang="en-US" sz="2000" dirty="0">
                <a:sym typeface="Wingdings" panose="05000000000000000000" pitchFamily="2" charset="2"/>
              </a:rPr>
              <a:t> places as terrain for free passage. 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4C052-A95F-411F-8533-9EB328BC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666928"/>
            <a:ext cx="7437119" cy="4190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2D8D7E-C1CC-4A99-A86D-E980478B9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4"/>
          <a:stretch/>
        </p:blipFill>
        <p:spPr>
          <a:xfrm>
            <a:off x="244799" y="4686186"/>
            <a:ext cx="4406791" cy="21708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C98D41-A22B-4CFC-ABF0-8369D6B52860}"/>
              </a:ext>
            </a:extLst>
          </p:cNvPr>
          <p:cNvSpPr txBox="1"/>
          <p:nvPr/>
        </p:nvSpPr>
        <p:spPr>
          <a:xfrm>
            <a:off x="31246" y="2931860"/>
            <a:ext cx="4543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Soldered dual map (same map in this case).</a:t>
            </a:r>
          </a:p>
          <a:p>
            <a:r>
              <a:rPr lang="en-US" dirty="0"/>
              <a:t>Class attribute BD will define the density of the borders along the soldered line.</a:t>
            </a:r>
          </a:p>
          <a:p>
            <a:r>
              <a:rPr lang="en-US" dirty="0"/>
              <a:t>Define composition for each side.</a:t>
            </a:r>
          </a:p>
          <a:p>
            <a:r>
              <a:rPr lang="en-US" dirty="0"/>
              <a:t>MAP_COMPOSING_ROWS</a:t>
            </a:r>
          </a:p>
          <a:p>
            <a:r>
              <a:rPr lang="en-US" dirty="0"/>
              <a:t>MAP_COMPOSING_COLS</a:t>
            </a:r>
          </a:p>
        </p:txBody>
      </p:sp>
    </p:spTree>
    <p:extLst>
      <p:ext uri="{BB962C8B-B14F-4D97-AF65-F5344CB8AC3E}">
        <p14:creationId xmlns:p14="http://schemas.microsoft.com/office/powerpoint/2010/main" val="289325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B069-E756-4589-8493-4A72157D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7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Code:  important Classes &amp; notes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492DC-9384-480F-B0B7-55DE29A429BE}"/>
              </a:ext>
            </a:extLst>
          </p:cNvPr>
          <p:cNvSpPr txBox="1"/>
          <p:nvPr/>
        </p:nvSpPr>
        <p:spPr>
          <a:xfrm>
            <a:off x="108065" y="789709"/>
            <a:ext cx="119038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  <a:r>
              <a:rPr lang="en-US" sz="2000" b="1" i="1" dirty="0" err="1"/>
              <a:t>MarathonGUI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responsible for running marathons (see screenshot at the bottom of slide).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A useful and quality method to run the marathons is by creating a “run” file.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Then it can be repeated (run) from the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Notice the run file name includes the map names (also for dual maps mode).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Most useable buttons and fields: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ym typeface="Wingdings" panose="05000000000000000000" pitchFamily="2" charset="2"/>
              </a:rPr>
              <a:t>Repeat-Loops</a:t>
            </a:r>
            <a:r>
              <a:rPr lang="en-US" sz="2000" dirty="0">
                <a:sym typeface="Wingdings" panose="05000000000000000000" pitchFamily="2" charset="2"/>
              </a:rPr>
              <a:t> field  how many iterations of new starting locations will be generated in the run file.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ym typeface="Wingdings" panose="05000000000000000000" pitchFamily="2" charset="2"/>
              </a:rPr>
              <a:t>Save instances to file</a:t>
            </a:r>
            <a:r>
              <a:rPr lang="en-US" sz="2000" dirty="0">
                <a:sym typeface="Wingdings" panose="05000000000000000000" pitchFamily="2" charset="2"/>
              </a:rPr>
              <a:t> button  generate the run file.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The generation parameters are defined inside the handler event: </a:t>
            </a:r>
            <a:r>
              <a:rPr lang="en-US" sz="2000" b="1" i="1" dirty="0" err="1">
                <a:sym typeface="Wingdings" panose="05000000000000000000" pitchFamily="2" charset="2"/>
              </a:rPr>
              <a:t>saveInstancesToFile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double[]    </a:t>
            </a:r>
            <a:r>
              <a:rPr lang="en-US" sz="2000" dirty="0" err="1">
                <a:sym typeface="Wingdings" panose="05000000000000000000" pitchFamily="2" charset="2"/>
              </a:rPr>
              <a:t>wL</a:t>
            </a:r>
            <a:r>
              <a:rPr lang="en-US" sz="2000" dirty="0">
                <a:sym typeface="Wingdings" panose="05000000000000000000" pitchFamily="2" charset="2"/>
              </a:rPr>
              <a:t>      = { 1.0, 1.25, 1.5, 2.0, 4.0, 6.0, 10.0 }  for weight factors on west map (if dual mode).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fr-FR" sz="2000" dirty="0">
                <a:sym typeface="Wingdings" panose="05000000000000000000" pitchFamily="2" charset="2"/>
              </a:rPr>
              <a:t>double[]    </a:t>
            </a:r>
            <a:r>
              <a:rPr lang="fr-FR" sz="2000" dirty="0" err="1">
                <a:sym typeface="Wingdings" panose="05000000000000000000" pitchFamily="2" charset="2"/>
              </a:rPr>
              <a:t>brL</a:t>
            </a:r>
            <a:r>
              <a:rPr lang="fr-FR" sz="2000" dirty="0">
                <a:sym typeface="Wingdings" panose="05000000000000000000" pitchFamily="2" charset="2"/>
              </a:rPr>
              <a:t>     = { 1.0, 0.4, 0.2, 0.1, 0.01} for border Density (or ratio, if dual mode).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it is important to keep the </a:t>
            </a:r>
            <a:r>
              <a:rPr lang="en-US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brL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in descending order, it is working its way down, this is done in order to save disk space in the run file, removing border nodes from one level up.</a:t>
            </a:r>
            <a:br>
              <a:rPr lang="fr-FR" sz="2000" b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dirty="0">
                <a:sym typeface="Wingdings" panose="05000000000000000000" pitchFamily="2" charset="2"/>
              </a:rPr>
              <a:t>double </a:t>
            </a:r>
            <a:r>
              <a:rPr lang="fr-FR" sz="2000" dirty="0" err="1">
                <a:sym typeface="Wingdings" panose="05000000000000000000" pitchFamily="2" charset="2"/>
              </a:rPr>
              <a:t>randStartGoal</a:t>
            </a:r>
            <a:r>
              <a:rPr lang="fr-FR" sz="2000" dirty="0">
                <a:sym typeface="Wingdings" panose="05000000000000000000" pitchFamily="2" charset="2"/>
              </a:rPr>
              <a:t> = 0.8 </a:t>
            </a:r>
            <a:r>
              <a:rPr lang="en-US" sz="2000" dirty="0">
                <a:sym typeface="Wingdings" panose="05000000000000000000" pitchFamily="2" charset="2"/>
              </a:rPr>
              <a:t>parameter</a:t>
            </a:r>
            <a:r>
              <a:rPr lang="fr-FR" sz="2000" dirty="0">
                <a:sym typeface="Wingdings" panose="05000000000000000000" pitchFamily="2" charset="2"/>
              </a:rPr>
              <a:t> to </a:t>
            </a:r>
            <a:r>
              <a:rPr lang="en-US" sz="2000" dirty="0">
                <a:sym typeface="Wingdings" panose="05000000000000000000" pitchFamily="2" charset="2"/>
              </a:rPr>
              <a:t>define</a:t>
            </a:r>
            <a:r>
              <a:rPr lang="fr-FR" sz="2000" dirty="0">
                <a:sym typeface="Wingdings" panose="05000000000000000000" pitchFamily="2" charset="2"/>
              </a:rPr>
              <a:t> how far </a:t>
            </a:r>
            <a:r>
              <a:rPr lang="en-US" sz="2000" dirty="0">
                <a:sym typeface="Wingdings" panose="05000000000000000000" pitchFamily="2" charset="2"/>
              </a:rPr>
              <a:t>into</a:t>
            </a:r>
            <a:r>
              <a:rPr lang="fr-FR" sz="2000" dirty="0">
                <a:sym typeface="Wingdings" panose="05000000000000000000" pitchFamily="2" charset="2"/>
              </a:rPr>
              <a:t> the </a:t>
            </a:r>
            <a:r>
              <a:rPr lang="en-US" sz="2000" dirty="0">
                <a:sym typeface="Wingdings" panose="05000000000000000000" pitchFamily="2" charset="2"/>
              </a:rPr>
              <a:t>map</a:t>
            </a:r>
            <a:r>
              <a:rPr lang="fr-FR" sz="2000" dirty="0">
                <a:sym typeface="Wingdings" panose="05000000000000000000" pitchFamily="2" charset="2"/>
              </a:rPr>
              <a:t> the new </a:t>
            </a:r>
            <a:r>
              <a:rPr lang="en-US" sz="2000" dirty="0">
                <a:sym typeface="Wingdings" panose="05000000000000000000" pitchFamily="2" charset="2"/>
              </a:rPr>
              <a:t>starting</a:t>
            </a:r>
            <a:r>
              <a:rPr lang="fr-FR" sz="2000" dirty="0">
                <a:sym typeface="Wingdings" panose="05000000000000000000" pitchFamily="2" charset="2"/>
              </a:rPr>
              <a:t> locations are set.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86CD4-B861-4602-90EA-F1385D69E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" b="36753"/>
          <a:stretch/>
        </p:blipFill>
        <p:spPr>
          <a:xfrm>
            <a:off x="0" y="5523891"/>
            <a:ext cx="12192000" cy="132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8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B069-E756-4589-8493-4A72157D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7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Code:  important Classes &amp; notes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492DC-9384-480F-B0B7-55DE29A429BE}"/>
              </a:ext>
            </a:extLst>
          </p:cNvPr>
          <p:cNvSpPr txBox="1"/>
          <p:nvPr/>
        </p:nvSpPr>
        <p:spPr>
          <a:xfrm>
            <a:off x="108065" y="789709"/>
            <a:ext cx="119038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Most useable buttons and fields – continue: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ym typeface="Wingdings" panose="05000000000000000000" pitchFamily="2" charset="2"/>
              </a:rPr>
              <a:t>Run From File</a:t>
            </a:r>
            <a:r>
              <a:rPr lang="en-US" sz="2000" dirty="0">
                <a:sym typeface="Wingdings" panose="05000000000000000000" pitchFamily="2" charset="2"/>
              </a:rPr>
              <a:t> button  start running the marathon from a file</a:t>
            </a:r>
            <a:r>
              <a:rPr lang="fr-FR" sz="2000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The algorithms button in first row of buttons is to allow run one algorithm on one instance,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the instance is defined by the other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DiscreetK3 combo box selection is for the type of neighbors, type of steps during 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program might need fine tuning for the rest of the buttons.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3BEB8-1809-4038-A311-53C49C598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" b="36753"/>
          <a:stretch/>
        </p:blipFill>
        <p:spPr>
          <a:xfrm>
            <a:off x="0" y="5523891"/>
            <a:ext cx="12192000" cy="132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8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B069-E756-4589-8493-4A72157D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7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Code:  important Classes &amp; notes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492DC-9384-480F-B0B7-55DE29A429BE}"/>
              </a:ext>
            </a:extLst>
          </p:cNvPr>
          <p:cNvSpPr txBox="1"/>
          <p:nvPr/>
        </p:nvSpPr>
        <p:spPr>
          <a:xfrm>
            <a:off x="108065" y="789709"/>
            <a:ext cx="119038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  <a:r>
              <a:rPr lang="en-US" sz="2000" b="1" i="1" dirty="0" err="1"/>
              <a:t>AnimGui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for 2D graphics and animation, add/remove algorithms from the list in the function: </a:t>
            </a:r>
            <a:r>
              <a:rPr lang="en-US" sz="2000" b="1" i="1" dirty="0" err="1">
                <a:sym typeface="Wingdings" panose="05000000000000000000" pitchFamily="2" charset="2"/>
              </a:rPr>
              <a:t>reInstantiateSearchObjects</a:t>
            </a:r>
            <a:r>
              <a:rPr lang="en-US" sz="2000" b="1" i="1" dirty="0">
                <a:sym typeface="Wingdings" panose="05000000000000000000" pitchFamily="2" charset="2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2 types of algorithms there </a:t>
            </a:r>
            <a:r>
              <a:rPr lang="en-US" sz="2000" dirty="0">
                <a:sym typeface="Wingdings" panose="05000000000000000000" pitchFamily="2" charset="2"/>
              </a:rPr>
              <a:t> 2 lists.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One, </a:t>
            </a:r>
            <a:r>
              <a:rPr lang="en-US" sz="2000" dirty="0"/>
              <a:t>regular for statistics record, and animation mode for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difference between the two versions of algorithms is simple:  for animation need to add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i="1" dirty="0"/>
              <a:t>implements Runnable</a:t>
            </a:r>
            <a:r>
              <a:rPr lang="en-US" sz="2000" dirty="0"/>
              <a:t> in class definition title.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Add (or copy from existing) the override function </a:t>
            </a:r>
            <a:r>
              <a:rPr lang="en-US" sz="2000" b="1" i="1" dirty="0"/>
              <a:t>run()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Add the function call </a:t>
            </a:r>
            <a:r>
              <a:rPr lang="en-US" sz="2000" b="1" i="1" dirty="0" err="1"/>
              <a:t>animThread</a:t>
            </a:r>
            <a:r>
              <a:rPr lang="en-US" sz="2000" b="1" i="1" dirty="0"/>
              <a:t>()</a:t>
            </a:r>
            <a:r>
              <a:rPr lang="en-US" sz="2000" dirty="0"/>
              <a:t> at a step where you want to have the graphics updated.</a:t>
            </a:r>
            <a:br>
              <a:rPr lang="en-US" sz="2000" dirty="0"/>
            </a:br>
            <a:r>
              <a:rPr lang="en-US" sz="2000" dirty="0"/>
              <a:t>In this repo, I put all of them in same place.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94153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B069-E756-4589-8493-4A72157D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2727"/>
          </a:xfrm>
        </p:spPr>
        <p:txBody>
          <a:bodyPr>
            <a:normAutofit fontScale="90000"/>
          </a:bodyPr>
          <a:lstStyle/>
          <a:p>
            <a:r>
              <a:rPr lang="en-US" dirty="0"/>
              <a:t>Code:  important Classes &amp; notes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492DC-9384-480F-B0B7-55DE29A429BE}"/>
              </a:ext>
            </a:extLst>
          </p:cNvPr>
          <p:cNvSpPr txBox="1"/>
          <p:nvPr/>
        </p:nvSpPr>
        <p:spPr>
          <a:xfrm>
            <a:off x="108065" y="789709"/>
            <a:ext cx="11903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can define the project memory/heap size, for very large maps or algorithms that generate additional data for each node which will result in large memory requirement, this will be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544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759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 Search Algorithms</vt:lpstr>
      <vt:lpstr>Folder Structure</vt:lpstr>
      <vt:lpstr>Code Structure</vt:lpstr>
      <vt:lpstr>Main GUI screen</vt:lpstr>
      <vt:lpstr>Code:  important Classes &amp; notes</vt:lpstr>
      <vt:lpstr>Code:  important Classes &amp; notes</vt:lpstr>
      <vt:lpstr>Code:  important Classes &amp; notes</vt:lpstr>
      <vt:lpstr>Code:  important Classes &amp; notes</vt:lpstr>
      <vt:lpstr>Code:  important Classes &amp;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Search Algorithms</dc:title>
  <dc:creator>Tabacaru, Alex</dc:creator>
  <cp:lastModifiedBy>Tabacaru, Alex</cp:lastModifiedBy>
  <cp:revision>34</cp:revision>
  <dcterms:created xsi:type="dcterms:W3CDTF">2022-05-04T20:30:42Z</dcterms:created>
  <dcterms:modified xsi:type="dcterms:W3CDTF">2022-05-04T21:19:15Z</dcterms:modified>
</cp:coreProperties>
</file>