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handoutMasterIdLst>
    <p:handoutMasterId r:id="rId26"/>
  </p:handoutMasterIdLst>
  <p:sldIdLst>
    <p:sldId id="278" r:id="rId5"/>
    <p:sldId id="279"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6FB012-E420-4B95-AE63-A8D98F1E9FF8}" type="datetime1">
              <a:rPr lang="es-ES" smtClean="0"/>
              <a:t>01/05/2022</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483E88-2765-4140-A04D-8B1D491FFF40}" type="slidenum">
              <a:rPr lang="es-ES" smtClean="0"/>
              <a:t>‹Nº›</a:t>
            </a:fld>
            <a:endParaRPr lang="es-ES" dirty="0"/>
          </a:p>
        </p:txBody>
      </p:sp>
    </p:spTree>
    <p:extLst>
      <p:ext uri="{BB962C8B-B14F-4D97-AF65-F5344CB8AC3E}">
        <p14:creationId xmlns:p14="http://schemas.microsoft.com/office/powerpoint/2010/main" val="18428893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BEC11F6-780B-4A70-BC74-0ABACE79CAA5}" type="datetime1">
              <a:rPr lang="es-ES" noProof="0" smtClean="0"/>
              <a:t>01/05/2022</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E6DE88F-1F85-4A27-9D34-D74A50E7B0DA}" type="slidenum">
              <a:rPr lang="es-ES" noProof="0" smtClean="0"/>
              <a:t>‹Nº›</a:t>
            </a:fld>
            <a:endParaRPr lang="es-ES" noProof="0"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2E6DE88F-1F85-4A27-9D34-D74A50E7B0DA}" type="slidenum">
              <a:rPr lang="es-ES" smtClean="0"/>
              <a:t>1</a:t>
            </a:fld>
            <a:endParaRPr lang="es-ES" dirty="0"/>
          </a:p>
        </p:txBody>
      </p:sp>
    </p:spTree>
    <p:extLst>
      <p:ext uri="{BB962C8B-B14F-4D97-AF65-F5344CB8AC3E}">
        <p14:creationId xmlns:p14="http://schemas.microsoft.com/office/powerpoint/2010/main" val="1417270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5721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4609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9758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4183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2721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3138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26756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53629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30180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933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9736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0772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2273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4871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1510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1363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2971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6533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l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4" name="Marcador de fecha 3"/>
          <p:cNvSpPr>
            <a:spLocks noGrp="1"/>
          </p:cNvSpPr>
          <p:nvPr>
            <p:ph type="dt" sz="half" idx="10"/>
          </p:nvPr>
        </p:nvSpPr>
        <p:spPr/>
        <p:txBody>
          <a:bodyPr rtlCol="0"/>
          <a:lstStyle/>
          <a:p>
            <a:pPr rtl="0"/>
            <a:fld id="{931C7952-479D-4D4B-8F19-C6026F510D9E}" type="datetime1">
              <a:rPr lang="es-ES" noProof="0" smtClean="0"/>
              <a:t>01/05/2022</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leyenda">
    <p:spTree>
      <p:nvGrpSpPr>
        <p:cNvPr id="1" name=""/>
        <p:cNvGrpSpPr/>
        <p:nvPr/>
      </p:nvGrpSpPr>
      <p:grpSpPr>
        <a:xfrm>
          <a:off x="0" y="0"/>
          <a:ext cx="0" cy="0"/>
          <a:chOff x="0" y="0"/>
          <a:chExt cx="0" cy="0"/>
        </a:xfrm>
      </p:grpSpPr>
      <p:pic>
        <p:nvPicPr>
          <p:cNvPr id="16" name="Imagen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ítulo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es-ES" noProof="0"/>
              <a:t>Haga clic para modificar el estilo de título del patrón</a:t>
            </a:r>
            <a:endParaRPr lang="es-ES" noProof="0" dirty="0"/>
          </a:p>
        </p:txBody>
      </p:sp>
      <p:sp>
        <p:nvSpPr>
          <p:cNvPr id="3" name="Marcador de posición de imagen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74758912-430E-46D1-BA95-7CF218A879F9}" type="datetime1">
              <a:rPr lang="es-ES" noProof="0" smtClean="0"/>
              <a:t>01/05/2022</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8437"/>
            <a:ext cx="10353762" cy="3534344"/>
          </a:xfrm>
        </p:spPr>
        <p:txBody>
          <a:bodyPr rtlCol="0" anchor="ctr">
            <a:normAutofit/>
          </a:bodyPr>
          <a:lstStyle>
            <a:lvl1pPr>
              <a:defRPr sz="4000"/>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83D604E1-623C-4365-B688-201238FB20C0}" type="datetime1">
              <a:rPr lang="es-ES" noProof="0" smtClean="0"/>
              <a:t>01/05/2022</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446212" y="609600"/>
            <a:ext cx="9302752" cy="2992904"/>
          </a:xfrm>
        </p:spPr>
        <p:txBody>
          <a:bodyPr rtlCol="0" anchor="ctr">
            <a:normAutofit/>
          </a:bodyPr>
          <a:lstStyle>
            <a:lvl1pPr>
              <a:defRPr sz="3600"/>
            </a:lvl1pPr>
          </a:lstStyle>
          <a:p>
            <a:pPr rtl="0"/>
            <a:r>
              <a:rPr lang="es-ES" noProof="0"/>
              <a:t>Haga clic para modificar el estilo de título del patrón</a:t>
            </a:r>
            <a:endParaRPr lang="es-ES" noProof="0" dirty="0"/>
          </a:p>
        </p:txBody>
      </p:sp>
      <p:sp>
        <p:nvSpPr>
          <p:cNvPr id="12" name="Marcador de texto 3"/>
          <p:cNvSpPr>
            <a:spLocks noGrp="1"/>
          </p:cNvSpPr>
          <p:nvPr>
            <p:ph type="body" sz="half" idx="13"/>
          </p:nvPr>
        </p:nvSpPr>
        <p:spPr>
          <a:xfrm>
            <a:off x="1720644" y="3610032"/>
            <a:ext cx="8752299" cy="532749"/>
          </a:xfrm>
        </p:spPr>
        <p:txBody>
          <a:bodyPr rtlCol="0"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4" name="Marcador de posición de texto 3"/>
          <p:cNvSpPr>
            <a:spLocks noGrp="1"/>
          </p:cNvSpPr>
          <p:nvPr>
            <p:ph type="body" sz="half" idx="2"/>
          </p:nvPr>
        </p:nvSpPr>
        <p:spPr>
          <a:xfrm>
            <a:off x="913794" y="4304353"/>
            <a:ext cx="10353763" cy="1489496"/>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86ADFC75-E87D-46C2-9102-15C11F0259DB}" type="datetime1">
              <a:rPr lang="es-ES" noProof="0" smtClean="0"/>
              <a:t>01/05/2022</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
        <p:nvSpPr>
          <p:cNvPr id="11" name="Cuadro de texto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es-ES" sz="8000" noProof="0" dirty="0">
                <a:solidFill>
                  <a:schemeClr val="tx1"/>
                </a:solidFill>
                <a:effectLst/>
              </a:rPr>
              <a:t>“</a:t>
            </a:r>
          </a:p>
        </p:txBody>
      </p:sp>
      <p:sp>
        <p:nvSpPr>
          <p:cNvPr id="13" name="Cuadro de texto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ítulo 1"/>
          <p:cNvSpPr>
            <a:spLocks noGrp="1"/>
          </p:cNvSpPr>
          <p:nvPr>
            <p:ph type="title"/>
          </p:nvPr>
        </p:nvSpPr>
        <p:spPr>
          <a:xfrm>
            <a:off x="913794" y="2126942"/>
            <a:ext cx="10353763" cy="2511835"/>
          </a:xfrm>
        </p:spPr>
        <p:txBody>
          <a:bodyPr rtlCol="0" anchor="b"/>
          <a:lstStyle>
            <a:lvl1pPr>
              <a:defRPr sz="3200"/>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12E54EC6-1219-49EE-8B80-3C24DE8E5A44}" type="datetime1">
              <a:rPr lang="es-ES" noProof="0" smtClean="0"/>
              <a:t>01/05/2022</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ítulo 1"/>
          <p:cNvSpPr>
            <a:spLocks noGrp="1"/>
          </p:cNvSpPr>
          <p:nvPr>
            <p:ph type="title"/>
          </p:nvPr>
        </p:nvSpPr>
        <p:spPr>
          <a:xfrm>
            <a:off x="913795" y="609600"/>
            <a:ext cx="10353762" cy="970450"/>
          </a:xfrm>
        </p:spPr>
        <p:txBody>
          <a:bodyPr rtlCol="0"/>
          <a:lstStyle/>
          <a:p>
            <a:pPr rtl="0"/>
            <a:r>
              <a:rPr lang="es-ES" noProof="0"/>
              <a:t>Haga clic para modificar el estilo de título del patrón</a:t>
            </a:r>
            <a:endParaRPr lang="es-ES" noProof="0" dirty="0"/>
          </a:p>
        </p:txBody>
      </p:sp>
      <p:sp>
        <p:nvSpPr>
          <p:cNvPr id="7" name="Marcador de texto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8" name="Marcador de posición de texto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9" name="Marcador de texto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0" name="Marcador de posición de texto 3"/>
          <p:cNvSpPr>
            <a:spLocks noGrp="1"/>
          </p:cNvSpPr>
          <p:nvPr>
            <p:ph type="body" sz="half" idx="16"/>
          </p:nvPr>
        </p:nvSpPr>
        <p:spPr>
          <a:xfrm>
            <a:off x="444143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11" name="Marcador de posición de texto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2" name="Marcador de posición de texto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3" name="Marcador de fecha 2"/>
          <p:cNvSpPr>
            <a:spLocks noGrp="1"/>
          </p:cNvSpPr>
          <p:nvPr>
            <p:ph type="dt" sz="half" idx="10"/>
          </p:nvPr>
        </p:nvSpPr>
        <p:spPr/>
        <p:txBody>
          <a:bodyPr rtlCol="0"/>
          <a:lstStyle/>
          <a:p>
            <a:pPr rtl="0"/>
            <a:fld id="{B94DCC15-8F35-48A3-948F-896E04D77AE9}" type="datetime1">
              <a:rPr lang="es-ES" noProof="0" smtClean="0"/>
              <a:t>01/05/2022</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Imagen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Imagen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Imagen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ítulo 1"/>
          <p:cNvSpPr>
            <a:spLocks noGrp="1"/>
          </p:cNvSpPr>
          <p:nvPr>
            <p:ph type="title"/>
          </p:nvPr>
        </p:nvSpPr>
        <p:spPr>
          <a:xfrm>
            <a:off x="913794" y="609600"/>
            <a:ext cx="10353763" cy="970450"/>
          </a:xfrm>
        </p:spPr>
        <p:txBody>
          <a:bodyPr rtlCol="0"/>
          <a:lstStyle/>
          <a:p>
            <a:pPr rtl="0"/>
            <a:r>
              <a:rPr lang="es-ES" noProof="0"/>
              <a:t>Haga clic para modificar el estilo de título del patrón</a:t>
            </a:r>
            <a:endParaRPr lang="es-ES" noProof="0" dirty="0"/>
          </a:p>
        </p:txBody>
      </p:sp>
      <p:sp>
        <p:nvSpPr>
          <p:cNvPr id="19" name="Marcador de texto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0" name="Marcador de posición de imagen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21" name="Marcador de posición de texto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22" name="Marcador de posición de texto 4"/>
          <p:cNvSpPr>
            <a:spLocks noGrp="1"/>
          </p:cNvSpPr>
          <p:nvPr>
            <p:ph type="body" sz="quarter" idx="3"/>
          </p:nvPr>
        </p:nvSpPr>
        <p:spPr>
          <a:xfrm>
            <a:off x="4442788"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3" name="Marcador de posición de imagen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24" name="Marcador de posición de texto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25" name="Marcador de posición de texto 4"/>
          <p:cNvSpPr>
            <a:spLocks noGrp="1"/>
          </p:cNvSpPr>
          <p:nvPr>
            <p:ph type="body" sz="quarter" idx="13"/>
          </p:nvPr>
        </p:nvSpPr>
        <p:spPr>
          <a:xfrm>
            <a:off x="7966697"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6" name="Marcador de posición de imagen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27" name="Marcador de posición de texto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3" name="Marcador de fecha 2"/>
          <p:cNvSpPr>
            <a:spLocks noGrp="1"/>
          </p:cNvSpPr>
          <p:nvPr>
            <p:ph type="dt" sz="half" idx="10"/>
          </p:nvPr>
        </p:nvSpPr>
        <p:spPr/>
        <p:txBody>
          <a:bodyPr rtlCol="0"/>
          <a:lstStyle/>
          <a:p>
            <a:pPr rtl="0"/>
            <a:fld id="{3776F276-4198-468B-A622-B7B7E3766911}" type="datetime1">
              <a:rPr lang="es-ES" noProof="0" smtClean="0"/>
              <a:t>01/05/2022</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fecha 3"/>
          <p:cNvSpPr>
            <a:spLocks noGrp="1"/>
          </p:cNvSpPr>
          <p:nvPr>
            <p:ph type="dt" sz="half" idx="10"/>
          </p:nvPr>
        </p:nvSpPr>
        <p:spPr/>
        <p:txBody>
          <a:bodyPr rtlCol="0"/>
          <a:lstStyle/>
          <a:p>
            <a:pPr rtl="0"/>
            <a:fld id="{FD5F9175-B10B-4641-995C-12E45A3F36CD}" type="datetime1">
              <a:rPr lang="es-ES" noProof="0" smtClean="0"/>
              <a:t>01/05/2022</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295401" y="1761067"/>
            <a:ext cx="9590550" cy="1828813"/>
          </a:xfrm>
        </p:spPr>
        <p:txBody>
          <a:bodyPr rtlCol="0" anchor="b"/>
          <a:lstStyle>
            <a:lvl1pPr algn="ctr">
              <a:defRPr sz="4000" b="0" cap="none"/>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84CEA549-D5CD-4EAF-92DD-F120BAE2B00B}" type="datetime1">
              <a:rPr lang="es-ES" noProof="0" smtClean="0"/>
              <a:t>01/05/2022</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9600"/>
            <a:ext cx="10353762" cy="1261872"/>
          </a:xfrm>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913795" y="2076450"/>
            <a:ext cx="4856841" cy="3622671"/>
          </a:xfrm>
        </p:spPr>
        <p:txBody>
          <a:bodyPr rtlCol="0" anchor="t">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410716" y="2076451"/>
            <a:ext cx="4856841" cy="3622672"/>
          </a:xfrm>
        </p:spPr>
        <p:txBody>
          <a:bodyPr rtlCol="0" anchor="t">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fecha 4"/>
          <p:cNvSpPr>
            <a:spLocks noGrp="1"/>
          </p:cNvSpPr>
          <p:nvPr>
            <p:ph type="dt" sz="half" idx="10"/>
          </p:nvPr>
        </p:nvSpPr>
        <p:spPr/>
        <p:txBody>
          <a:bodyPr rtlCol="0"/>
          <a:lstStyle/>
          <a:p>
            <a:pPr rtl="0"/>
            <a:fld id="{709D2F8E-7231-4034-8D2D-3DE6DA3442B3}" type="datetime1">
              <a:rPr lang="es-ES" noProof="0" smtClean="0"/>
              <a:t>01/05/2022</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Imagen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Imagen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ítulo 1"/>
          <p:cNvSpPr>
            <a:spLocks noGrp="1"/>
          </p:cNvSpPr>
          <p:nvPr>
            <p:ph type="title"/>
          </p:nvPr>
        </p:nvSpPr>
        <p:spPr>
          <a:xfrm>
            <a:off x="913795" y="609600"/>
            <a:ext cx="10353762" cy="970450"/>
          </a:xfrm>
        </p:spPr>
        <p:txBody>
          <a:bodyPr rtlCol="0"/>
          <a:lstStyle>
            <a:lvl1pPr>
              <a:defRPr/>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texto 4"/>
          <p:cNvSpPr>
            <a:spLocks noGrp="1"/>
          </p:cNvSpPr>
          <p:nvPr>
            <p:ph type="body" sz="quarter" idx="3"/>
          </p:nvPr>
        </p:nvSpPr>
        <p:spPr>
          <a:xfrm>
            <a:off x="6363166" y="1855152"/>
            <a:ext cx="4779582" cy="692495"/>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fecha 6"/>
          <p:cNvSpPr>
            <a:spLocks noGrp="1"/>
          </p:cNvSpPr>
          <p:nvPr>
            <p:ph type="dt" sz="half" idx="10"/>
          </p:nvPr>
        </p:nvSpPr>
        <p:spPr/>
        <p:txBody>
          <a:bodyPr rtlCol="0"/>
          <a:lstStyle/>
          <a:p>
            <a:pPr rtl="0"/>
            <a:fld id="{39E704EA-5CB1-494A-9524-E0FAE6BBE6C4}" type="datetime1">
              <a:rPr lang="es-ES" noProof="0" smtClean="0"/>
              <a:t>01/05/2022</a:t>
            </a:fld>
            <a:endParaRPr lang="es-ES" noProof="0" dirty="0"/>
          </a:p>
        </p:txBody>
      </p:sp>
      <p:sp>
        <p:nvSpPr>
          <p:cNvPr id="8" name="Marcador de pie de página 7"/>
          <p:cNvSpPr>
            <a:spLocks noGrp="1"/>
          </p:cNvSpPr>
          <p:nvPr>
            <p:ph type="ftr" sz="quarter" idx="11"/>
          </p:nvPr>
        </p:nvSpPr>
        <p:spPr/>
        <p:txBody>
          <a:bodyPr rtlCol="0"/>
          <a:lstStyle/>
          <a:p>
            <a:pPr rtl="0"/>
            <a:endParaRPr lang="es-ES" noProof="0" dirty="0"/>
          </a:p>
        </p:txBody>
      </p:sp>
      <p:sp>
        <p:nvSpPr>
          <p:cNvPr id="9" name="Marcador de número de diapositiva 8"/>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fecha 2"/>
          <p:cNvSpPr>
            <a:spLocks noGrp="1"/>
          </p:cNvSpPr>
          <p:nvPr>
            <p:ph type="dt" sz="half" idx="10"/>
          </p:nvPr>
        </p:nvSpPr>
        <p:spPr/>
        <p:txBody>
          <a:bodyPr rtlCol="0"/>
          <a:lstStyle/>
          <a:p>
            <a:pPr rtl="0"/>
            <a:fld id="{EE842E49-C804-4EEC-9941-A438EC0B005D}" type="datetime1">
              <a:rPr lang="es-ES" noProof="0" smtClean="0"/>
              <a:t>01/05/2022</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10CB7135-DC88-46C5-8577-B4652D9D518F}" type="datetime1">
              <a:rPr lang="es-ES" noProof="0" smtClean="0"/>
              <a:t>01/05/2022</a:t>
            </a:fld>
            <a:endParaRPr lang="es-ES" noProof="0" dirty="0"/>
          </a:p>
        </p:txBody>
      </p:sp>
      <p:sp>
        <p:nvSpPr>
          <p:cNvPr id="3" name="Marcador de pie de página 2"/>
          <p:cNvSpPr>
            <a:spLocks noGrp="1"/>
          </p:cNvSpPr>
          <p:nvPr>
            <p:ph type="ftr" sz="quarter" idx="11"/>
          </p:nvPr>
        </p:nvSpPr>
        <p:spPr/>
        <p:txBody>
          <a:bodyPr rtlCol="0"/>
          <a:lstStyle/>
          <a:p>
            <a:pPr rtl="0"/>
            <a:endParaRPr lang="es-ES" noProof="0" dirty="0"/>
          </a:p>
        </p:txBody>
      </p:sp>
      <p:sp>
        <p:nvSpPr>
          <p:cNvPr id="4" name="Marcador de número de diapositiva 3"/>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4855633" y="609600"/>
            <a:ext cx="6411924" cy="5080001"/>
          </a:xfrm>
        </p:spPr>
        <p:txBody>
          <a:bodyPr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DB0BDDAF-5FB4-4645-B812-33656A6F2B85}" type="datetime1">
              <a:rPr lang="es-ES" noProof="0" smtClean="0"/>
              <a:t>01/05/2022</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22" name="Imagen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ítulo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es-ES" noProof="0"/>
              <a:t>Haga clic para modificar el estilo de título del patrón</a:t>
            </a:r>
            <a:endParaRPr lang="es-ES" noProof="0" dirty="0"/>
          </a:p>
        </p:txBody>
      </p:sp>
      <p:sp>
        <p:nvSpPr>
          <p:cNvPr id="3" name="Marcador de posición de imagen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C43182DB-EE2B-4FEC-B9F5-C787A05118D2}" type="datetime1">
              <a:rPr lang="es-ES" noProof="0" smtClean="0"/>
              <a:t>01/05/2022</a:t>
            </a:fld>
            <a:endParaRPr lang="es-ES" noProof="0" dirty="0"/>
          </a:p>
        </p:txBody>
      </p:sp>
      <p:sp>
        <p:nvSpPr>
          <p:cNvPr id="6" name="Marcador de pie de página 5"/>
          <p:cNvSpPr>
            <a:spLocks noGrp="1"/>
          </p:cNvSpPr>
          <p:nvPr>
            <p:ph type="ftr" sz="quarter" idx="11"/>
          </p:nvPr>
        </p:nvSpPr>
        <p:spPr/>
        <p:txBody>
          <a:bodyPr rtlCol="0"/>
          <a:lstStyle/>
          <a:p>
            <a:pPr algn="l"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es-ES" noProof="0" dirty="0"/>
              <a:t>Haga clic para modificar el estilo de título del patrón</a:t>
            </a:r>
          </a:p>
        </p:txBody>
      </p:sp>
      <p:sp>
        <p:nvSpPr>
          <p:cNvPr id="3" name="Marcador de texto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7305C6AA-9D71-4080-8813-13E932244C60}" type="datetime1">
              <a:rPr lang="es-ES" noProof="0" smtClean="0"/>
              <a:t>01/05/2022</a:t>
            </a:fld>
            <a:endParaRPr lang="es-ES" noProof="0" dirty="0"/>
          </a:p>
        </p:txBody>
      </p:sp>
      <p:sp>
        <p:nvSpPr>
          <p:cNvPr id="5" name="Marcador de posición de pie de página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pPr rtl="0"/>
            <a:endParaRPr lang="es-ES" noProof="0" dirty="0"/>
          </a:p>
        </p:txBody>
      </p:sp>
      <p:sp>
        <p:nvSpPr>
          <p:cNvPr id="6" name="Marcador de número de diapositiva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6.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arsys.es/blog/programacion/responsive-sin-problema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glyphicons.com/index.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soyhorizonte.com/blog/que-es-javascript-y-como-funciona/"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getbootstrap.com/docs/5.0/getting-started/download/" TargetMode="External"/><Relationship Id="rId4" Type="http://schemas.openxmlformats.org/officeDocument/2006/relationships/hyperlink" Target="https://dinahosting.com/blog/que-es-una-cd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orma libre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prstClr val="white"/>
              </a:solidFill>
              <a:effectLst/>
              <a:uLnTx/>
              <a:uFillTx/>
              <a:latin typeface="Goudy Old Style"/>
              <a:ea typeface="+mn-ea"/>
              <a:cs typeface="+mn-cs"/>
            </a:endParaRPr>
          </a:p>
        </p:txBody>
      </p:sp>
      <p:sp>
        <p:nvSpPr>
          <p:cNvPr id="2" name="Título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rtlCol="0">
            <a:normAutofit/>
          </a:bodyPr>
          <a:lstStyle/>
          <a:p>
            <a:pPr algn="l"/>
            <a:r>
              <a:rPr lang="es-ES" sz="4000" dirty="0"/>
              <a:t>Bootstrap</a:t>
            </a:r>
          </a:p>
        </p:txBody>
      </p:sp>
      <p:sp>
        <p:nvSpPr>
          <p:cNvPr id="3" name="Subtítulo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rtlCol="0">
            <a:normAutofit/>
          </a:bodyPr>
          <a:lstStyle/>
          <a:p>
            <a:pPr algn="l" rtl="0"/>
            <a:endParaRPr lang="es-E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0" y="10"/>
            <a:ext cx="6096000" cy="685799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rtlCol="0" anchor="b">
            <a:noAutofit/>
          </a:bodyPr>
          <a:lstStyle/>
          <a:p>
            <a:pPr rtl="0" fontAlgn="base">
              <a:spcBef>
                <a:spcPts val="0"/>
              </a:spcBef>
              <a:spcAft>
                <a:spcPts val="0"/>
              </a:spcAft>
              <a:buFont typeface="Arial" panose="020B0604020202020204" pitchFamily="34" charset="0"/>
              <a:buChar char="•"/>
            </a:pPr>
            <a:r>
              <a:rPr lang="es-ES" sz="1800" b="0" i="0" u="none" strike="noStrike" dirty="0">
                <a:solidFill>
                  <a:schemeClr val="tx1"/>
                </a:solidFill>
                <a:effectLst/>
                <a:latin typeface="Arial" panose="020B0604020202020204" pitchFamily="34" charset="0"/>
              </a:rPr>
              <a:t>¿Se puede implementar responsive con Bootstrap? Si es así podrías explicar como funciona y poner un ejemplo</a:t>
            </a:r>
          </a:p>
        </p:txBody>
      </p:sp>
      <p:sp>
        <p:nvSpPr>
          <p:cNvPr id="6" name="CuadroTexto 5">
            <a:extLst>
              <a:ext uri="{FF2B5EF4-FFF2-40B4-BE49-F238E27FC236}">
                <a16:creationId xmlns:a16="http://schemas.microsoft.com/office/drawing/2014/main" id="{55285E27-0D94-49F2-AD31-4C8668151A80}"/>
              </a:ext>
            </a:extLst>
          </p:cNvPr>
          <p:cNvSpPr txBox="1"/>
          <p:nvPr/>
        </p:nvSpPr>
        <p:spPr>
          <a:xfrm>
            <a:off x="6293223" y="1954305"/>
            <a:ext cx="5593976" cy="2031325"/>
          </a:xfrm>
          <a:prstGeom prst="rect">
            <a:avLst/>
          </a:prstGeom>
          <a:noFill/>
        </p:spPr>
        <p:txBody>
          <a:bodyPr wrap="square">
            <a:spAutoFit/>
          </a:bodyPr>
          <a:lstStyle/>
          <a:p>
            <a:r>
              <a:rPr lang="es-ES" dirty="0"/>
              <a:t>Entre las utilidades que nos ofrece Bootstrap encontramos la posibilidad de crear </a:t>
            </a:r>
            <a:r>
              <a:rPr lang="es-ES" dirty="0" err="1"/>
              <a:t>layouts</a:t>
            </a:r>
            <a:r>
              <a:rPr lang="es-ES" dirty="0"/>
              <a:t>, plantillas o simplemente maquetar contenidos, colocando elementos allá donde deseemos. La gracia de todo es que está pensado para el desarrollo adaptable, conocido generalmente como </a:t>
            </a:r>
            <a:r>
              <a:rPr lang="es-ES" dirty="0">
                <a:hlinkClick r:id="rId4"/>
              </a:rPr>
              <a:t>Responsive Web </a:t>
            </a:r>
            <a:r>
              <a:rPr lang="es-ES" dirty="0" err="1">
                <a:hlinkClick r:id="rId4"/>
              </a:rPr>
              <a:t>Design</a:t>
            </a:r>
            <a:endParaRPr lang="es-ES" dirty="0"/>
          </a:p>
          <a:p>
            <a:endParaRPr lang="es-ES" dirty="0"/>
          </a:p>
        </p:txBody>
      </p:sp>
    </p:spTree>
    <p:extLst>
      <p:ext uri="{BB962C8B-B14F-4D97-AF65-F5344CB8AC3E}">
        <p14:creationId xmlns:p14="http://schemas.microsoft.com/office/powerpoint/2010/main" val="2126343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0" y="10"/>
            <a:ext cx="6096000" cy="685799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972211" y="340657"/>
            <a:ext cx="4538124" cy="522215"/>
          </a:xfrm>
        </p:spPr>
        <p:txBody>
          <a:bodyPr rtlCol="0" anchor="b">
            <a:noAutofit/>
          </a:bodyPr>
          <a:lstStyle/>
          <a:p>
            <a:pPr rtl="0" fontAlgn="base">
              <a:spcBef>
                <a:spcPts val="0"/>
              </a:spcBef>
              <a:spcAft>
                <a:spcPts val="0"/>
              </a:spcAft>
              <a:buFont typeface="Arial" panose="020B0604020202020204" pitchFamily="34" charset="0"/>
              <a:buChar char="•"/>
            </a:pPr>
            <a:r>
              <a:rPr lang="es-ES" sz="1800" b="0" i="0" u="none" strike="noStrike" dirty="0">
                <a:solidFill>
                  <a:schemeClr val="tx1"/>
                </a:solidFill>
                <a:effectLst/>
                <a:latin typeface="Arial" panose="020B0604020202020204" pitchFamily="34" charset="0"/>
              </a:rPr>
              <a:t>Ejemplo Responsive</a:t>
            </a:r>
          </a:p>
        </p:txBody>
      </p:sp>
      <p:sp>
        <p:nvSpPr>
          <p:cNvPr id="7" name="CuadroTexto 6">
            <a:extLst>
              <a:ext uri="{FF2B5EF4-FFF2-40B4-BE49-F238E27FC236}">
                <a16:creationId xmlns:a16="http://schemas.microsoft.com/office/drawing/2014/main" id="{4AF39B62-88A4-4333-932F-0CC1204CF821}"/>
              </a:ext>
            </a:extLst>
          </p:cNvPr>
          <p:cNvSpPr txBox="1"/>
          <p:nvPr/>
        </p:nvSpPr>
        <p:spPr>
          <a:xfrm>
            <a:off x="6184308" y="1004047"/>
            <a:ext cx="5944939" cy="3785652"/>
          </a:xfrm>
          <a:prstGeom prst="rect">
            <a:avLst/>
          </a:prstGeom>
          <a:noFill/>
        </p:spPr>
        <p:txBody>
          <a:bodyPr wrap="square">
            <a:spAutoFit/>
          </a:bodyPr>
          <a:lstStyle/>
          <a:p>
            <a:r>
              <a:rPr lang="es-ES" sz="1000" dirty="0"/>
              <a:t>&lt;!DOCTYPE </a:t>
            </a:r>
            <a:r>
              <a:rPr lang="es-ES" sz="1000" dirty="0" err="1"/>
              <a:t>html</a:t>
            </a:r>
            <a:r>
              <a:rPr lang="es-ES" sz="1000" dirty="0"/>
              <a:t>&gt;</a:t>
            </a:r>
          </a:p>
          <a:p>
            <a:r>
              <a:rPr lang="es-ES" sz="1000" dirty="0"/>
              <a:t>&lt;</a:t>
            </a:r>
            <a:r>
              <a:rPr lang="es-ES" sz="1000" dirty="0" err="1"/>
              <a:t>html</a:t>
            </a:r>
            <a:r>
              <a:rPr lang="es-ES" sz="1000" dirty="0"/>
              <a:t> </a:t>
            </a:r>
            <a:r>
              <a:rPr lang="es-ES" sz="1000" dirty="0" err="1"/>
              <a:t>lang</a:t>
            </a:r>
            <a:r>
              <a:rPr lang="es-ES" sz="1000" dirty="0"/>
              <a:t>="en"&gt;</a:t>
            </a:r>
          </a:p>
          <a:p>
            <a:r>
              <a:rPr lang="es-ES" sz="1000" dirty="0"/>
              <a:t>&lt;head&gt;</a:t>
            </a:r>
          </a:p>
          <a:p>
            <a:r>
              <a:rPr lang="es-ES" sz="1000" dirty="0"/>
              <a:t>  &lt;</a:t>
            </a:r>
            <a:r>
              <a:rPr lang="es-ES" sz="1000" dirty="0" err="1"/>
              <a:t>title</a:t>
            </a:r>
            <a:r>
              <a:rPr lang="es-ES" sz="1000" dirty="0"/>
              <a:t>&gt;Bootstrap </a:t>
            </a:r>
            <a:r>
              <a:rPr lang="es-ES" sz="1000" dirty="0" err="1"/>
              <a:t>Example</a:t>
            </a:r>
            <a:r>
              <a:rPr lang="es-ES" sz="1000" dirty="0"/>
              <a:t>&lt;/</a:t>
            </a:r>
            <a:r>
              <a:rPr lang="es-ES" sz="1000" dirty="0" err="1"/>
              <a:t>title</a:t>
            </a:r>
            <a:r>
              <a:rPr lang="es-ES" sz="1000" dirty="0"/>
              <a:t>&gt;</a:t>
            </a:r>
          </a:p>
          <a:p>
            <a:r>
              <a:rPr lang="es-ES" sz="1000" dirty="0"/>
              <a:t>  &lt;meta </a:t>
            </a:r>
            <a:r>
              <a:rPr lang="es-ES" sz="1000" dirty="0" err="1"/>
              <a:t>charset</a:t>
            </a:r>
            <a:r>
              <a:rPr lang="es-ES" sz="1000" dirty="0"/>
              <a:t>="utf-8"&gt;</a:t>
            </a:r>
          </a:p>
          <a:p>
            <a:r>
              <a:rPr lang="es-ES" sz="1000" dirty="0"/>
              <a:t>  &lt;meta </a:t>
            </a:r>
            <a:r>
              <a:rPr lang="es-ES" sz="1000" dirty="0" err="1"/>
              <a:t>name</a:t>
            </a:r>
            <a:r>
              <a:rPr lang="es-ES" sz="1000" dirty="0"/>
              <a:t>="</a:t>
            </a:r>
            <a:r>
              <a:rPr lang="es-ES" sz="1000" dirty="0" err="1"/>
              <a:t>viewport</a:t>
            </a:r>
            <a:r>
              <a:rPr lang="es-ES" sz="1000" dirty="0"/>
              <a:t>" </a:t>
            </a:r>
            <a:r>
              <a:rPr lang="es-ES" sz="1000" dirty="0" err="1"/>
              <a:t>content</a:t>
            </a:r>
            <a:r>
              <a:rPr lang="es-ES" sz="1000" dirty="0"/>
              <a:t>="</a:t>
            </a:r>
            <a:r>
              <a:rPr lang="es-ES" sz="1000" dirty="0" err="1"/>
              <a:t>width</a:t>
            </a:r>
            <a:r>
              <a:rPr lang="es-ES" sz="1000" dirty="0"/>
              <a:t>=</a:t>
            </a:r>
            <a:r>
              <a:rPr lang="es-ES" sz="1000" dirty="0" err="1"/>
              <a:t>device-width</a:t>
            </a:r>
            <a:r>
              <a:rPr lang="es-ES" sz="1000" dirty="0"/>
              <a:t>, </a:t>
            </a:r>
            <a:r>
              <a:rPr lang="es-ES" sz="1000" dirty="0" err="1"/>
              <a:t>initial-scale</a:t>
            </a:r>
            <a:r>
              <a:rPr lang="es-ES" sz="1000" dirty="0"/>
              <a:t>=1"&gt;</a:t>
            </a:r>
          </a:p>
          <a:p>
            <a:r>
              <a:rPr lang="es-ES" sz="1000" dirty="0"/>
              <a:t>  &lt;link </a:t>
            </a:r>
            <a:r>
              <a:rPr lang="es-ES" sz="1000" dirty="0" err="1"/>
              <a:t>rel</a:t>
            </a:r>
            <a:r>
              <a:rPr lang="es-ES" sz="1000" dirty="0"/>
              <a:t>="</a:t>
            </a:r>
            <a:r>
              <a:rPr lang="es-ES" sz="1000" dirty="0" err="1"/>
              <a:t>stylesheet</a:t>
            </a:r>
            <a:r>
              <a:rPr lang="es-ES" sz="1000" dirty="0"/>
              <a:t>" </a:t>
            </a:r>
            <a:r>
              <a:rPr lang="es-ES" sz="1000" dirty="0" err="1"/>
              <a:t>href</a:t>
            </a:r>
            <a:r>
              <a:rPr lang="es-ES" sz="1000" dirty="0"/>
              <a:t>="https://maxcdn.bootstrapcdn.com/</a:t>
            </a:r>
            <a:r>
              <a:rPr lang="es-ES" sz="1000" dirty="0" err="1"/>
              <a:t>bootstrap</a:t>
            </a:r>
            <a:r>
              <a:rPr lang="es-ES" sz="1000" dirty="0"/>
              <a:t>/3.4.1/</a:t>
            </a:r>
            <a:r>
              <a:rPr lang="es-ES" sz="1000" dirty="0" err="1"/>
              <a:t>css</a:t>
            </a:r>
            <a:r>
              <a:rPr lang="es-ES" sz="1000" dirty="0"/>
              <a:t>/bootstrap.min.css"&gt;</a:t>
            </a:r>
          </a:p>
          <a:p>
            <a:r>
              <a:rPr lang="es-ES" sz="1000" dirty="0"/>
              <a:t>  &lt;script </a:t>
            </a:r>
            <a:r>
              <a:rPr lang="es-ES" sz="1000" dirty="0" err="1"/>
              <a:t>src</a:t>
            </a:r>
            <a:r>
              <a:rPr lang="es-ES" sz="1000" dirty="0"/>
              <a:t>="https://ajax.googleapis.com/</a:t>
            </a:r>
            <a:r>
              <a:rPr lang="es-ES" sz="1000" dirty="0" err="1"/>
              <a:t>ajax</a:t>
            </a:r>
            <a:r>
              <a:rPr lang="es-ES" sz="1000" dirty="0"/>
              <a:t>/</a:t>
            </a:r>
            <a:r>
              <a:rPr lang="es-ES" sz="1000" dirty="0" err="1"/>
              <a:t>libs</a:t>
            </a:r>
            <a:r>
              <a:rPr lang="es-ES" sz="1000" dirty="0"/>
              <a:t>/</a:t>
            </a:r>
            <a:r>
              <a:rPr lang="es-ES" sz="1000" dirty="0" err="1"/>
              <a:t>jquery</a:t>
            </a:r>
            <a:r>
              <a:rPr lang="es-ES" sz="1000" dirty="0"/>
              <a:t>/3.6.0/jquery.min.js"&gt;&lt;/script&gt;</a:t>
            </a:r>
          </a:p>
          <a:p>
            <a:r>
              <a:rPr lang="es-ES" sz="1000" dirty="0"/>
              <a:t>  &lt;script </a:t>
            </a:r>
            <a:r>
              <a:rPr lang="es-ES" sz="1000" dirty="0" err="1"/>
              <a:t>src</a:t>
            </a:r>
            <a:r>
              <a:rPr lang="es-ES" sz="1000" dirty="0"/>
              <a:t>="https://maxcdn.bootstrapcdn.com/</a:t>
            </a:r>
            <a:r>
              <a:rPr lang="es-ES" sz="1000" dirty="0" err="1"/>
              <a:t>bootstrap</a:t>
            </a:r>
            <a:r>
              <a:rPr lang="es-ES" sz="1000" dirty="0"/>
              <a:t>/3.4.1/</a:t>
            </a:r>
            <a:r>
              <a:rPr lang="es-ES" sz="1000" dirty="0" err="1"/>
              <a:t>js</a:t>
            </a:r>
            <a:r>
              <a:rPr lang="es-ES" sz="1000" dirty="0"/>
              <a:t>/bootstrap.min.js"&gt;&lt;/script&gt;</a:t>
            </a:r>
          </a:p>
          <a:p>
            <a:r>
              <a:rPr lang="es-ES" sz="1000" dirty="0"/>
              <a:t>&lt;/head&gt;</a:t>
            </a:r>
          </a:p>
          <a:p>
            <a:r>
              <a:rPr lang="es-ES" sz="1000" dirty="0"/>
              <a:t>&lt;</a:t>
            </a:r>
            <a:r>
              <a:rPr lang="es-ES" sz="1000" dirty="0" err="1"/>
              <a:t>body</a:t>
            </a:r>
            <a:r>
              <a:rPr lang="es-ES" sz="1000" dirty="0"/>
              <a:t>&gt;</a:t>
            </a:r>
          </a:p>
          <a:p>
            <a:endParaRPr lang="es-ES" sz="1000" dirty="0"/>
          </a:p>
          <a:p>
            <a:r>
              <a:rPr lang="es-ES" sz="1000" dirty="0"/>
              <a:t>&lt;</a:t>
            </a:r>
            <a:r>
              <a:rPr lang="es-ES" sz="1000" dirty="0" err="1"/>
              <a:t>div</a:t>
            </a:r>
            <a:r>
              <a:rPr lang="es-ES" sz="1000" dirty="0"/>
              <a:t> </a:t>
            </a:r>
            <a:r>
              <a:rPr lang="es-ES" sz="1000" dirty="0" err="1"/>
              <a:t>class</a:t>
            </a:r>
            <a:r>
              <a:rPr lang="es-ES" sz="1000" dirty="0"/>
              <a:t>="container-fluid"&gt;</a:t>
            </a:r>
          </a:p>
          <a:p>
            <a:r>
              <a:rPr lang="es-ES" sz="1000" dirty="0"/>
              <a:t>  &lt;h1&gt;</a:t>
            </a:r>
            <a:r>
              <a:rPr lang="es-ES" sz="1000" dirty="0" err="1"/>
              <a:t>Hello</a:t>
            </a:r>
            <a:r>
              <a:rPr lang="es-ES" sz="1000" dirty="0"/>
              <a:t> </a:t>
            </a:r>
            <a:r>
              <a:rPr lang="es-ES" sz="1000" dirty="0" err="1"/>
              <a:t>World</a:t>
            </a:r>
            <a:r>
              <a:rPr lang="es-ES" sz="1000" dirty="0"/>
              <a:t>!&lt;/h1&gt;</a:t>
            </a:r>
          </a:p>
          <a:p>
            <a:r>
              <a:rPr lang="es-ES" sz="1000" dirty="0"/>
              <a:t>  &lt;p&gt;</a:t>
            </a:r>
            <a:r>
              <a:rPr lang="es-ES" sz="1000" dirty="0" err="1"/>
              <a:t>Resize</a:t>
            </a:r>
            <a:r>
              <a:rPr lang="es-ES" sz="1000" dirty="0"/>
              <a:t> </a:t>
            </a:r>
            <a:r>
              <a:rPr lang="es-ES" sz="1000" dirty="0" err="1"/>
              <a:t>the</a:t>
            </a:r>
            <a:r>
              <a:rPr lang="es-ES" sz="1000" dirty="0"/>
              <a:t> browser </a:t>
            </a:r>
            <a:r>
              <a:rPr lang="es-ES" sz="1000" dirty="0" err="1"/>
              <a:t>window</a:t>
            </a:r>
            <a:r>
              <a:rPr lang="es-ES" sz="1000" dirty="0"/>
              <a:t> </a:t>
            </a:r>
            <a:r>
              <a:rPr lang="es-ES" sz="1000" dirty="0" err="1"/>
              <a:t>to</a:t>
            </a:r>
            <a:r>
              <a:rPr lang="es-ES" sz="1000" dirty="0"/>
              <a:t> </a:t>
            </a:r>
            <a:r>
              <a:rPr lang="es-ES" sz="1000" dirty="0" err="1"/>
              <a:t>see</a:t>
            </a:r>
            <a:r>
              <a:rPr lang="es-ES" sz="1000" dirty="0"/>
              <a:t> </a:t>
            </a:r>
            <a:r>
              <a:rPr lang="es-ES" sz="1000" dirty="0" err="1"/>
              <a:t>the</a:t>
            </a:r>
            <a:r>
              <a:rPr lang="es-ES" sz="1000" dirty="0"/>
              <a:t> </a:t>
            </a:r>
            <a:r>
              <a:rPr lang="es-ES" sz="1000" dirty="0" err="1"/>
              <a:t>effect</a:t>
            </a:r>
            <a:r>
              <a:rPr lang="es-ES" sz="1000" dirty="0"/>
              <a:t>.&lt;/p&gt;</a:t>
            </a:r>
          </a:p>
          <a:p>
            <a:r>
              <a:rPr lang="es-ES" sz="1000" dirty="0"/>
              <a:t>  &lt;p&gt;</a:t>
            </a:r>
            <a:r>
              <a:rPr lang="es-ES" sz="1000" dirty="0" err="1"/>
              <a:t>The</a:t>
            </a:r>
            <a:r>
              <a:rPr lang="es-ES" sz="1000" dirty="0"/>
              <a:t> </a:t>
            </a:r>
            <a:r>
              <a:rPr lang="es-ES" sz="1000" dirty="0" err="1"/>
              <a:t>columns</a:t>
            </a:r>
            <a:r>
              <a:rPr lang="es-ES" sz="1000" dirty="0"/>
              <a:t> </a:t>
            </a:r>
            <a:r>
              <a:rPr lang="es-ES" sz="1000" dirty="0" err="1"/>
              <a:t>will</a:t>
            </a:r>
            <a:r>
              <a:rPr lang="es-ES" sz="1000" dirty="0"/>
              <a:t> </a:t>
            </a:r>
            <a:r>
              <a:rPr lang="es-ES" sz="1000" dirty="0" err="1"/>
              <a:t>automatically</a:t>
            </a:r>
            <a:r>
              <a:rPr lang="es-ES" sz="1000" dirty="0"/>
              <a:t> </a:t>
            </a:r>
            <a:r>
              <a:rPr lang="es-ES" sz="1000" dirty="0" err="1"/>
              <a:t>stack</a:t>
            </a:r>
            <a:r>
              <a:rPr lang="es-ES" sz="1000" dirty="0"/>
              <a:t> </a:t>
            </a:r>
            <a:r>
              <a:rPr lang="es-ES" sz="1000" dirty="0" err="1"/>
              <a:t>on</a:t>
            </a:r>
            <a:r>
              <a:rPr lang="es-ES" sz="1000" dirty="0"/>
              <a:t> top </a:t>
            </a:r>
            <a:r>
              <a:rPr lang="es-ES" sz="1000" dirty="0" err="1"/>
              <a:t>of</a:t>
            </a:r>
            <a:r>
              <a:rPr lang="es-ES" sz="1000" dirty="0"/>
              <a:t> </a:t>
            </a:r>
            <a:r>
              <a:rPr lang="es-ES" sz="1000" dirty="0" err="1"/>
              <a:t>each</a:t>
            </a:r>
            <a:r>
              <a:rPr lang="es-ES" sz="1000" dirty="0"/>
              <a:t> </a:t>
            </a:r>
            <a:r>
              <a:rPr lang="es-ES" sz="1000" dirty="0" err="1"/>
              <a:t>other</a:t>
            </a:r>
            <a:r>
              <a:rPr lang="es-ES" sz="1000" dirty="0"/>
              <a:t> </a:t>
            </a:r>
            <a:r>
              <a:rPr lang="es-ES" sz="1000" dirty="0" err="1"/>
              <a:t>when</a:t>
            </a:r>
            <a:r>
              <a:rPr lang="es-ES" sz="1000" dirty="0"/>
              <a:t> </a:t>
            </a:r>
            <a:r>
              <a:rPr lang="es-ES" sz="1000" dirty="0" err="1"/>
              <a:t>the</a:t>
            </a:r>
            <a:r>
              <a:rPr lang="es-ES" sz="1000" dirty="0"/>
              <a:t> </a:t>
            </a:r>
            <a:r>
              <a:rPr lang="es-ES" sz="1000" dirty="0" err="1"/>
              <a:t>screen</a:t>
            </a:r>
            <a:r>
              <a:rPr lang="es-ES" sz="1000" dirty="0"/>
              <a:t> </a:t>
            </a:r>
            <a:r>
              <a:rPr lang="es-ES" sz="1000" dirty="0" err="1"/>
              <a:t>is</a:t>
            </a:r>
            <a:r>
              <a:rPr lang="es-ES" sz="1000" dirty="0"/>
              <a:t> </a:t>
            </a:r>
            <a:r>
              <a:rPr lang="es-ES" sz="1000" dirty="0" err="1"/>
              <a:t>less</a:t>
            </a:r>
            <a:r>
              <a:rPr lang="es-ES" sz="1000" dirty="0"/>
              <a:t> </a:t>
            </a:r>
            <a:r>
              <a:rPr lang="es-ES" sz="1000" dirty="0" err="1"/>
              <a:t>than</a:t>
            </a:r>
            <a:r>
              <a:rPr lang="es-ES" sz="1000" dirty="0"/>
              <a:t> 768px </a:t>
            </a:r>
            <a:r>
              <a:rPr lang="es-ES" sz="1000" dirty="0" err="1"/>
              <a:t>wide</a:t>
            </a:r>
            <a:r>
              <a:rPr lang="es-ES" sz="1000" dirty="0"/>
              <a:t>.&lt;/p&gt;</a:t>
            </a:r>
          </a:p>
          <a:p>
            <a:r>
              <a:rPr lang="es-ES" sz="1000" dirty="0"/>
              <a:t>  &lt;</a:t>
            </a:r>
            <a:r>
              <a:rPr lang="es-ES" sz="1000" dirty="0" err="1"/>
              <a:t>div</a:t>
            </a:r>
            <a:r>
              <a:rPr lang="es-ES" sz="1000" dirty="0"/>
              <a:t> </a:t>
            </a:r>
            <a:r>
              <a:rPr lang="es-ES" sz="1000" dirty="0" err="1"/>
              <a:t>class</a:t>
            </a:r>
            <a:r>
              <a:rPr lang="es-ES" sz="1000" dirty="0"/>
              <a:t>="</a:t>
            </a:r>
            <a:r>
              <a:rPr lang="es-ES" sz="1000" dirty="0" err="1"/>
              <a:t>row</a:t>
            </a:r>
            <a:r>
              <a:rPr lang="es-ES" sz="1000" dirty="0"/>
              <a:t>"&gt;</a:t>
            </a:r>
          </a:p>
          <a:p>
            <a:r>
              <a:rPr lang="es-ES" sz="1000" dirty="0"/>
              <a:t>    &lt;</a:t>
            </a:r>
            <a:r>
              <a:rPr lang="es-ES" sz="1000" dirty="0" err="1"/>
              <a:t>div</a:t>
            </a:r>
            <a:r>
              <a:rPr lang="es-ES" sz="1000" dirty="0"/>
              <a:t> </a:t>
            </a:r>
            <a:r>
              <a:rPr lang="es-ES" sz="1000" dirty="0" err="1"/>
              <a:t>class</a:t>
            </a:r>
            <a:r>
              <a:rPr lang="es-ES" sz="1000" dirty="0"/>
              <a:t>="col-sm-4" </a:t>
            </a:r>
            <a:r>
              <a:rPr lang="es-ES" sz="1000" dirty="0" err="1"/>
              <a:t>style</a:t>
            </a:r>
            <a:r>
              <a:rPr lang="es-ES" sz="1000" dirty="0"/>
              <a:t>="</a:t>
            </a:r>
            <a:r>
              <a:rPr lang="es-ES" sz="1000" dirty="0" err="1"/>
              <a:t>background-color:lavender</a:t>
            </a:r>
            <a:r>
              <a:rPr lang="es-ES" sz="1000" dirty="0"/>
              <a:t>;"&gt;.col-sm-4&lt;/</a:t>
            </a:r>
            <a:r>
              <a:rPr lang="es-ES" sz="1000" dirty="0" err="1"/>
              <a:t>div</a:t>
            </a:r>
            <a:r>
              <a:rPr lang="es-ES" sz="1000" dirty="0"/>
              <a:t>&gt;</a:t>
            </a:r>
          </a:p>
          <a:p>
            <a:r>
              <a:rPr lang="es-ES" sz="1000" dirty="0"/>
              <a:t>    &lt;</a:t>
            </a:r>
            <a:r>
              <a:rPr lang="es-ES" sz="1000" dirty="0" err="1"/>
              <a:t>div</a:t>
            </a:r>
            <a:r>
              <a:rPr lang="es-ES" sz="1000" dirty="0"/>
              <a:t> </a:t>
            </a:r>
            <a:r>
              <a:rPr lang="es-ES" sz="1000" dirty="0" err="1"/>
              <a:t>class</a:t>
            </a:r>
            <a:r>
              <a:rPr lang="es-ES" sz="1000" dirty="0"/>
              <a:t>="col-sm-8" </a:t>
            </a:r>
            <a:r>
              <a:rPr lang="es-ES" sz="1000" dirty="0" err="1"/>
              <a:t>style</a:t>
            </a:r>
            <a:r>
              <a:rPr lang="es-ES" sz="1000" dirty="0"/>
              <a:t>="</a:t>
            </a:r>
            <a:r>
              <a:rPr lang="es-ES" sz="1000" dirty="0" err="1"/>
              <a:t>background-color:lavenderblush</a:t>
            </a:r>
            <a:r>
              <a:rPr lang="es-ES" sz="1000" dirty="0"/>
              <a:t>;"&gt;.col-sm-8&lt;/</a:t>
            </a:r>
            <a:r>
              <a:rPr lang="es-ES" sz="1000" dirty="0" err="1"/>
              <a:t>div</a:t>
            </a:r>
            <a:r>
              <a:rPr lang="es-ES" sz="1000" dirty="0"/>
              <a:t>&gt;</a:t>
            </a:r>
          </a:p>
          <a:p>
            <a:r>
              <a:rPr lang="es-ES" sz="1000" dirty="0"/>
              <a:t>  &lt;/</a:t>
            </a:r>
            <a:r>
              <a:rPr lang="es-ES" sz="1000" dirty="0" err="1"/>
              <a:t>div</a:t>
            </a:r>
            <a:r>
              <a:rPr lang="es-ES" sz="1000" dirty="0"/>
              <a:t>&gt;</a:t>
            </a:r>
          </a:p>
          <a:p>
            <a:r>
              <a:rPr lang="es-ES" sz="1000" dirty="0"/>
              <a:t>&lt;/</a:t>
            </a:r>
            <a:r>
              <a:rPr lang="es-ES" sz="1000" dirty="0" err="1"/>
              <a:t>div</a:t>
            </a:r>
            <a:r>
              <a:rPr lang="es-ES" sz="1000" dirty="0"/>
              <a:t>&gt;</a:t>
            </a:r>
          </a:p>
          <a:p>
            <a:r>
              <a:rPr lang="es-ES" sz="1000" dirty="0"/>
              <a:t>    </a:t>
            </a:r>
          </a:p>
          <a:p>
            <a:r>
              <a:rPr lang="es-ES" sz="1000" dirty="0"/>
              <a:t>&lt;/</a:t>
            </a:r>
            <a:r>
              <a:rPr lang="es-ES" sz="1000" dirty="0" err="1"/>
              <a:t>body</a:t>
            </a:r>
            <a:r>
              <a:rPr lang="es-ES" sz="1000" dirty="0"/>
              <a:t>&gt;</a:t>
            </a:r>
          </a:p>
          <a:p>
            <a:r>
              <a:rPr lang="es-ES" sz="1000" dirty="0"/>
              <a:t>&lt;/</a:t>
            </a:r>
            <a:r>
              <a:rPr lang="es-ES" sz="1000" dirty="0" err="1"/>
              <a:t>html</a:t>
            </a:r>
            <a:r>
              <a:rPr lang="es-ES" sz="1000" dirty="0"/>
              <a:t>&gt;</a:t>
            </a:r>
          </a:p>
        </p:txBody>
      </p:sp>
    </p:spTree>
    <p:extLst>
      <p:ext uri="{BB962C8B-B14F-4D97-AF65-F5344CB8AC3E}">
        <p14:creationId xmlns:p14="http://schemas.microsoft.com/office/powerpoint/2010/main" val="3784321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0" y="10"/>
            <a:ext cx="6096000" cy="685799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972211" y="340657"/>
            <a:ext cx="4538124" cy="522215"/>
          </a:xfrm>
        </p:spPr>
        <p:txBody>
          <a:bodyPr rtlCol="0" anchor="b">
            <a:noAutofit/>
          </a:bodyPr>
          <a:lstStyle/>
          <a:p>
            <a:pPr rtl="0" fontAlgn="base">
              <a:spcBef>
                <a:spcPts val="0"/>
              </a:spcBef>
              <a:spcAft>
                <a:spcPts val="0"/>
              </a:spcAft>
              <a:buFont typeface="Arial" panose="020B0604020202020204" pitchFamily="34" charset="0"/>
              <a:buChar char="•"/>
            </a:pPr>
            <a:r>
              <a:rPr lang="es-ES" sz="1800" b="0" i="0" u="none" strike="noStrike" dirty="0">
                <a:solidFill>
                  <a:schemeClr val="tx1"/>
                </a:solidFill>
                <a:effectLst/>
                <a:latin typeface="Arial" panose="020B0604020202020204" pitchFamily="34" charset="0"/>
              </a:rPr>
              <a:t>¿Qué es un componente Bootstrap?</a:t>
            </a:r>
          </a:p>
        </p:txBody>
      </p:sp>
      <p:sp>
        <p:nvSpPr>
          <p:cNvPr id="6" name="CuadroTexto 5">
            <a:extLst>
              <a:ext uri="{FF2B5EF4-FFF2-40B4-BE49-F238E27FC236}">
                <a16:creationId xmlns:a16="http://schemas.microsoft.com/office/drawing/2014/main" id="{5DF66E31-3810-4886-8ADE-8F1588CD6DE1}"/>
              </a:ext>
            </a:extLst>
          </p:cNvPr>
          <p:cNvSpPr txBox="1"/>
          <p:nvPr/>
        </p:nvSpPr>
        <p:spPr>
          <a:xfrm>
            <a:off x="6364942" y="1250141"/>
            <a:ext cx="6096000" cy="646331"/>
          </a:xfrm>
          <a:prstGeom prst="rect">
            <a:avLst/>
          </a:prstGeom>
          <a:noFill/>
        </p:spPr>
        <p:txBody>
          <a:bodyPr wrap="square">
            <a:spAutoFit/>
          </a:bodyPr>
          <a:lstStyle/>
          <a:p>
            <a:r>
              <a:rPr lang="es-ES" dirty="0"/>
              <a:t>pedazos de código ya programados </a:t>
            </a:r>
            <a:r>
              <a:rPr lang="es-ES" b="1" dirty="0"/>
              <a:t>que</a:t>
            </a:r>
            <a:r>
              <a:rPr lang="es-ES" dirty="0"/>
              <a:t> podemos insertar en nuestros proyectos.</a:t>
            </a:r>
          </a:p>
        </p:txBody>
      </p:sp>
      <p:sp>
        <p:nvSpPr>
          <p:cNvPr id="8" name="CuadroTexto 7">
            <a:extLst>
              <a:ext uri="{FF2B5EF4-FFF2-40B4-BE49-F238E27FC236}">
                <a16:creationId xmlns:a16="http://schemas.microsoft.com/office/drawing/2014/main" id="{20274FF4-D6DC-4E32-A6DC-CF7C6F722F69}"/>
              </a:ext>
            </a:extLst>
          </p:cNvPr>
          <p:cNvSpPr txBox="1"/>
          <p:nvPr/>
        </p:nvSpPr>
        <p:spPr>
          <a:xfrm>
            <a:off x="6364942" y="2283741"/>
            <a:ext cx="5620870" cy="2308324"/>
          </a:xfrm>
          <a:prstGeom prst="rect">
            <a:avLst/>
          </a:prstGeom>
          <a:noFill/>
        </p:spPr>
        <p:txBody>
          <a:bodyPr wrap="square">
            <a:spAutoFit/>
          </a:bodyPr>
          <a:lstStyle/>
          <a:p>
            <a:r>
              <a:rPr lang="es-ES" b="1" dirty="0" err="1"/>
              <a:t>Glyphicons</a:t>
            </a:r>
            <a:r>
              <a:rPr lang="es-ES" b="1" dirty="0"/>
              <a:t> </a:t>
            </a:r>
          </a:p>
          <a:p>
            <a:endParaRPr lang="es-ES" b="1" dirty="0"/>
          </a:p>
          <a:p>
            <a:r>
              <a:rPr lang="es-ES" dirty="0" err="1"/>
              <a:t>Glyphicons</a:t>
            </a:r>
            <a:r>
              <a:rPr lang="es-ES" dirty="0"/>
              <a:t> es una fuente icono utilizado en el proyecto Web. Aunque los </a:t>
            </a:r>
            <a:r>
              <a:rPr lang="es-ES" dirty="0" err="1"/>
              <a:t>Glyphicons</a:t>
            </a:r>
            <a:r>
              <a:rPr lang="es-ES" dirty="0"/>
              <a:t> uso necesitan para uso comercial, pero se puede basado en proyecto Bootstrap para utilizar estos iconos gratis. Con el fin de expresar gratitud icono autores esperan que se agrega al utilizar </a:t>
            </a:r>
            <a:r>
              <a:rPr lang="es-ES" dirty="0">
                <a:hlinkClick r:id="rId4"/>
              </a:rPr>
              <a:t>el sitio web </a:t>
            </a:r>
            <a:r>
              <a:rPr lang="es-ES" dirty="0" err="1">
                <a:hlinkClick r:id="rId4"/>
              </a:rPr>
              <a:t>Glyphicon</a:t>
            </a:r>
            <a:r>
              <a:rPr lang="es-ES" dirty="0"/>
              <a:t> enlaces. </a:t>
            </a:r>
          </a:p>
        </p:txBody>
      </p:sp>
    </p:spTree>
    <p:extLst>
      <p:ext uri="{BB962C8B-B14F-4D97-AF65-F5344CB8AC3E}">
        <p14:creationId xmlns:p14="http://schemas.microsoft.com/office/powerpoint/2010/main" val="1786262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0" y="10"/>
            <a:ext cx="6096000" cy="685799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972211" y="340657"/>
            <a:ext cx="4538124" cy="522215"/>
          </a:xfrm>
        </p:spPr>
        <p:txBody>
          <a:bodyPr rtlCol="0" anchor="b">
            <a:noAutofit/>
          </a:bodyPr>
          <a:lstStyle/>
          <a:p>
            <a:pPr rtl="0" fontAlgn="base">
              <a:spcBef>
                <a:spcPts val="0"/>
              </a:spcBef>
              <a:spcAft>
                <a:spcPts val="0"/>
              </a:spcAft>
              <a:buFont typeface="Arial" panose="020B0604020202020204" pitchFamily="34" charset="0"/>
              <a:buChar char="•"/>
            </a:pPr>
            <a:r>
              <a:rPr lang="es-ES" sz="1800" b="0" i="0" u="none" strike="noStrike" dirty="0">
                <a:solidFill>
                  <a:schemeClr val="tx1"/>
                </a:solidFill>
                <a:effectLst/>
                <a:latin typeface="Arial" panose="020B0604020202020204" pitchFamily="34" charset="0"/>
              </a:rPr>
              <a:t>¿Hay muchos tipos de diseños en Bootstrap? Si los hay, explícalos</a:t>
            </a:r>
          </a:p>
        </p:txBody>
      </p:sp>
      <p:sp>
        <p:nvSpPr>
          <p:cNvPr id="5" name="CuadroTexto 4">
            <a:extLst>
              <a:ext uri="{FF2B5EF4-FFF2-40B4-BE49-F238E27FC236}">
                <a16:creationId xmlns:a16="http://schemas.microsoft.com/office/drawing/2014/main" id="{7A25D5E5-45C0-CE3C-4A81-EE2D2504FC30}"/>
              </a:ext>
            </a:extLst>
          </p:cNvPr>
          <p:cNvSpPr txBox="1"/>
          <p:nvPr/>
        </p:nvSpPr>
        <p:spPr>
          <a:xfrm>
            <a:off x="6323161" y="1162031"/>
            <a:ext cx="5732479" cy="5355312"/>
          </a:xfrm>
          <a:prstGeom prst="rect">
            <a:avLst/>
          </a:prstGeom>
          <a:noFill/>
        </p:spPr>
        <p:txBody>
          <a:bodyPr wrap="square">
            <a:spAutoFit/>
          </a:bodyPr>
          <a:lstStyle/>
          <a:p>
            <a:r>
              <a:rPr lang="es-ES" dirty="0"/>
              <a:t>Hay dos diseños principales para Bootstrap que son Diseño fluido y Diseño fijo. </a:t>
            </a:r>
          </a:p>
          <a:p>
            <a:endParaRPr lang="es-ES" dirty="0"/>
          </a:p>
          <a:p>
            <a:r>
              <a:rPr lang="es-ES" dirty="0"/>
              <a:t>    Fluid-</a:t>
            </a:r>
            <a:r>
              <a:rPr lang="es-ES" dirty="0" err="1"/>
              <a:t>layout</a:t>
            </a:r>
            <a:r>
              <a:rPr lang="es-ES" dirty="0"/>
              <a:t> : utiliza la clase </a:t>
            </a:r>
            <a:r>
              <a:rPr lang="es-ES" dirty="0" err="1"/>
              <a:t>bootstrap</a:t>
            </a:r>
            <a:r>
              <a:rPr lang="es-ES" dirty="0"/>
              <a:t> .container-fluid para el diseño. Este diseño utiliza valores proporcionales como unidades de medida para un bloque de contenido, imágenes o cualquier otro elemento. Se utiliza para crear un elemento que sea 100% más ancho y cubra todos los anchos de pantalla. El diseño fluido cambia continuamente de tamaño a medida que cambia el ancho de su navegador en cualquier cantidad, sin dejar ningún espacio vacío adicional en los lados. Por lo tanto, se denomina "diseño fluido".</a:t>
            </a:r>
          </a:p>
          <a:p>
            <a:r>
              <a:rPr lang="es-ES" dirty="0"/>
              <a:t>    Diseño fijo : utiliza la clase </a:t>
            </a:r>
            <a:r>
              <a:rPr lang="es-ES" dirty="0" err="1"/>
              <a:t>bootstrap</a:t>
            </a:r>
            <a:r>
              <a:rPr lang="es-ES" dirty="0"/>
              <a:t> .container para el diseño. El diseño fijo tiene valores de ancho de píxel específicos que cambian su valor de ancho con la ayuda de consultas de medios. Proporciona un contenedor receptivo de ancho fijo. El diseño fijo cambia de tamaño en trozos en varios anchos determinados a medida que se especifican los valores de píxeles.</a:t>
            </a:r>
          </a:p>
        </p:txBody>
      </p:sp>
    </p:spTree>
    <p:extLst>
      <p:ext uri="{BB962C8B-B14F-4D97-AF65-F5344CB8AC3E}">
        <p14:creationId xmlns:p14="http://schemas.microsoft.com/office/powerpoint/2010/main" val="3840255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0" y="10"/>
            <a:ext cx="6096000" cy="685799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972211" y="340657"/>
            <a:ext cx="4538124" cy="522215"/>
          </a:xfrm>
        </p:spPr>
        <p:txBody>
          <a:bodyPr rtlCol="0" anchor="b">
            <a:noAutofit/>
          </a:bodyPr>
          <a:lstStyle/>
          <a:p>
            <a:pPr rtl="0" fontAlgn="base">
              <a:spcBef>
                <a:spcPts val="0"/>
              </a:spcBef>
              <a:spcAft>
                <a:spcPts val="0"/>
              </a:spcAft>
              <a:buFont typeface="Arial" panose="020B0604020202020204" pitchFamily="34" charset="0"/>
              <a:buChar char="•"/>
            </a:pPr>
            <a:r>
              <a:rPr lang="es-ES" sz="1800" b="0" i="0" u="none" strike="noStrike" dirty="0">
                <a:solidFill>
                  <a:schemeClr val="tx1"/>
                </a:solidFill>
                <a:effectLst/>
                <a:latin typeface="Arial" panose="020B0604020202020204" pitchFamily="34" charset="0"/>
              </a:rPr>
              <a:t>¿Cuáles son los diferentes tipos de botones en </a:t>
            </a:r>
            <a:r>
              <a:rPr lang="es-ES" sz="1800" b="0" i="0" u="none" strike="noStrike" dirty="0" err="1">
                <a:solidFill>
                  <a:schemeClr val="tx1"/>
                </a:solidFill>
                <a:effectLst/>
                <a:latin typeface="Arial" panose="020B0604020202020204" pitchFamily="34" charset="0"/>
              </a:rPr>
              <a:t>bootstrap</a:t>
            </a:r>
            <a:r>
              <a:rPr lang="es-ES" sz="1800" b="0" i="0" u="none" strike="noStrike" dirty="0">
                <a:solidFill>
                  <a:schemeClr val="tx1"/>
                </a:solidFill>
                <a:effectLst/>
                <a:latin typeface="Arial" panose="020B0604020202020204" pitchFamily="34" charset="0"/>
              </a:rPr>
              <a:t>?</a:t>
            </a:r>
          </a:p>
        </p:txBody>
      </p:sp>
      <p:sp>
        <p:nvSpPr>
          <p:cNvPr id="5" name="CuadroTexto 4">
            <a:extLst>
              <a:ext uri="{FF2B5EF4-FFF2-40B4-BE49-F238E27FC236}">
                <a16:creationId xmlns:a16="http://schemas.microsoft.com/office/drawing/2014/main" id="{4D2355FE-98A0-4453-AC7D-C615F98F8EA8}"/>
              </a:ext>
            </a:extLst>
          </p:cNvPr>
          <p:cNvSpPr txBox="1"/>
          <p:nvPr/>
        </p:nvSpPr>
        <p:spPr>
          <a:xfrm>
            <a:off x="6651812" y="1236240"/>
            <a:ext cx="4249270" cy="369332"/>
          </a:xfrm>
          <a:prstGeom prst="rect">
            <a:avLst/>
          </a:prstGeom>
          <a:noFill/>
        </p:spPr>
        <p:txBody>
          <a:bodyPr wrap="square">
            <a:spAutoFit/>
          </a:bodyPr>
          <a:lstStyle/>
          <a:p>
            <a:r>
              <a:rPr lang="en-US" dirty="0"/>
              <a:t>Bootstrap </a:t>
            </a:r>
            <a:r>
              <a:rPr lang="en-US" dirty="0" err="1"/>
              <a:t>posee</a:t>
            </a:r>
            <a:r>
              <a:rPr lang="en-US" dirty="0"/>
              <a:t> </a:t>
            </a:r>
            <a:r>
              <a:rPr lang="en-US" dirty="0" err="1"/>
              <a:t>diferentes</a:t>
            </a:r>
            <a:r>
              <a:rPr lang="en-US" dirty="0"/>
              <a:t> </a:t>
            </a:r>
            <a:r>
              <a:rPr lang="en-US" dirty="0" err="1"/>
              <a:t>estilos</a:t>
            </a:r>
            <a:r>
              <a:rPr lang="en-US" dirty="0"/>
              <a:t>:</a:t>
            </a:r>
          </a:p>
        </p:txBody>
      </p:sp>
      <p:pic>
        <p:nvPicPr>
          <p:cNvPr id="7" name="Imagen 6">
            <a:extLst>
              <a:ext uri="{FF2B5EF4-FFF2-40B4-BE49-F238E27FC236}">
                <a16:creationId xmlns:a16="http://schemas.microsoft.com/office/drawing/2014/main" id="{D52585BE-86D4-4A11-AF0E-843582B7760C}"/>
              </a:ext>
            </a:extLst>
          </p:cNvPr>
          <p:cNvPicPr>
            <a:picLocks noChangeAspect="1"/>
          </p:cNvPicPr>
          <p:nvPr/>
        </p:nvPicPr>
        <p:blipFill>
          <a:blip r:embed="rId4"/>
          <a:stretch>
            <a:fillRect/>
          </a:stretch>
        </p:blipFill>
        <p:spPr>
          <a:xfrm>
            <a:off x="6444344" y="1778575"/>
            <a:ext cx="4963886" cy="400730"/>
          </a:xfrm>
          <a:prstGeom prst="rect">
            <a:avLst/>
          </a:prstGeom>
        </p:spPr>
      </p:pic>
      <p:pic>
        <p:nvPicPr>
          <p:cNvPr id="9" name="Imagen 8" descr="Imagen de la pantalla de un video juego&#10;&#10;Descripción generada automáticamente con confianza baja">
            <a:extLst>
              <a:ext uri="{FF2B5EF4-FFF2-40B4-BE49-F238E27FC236}">
                <a16:creationId xmlns:a16="http://schemas.microsoft.com/office/drawing/2014/main" id="{E0955D8C-E4BA-4FEF-8001-68CC08414C65}"/>
              </a:ext>
            </a:extLst>
          </p:cNvPr>
          <p:cNvPicPr>
            <a:picLocks noChangeAspect="1"/>
          </p:cNvPicPr>
          <p:nvPr/>
        </p:nvPicPr>
        <p:blipFill>
          <a:blip r:embed="rId5"/>
          <a:stretch>
            <a:fillRect/>
          </a:stretch>
        </p:blipFill>
        <p:spPr>
          <a:xfrm>
            <a:off x="8265077" y="3787922"/>
            <a:ext cx="1447925" cy="1882303"/>
          </a:xfrm>
          <a:prstGeom prst="rect">
            <a:avLst/>
          </a:prstGeom>
        </p:spPr>
      </p:pic>
      <p:sp>
        <p:nvSpPr>
          <p:cNvPr id="11" name="CuadroTexto 10">
            <a:extLst>
              <a:ext uri="{FF2B5EF4-FFF2-40B4-BE49-F238E27FC236}">
                <a16:creationId xmlns:a16="http://schemas.microsoft.com/office/drawing/2014/main" id="{352850E1-3999-4770-8A21-42EEF7F282C1}"/>
              </a:ext>
            </a:extLst>
          </p:cNvPr>
          <p:cNvSpPr txBox="1"/>
          <p:nvPr/>
        </p:nvSpPr>
        <p:spPr>
          <a:xfrm>
            <a:off x="6193273" y="2681473"/>
            <a:ext cx="6096000" cy="646331"/>
          </a:xfrm>
          <a:prstGeom prst="rect">
            <a:avLst/>
          </a:prstGeom>
          <a:noFill/>
        </p:spPr>
        <p:txBody>
          <a:bodyPr wrap="square">
            <a:spAutoFit/>
          </a:bodyPr>
          <a:lstStyle/>
          <a:p>
            <a:r>
              <a:rPr lang="en-US" dirty="0"/>
              <a:t>Para </a:t>
            </a:r>
            <a:r>
              <a:rPr lang="en-US" dirty="0" err="1"/>
              <a:t>conseguir</a:t>
            </a:r>
            <a:r>
              <a:rPr lang="en-US" dirty="0"/>
              <a:t> </a:t>
            </a:r>
            <a:r>
              <a:rPr lang="en-US" dirty="0" err="1"/>
              <a:t>los</a:t>
            </a:r>
            <a:r>
              <a:rPr lang="en-US" dirty="0"/>
              <a:t> </a:t>
            </a:r>
            <a:r>
              <a:rPr lang="en-US" dirty="0" err="1"/>
              <a:t>diferentes</a:t>
            </a:r>
            <a:r>
              <a:rPr lang="en-US" dirty="0"/>
              <a:t> </a:t>
            </a:r>
            <a:r>
              <a:rPr lang="en-US" dirty="0" err="1"/>
              <a:t>estilos</a:t>
            </a:r>
            <a:r>
              <a:rPr lang="en-US" dirty="0"/>
              <a:t> de </a:t>
            </a:r>
            <a:r>
              <a:rPr lang="en-US" dirty="0" err="1"/>
              <a:t>botones</a:t>
            </a:r>
            <a:r>
              <a:rPr lang="en-US" dirty="0"/>
              <a:t> </a:t>
            </a:r>
            <a:r>
              <a:rPr lang="en-US" dirty="0" err="1"/>
              <a:t>aplicamos</a:t>
            </a:r>
            <a:r>
              <a:rPr lang="en-US" dirty="0"/>
              <a:t> </a:t>
            </a:r>
            <a:r>
              <a:rPr lang="en-US" dirty="0" err="1"/>
              <a:t>los</a:t>
            </a:r>
            <a:r>
              <a:rPr lang="en-US" dirty="0"/>
              <a:t> </a:t>
            </a:r>
            <a:r>
              <a:rPr lang="en-US" dirty="0" err="1"/>
              <a:t>siguientes</a:t>
            </a:r>
            <a:r>
              <a:rPr lang="en-US" dirty="0"/>
              <a:t> </a:t>
            </a:r>
            <a:r>
              <a:rPr lang="en-US" dirty="0" err="1"/>
              <a:t>clases</a:t>
            </a:r>
            <a:r>
              <a:rPr lang="en-US" dirty="0"/>
              <a:t>:</a:t>
            </a:r>
          </a:p>
        </p:txBody>
      </p:sp>
    </p:spTree>
    <p:extLst>
      <p:ext uri="{BB962C8B-B14F-4D97-AF65-F5344CB8AC3E}">
        <p14:creationId xmlns:p14="http://schemas.microsoft.com/office/powerpoint/2010/main" val="2727940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0" y="10"/>
            <a:ext cx="6096000" cy="685799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418729" y="215153"/>
            <a:ext cx="5091606" cy="647719"/>
          </a:xfrm>
        </p:spPr>
        <p:txBody>
          <a:bodyPr rtlCol="0" anchor="b">
            <a:noAutofit/>
          </a:bodyPr>
          <a:lstStyle/>
          <a:p>
            <a:pPr rtl="0" fontAlgn="base">
              <a:spcBef>
                <a:spcPts val="0"/>
              </a:spcBef>
              <a:spcAft>
                <a:spcPts val="0"/>
              </a:spcAft>
              <a:buFont typeface="Arial" panose="020B0604020202020204" pitchFamily="34" charset="0"/>
              <a:buChar char="•"/>
            </a:pPr>
            <a:r>
              <a:rPr lang="es-ES" sz="1800" b="0" i="0" u="none" strike="noStrike" dirty="0">
                <a:solidFill>
                  <a:schemeClr val="tx1"/>
                </a:solidFill>
                <a:effectLst/>
                <a:latin typeface="Arial" panose="020B0604020202020204" pitchFamily="34" charset="0"/>
              </a:rPr>
              <a:t>¿Que es un </a:t>
            </a:r>
            <a:r>
              <a:rPr lang="es-ES" sz="1800" b="0" i="0" u="none" strike="noStrike" dirty="0" err="1">
                <a:solidFill>
                  <a:schemeClr val="tx1"/>
                </a:solidFill>
                <a:effectLst/>
                <a:latin typeface="Arial" panose="020B0604020202020204" pitchFamily="34" charset="0"/>
              </a:rPr>
              <a:t>Carousel</a:t>
            </a:r>
            <a:r>
              <a:rPr lang="es-ES" sz="1800" b="0" i="0" u="none" strike="noStrike" dirty="0">
                <a:solidFill>
                  <a:schemeClr val="tx1"/>
                </a:solidFill>
                <a:effectLst/>
                <a:latin typeface="Arial" panose="020B0604020202020204" pitchFamily="34" charset="0"/>
              </a:rPr>
              <a:t> de </a:t>
            </a:r>
            <a:r>
              <a:rPr lang="es-ES" sz="1800" b="0" i="0" u="none" strike="noStrike" dirty="0" err="1">
                <a:solidFill>
                  <a:schemeClr val="tx1"/>
                </a:solidFill>
                <a:effectLst/>
                <a:latin typeface="Arial" panose="020B0604020202020204" pitchFamily="34" charset="0"/>
              </a:rPr>
              <a:t>bootstrap</a:t>
            </a:r>
            <a:r>
              <a:rPr lang="es-ES" sz="1800" b="0" i="0" u="none" strike="noStrike" dirty="0">
                <a:solidFill>
                  <a:schemeClr val="tx1"/>
                </a:solidFill>
                <a:effectLst/>
                <a:latin typeface="Arial" panose="020B0604020202020204" pitchFamily="34" charset="0"/>
              </a:rPr>
              <a:t>?</a:t>
            </a:r>
          </a:p>
        </p:txBody>
      </p:sp>
      <p:sp>
        <p:nvSpPr>
          <p:cNvPr id="5" name="CuadroTexto 4">
            <a:extLst>
              <a:ext uri="{FF2B5EF4-FFF2-40B4-BE49-F238E27FC236}">
                <a16:creationId xmlns:a16="http://schemas.microsoft.com/office/drawing/2014/main" id="{D611F6A7-57F3-4F0D-86FC-B40E97A3D0CF}"/>
              </a:ext>
            </a:extLst>
          </p:cNvPr>
          <p:cNvSpPr txBox="1"/>
          <p:nvPr/>
        </p:nvSpPr>
        <p:spPr>
          <a:xfrm>
            <a:off x="6176682" y="1116577"/>
            <a:ext cx="5791200" cy="1200329"/>
          </a:xfrm>
          <a:prstGeom prst="rect">
            <a:avLst/>
          </a:prstGeom>
          <a:noFill/>
        </p:spPr>
        <p:txBody>
          <a:bodyPr wrap="square">
            <a:spAutoFit/>
          </a:bodyPr>
          <a:lstStyle/>
          <a:p>
            <a:r>
              <a:rPr lang="es-ES" dirty="0"/>
              <a:t>Un "</a:t>
            </a:r>
            <a:r>
              <a:rPr lang="es-ES" dirty="0" err="1"/>
              <a:t>carousel</a:t>
            </a:r>
            <a:r>
              <a:rPr lang="es-ES" dirty="0"/>
              <a:t>" es una componente que muestra un conjunto de diapositivas (imágenes generalmente), avanza en forma automática cada diapositiva y luego de la última pasa a mostrar la primera.</a:t>
            </a:r>
          </a:p>
        </p:txBody>
      </p:sp>
      <p:sp>
        <p:nvSpPr>
          <p:cNvPr id="9" name="CuadroTexto 8">
            <a:extLst>
              <a:ext uri="{FF2B5EF4-FFF2-40B4-BE49-F238E27FC236}">
                <a16:creationId xmlns:a16="http://schemas.microsoft.com/office/drawing/2014/main" id="{99932E05-E468-4CB7-AFA1-B8D0E3C5D0A7}"/>
              </a:ext>
            </a:extLst>
          </p:cNvPr>
          <p:cNvSpPr txBox="1"/>
          <p:nvPr/>
        </p:nvSpPr>
        <p:spPr>
          <a:xfrm>
            <a:off x="6418730" y="2316907"/>
            <a:ext cx="4885590" cy="4401205"/>
          </a:xfrm>
          <a:prstGeom prst="rect">
            <a:avLst/>
          </a:prstGeom>
          <a:noFill/>
        </p:spPr>
        <p:txBody>
          <a:bodyPr wrap="square">
            <a:spAutoFit/>
          </a:bodyPr>
          <a:lstStyle/>
          <a:p>
            <a:r>
              <a:rPr lang="es-ES" sz="800" dirty="0"/>
              <a:t>&lt;</a:t>
            </a:r>
            <a:r>
              <a:rPr lang="es-ES" sz="800" dirty="0" err="1"/>
              <a:t>div</a:t>
            </a:r>
            <a:r>
              <a:rPr lang="es-ES" sz="800" dirty="0"/>
              <a:t> </a:t>
            </a:r>
            <a:r>
              <a:rPr lang="es-ES" sz="800" dirty="0" err="1"/>
              <a:t>class</a:t>
            </a:r>
            <a:r>
              <a:rPr lang="es-ES" sz="800" dirty="0"/>
              <a:t>="</a:t>
            </a:r>
            <a:r>
              <a:rPr lang="es-ES" sz="800" dirty="0" err="1"/>
              <a:t>context</a:t>
            </a:r>
            <a:r>
              <a:rPr lang="es-ES" sz="800" dirty="0"/>
              <a:t>"&gt;</a:t>
            </a:r>
          </a:p>
          <a:p>
            <a:r>
              <a:rPr lang="es-ES" sz="800" dirty="0"/>
              <a:t>    &lt;</a:t>
            </a:r>
            <a:r>
              <a:rPr lang="es-ES" sz="800" dirty="0" err="1"/>
              <a:t>div</a:t>
            </a:r>
            <a:r>
              <a:rPr lang="es-ES" sz="800" dirty="0"/>
              <a:t> id="</a:t>
            </a:r>
            <a:r>
              <a:rPr lang="es-ES" sz="800" dirty="0" err="1"/>
              <a:t>carouselExampleSlidesOnly</a:t>
            </a:r>
            <a:r>
              <a:rPr lang="es-ES" sz="800" dirty="0"/>
              <a:t>" </a:t>
            </a:r>
            <a:r>
              <a:rPr lang="es-ES" sz="800" dirty="0" err="1"/>
              <a:t>class</a:t>
            </a:r>
            <a:r>
              <a:rPr lang="es-ES" sz="800" dirty="0"/>
              <a:t>="</a:t>
            </a:r>
            <a:r>
              <a:rPr lang="es-ES" sz="800" dirty="0" err="1"/>
              <a:t>carousel</a:t>
            </a:r>
            <a:r>
              <a:rPr lang="es-ES" sz="800" dirty="0"/>
              <a:t> </a:t>
            </a:r>
            <a:r>
              <a:rPr lang="es-ES" sz="800" dirty="0" err="1"/>
              <a:t>slide</a:t>
            </a:r>
            <a:r>
              <a:rPr lang="es-ES" sz="800" dirty="0"/>
              <a:t> </a:t>
            </a:r>
            <a:r>
              <a:rPr lang="es-ES" sz="800" dirty="0" err="1"/>
              <a:t>carousel-fade</a:t>
            </a:r>
            <a:r>
              <a:rPr lang="es-ES" sz="800" dirty="0"/>
              <a:t>" data-</a:t>
            </a:r>
            <a:r>
              <a:rPr lang="es-ES" sz="800" dirty="0" err="1"/>
              <a:t>ride</a:t>
            </a:r>
            <a:r>
              <a:rPr lang="es-ES" sz="800" dirty="0"/>
              <a:t>="</a:t>
            </a:r>
            <a:r>
              <a:rPr lang="es-ES" sz="800" dirty="0" err="1"/>
              <a:t>carousel</a:t>
            </a:r>
            <a:r>
              <a:rPr lang="es-ES" sz="800" dirty="0"/>
              <a:t>" data-</a:t>
            </a:r>
            <a:r>
              <a:rPr lang="es-ES" sz="800" dirty="0" err="1"/>
              <a:t>interval</a:t>
            </a:r>
            <a:r>
              <a:rPr lang="es-ES" sz="800" dirty="0"/>
              <a:t>="1000"&gt;</a:t>
            </a:r>
          </a:p>
          <a:p>
            <a:r>
              <a:rPr lang="es-ES" sz="800" dirty="0"/>
              <a:t>        &lt;</a:t>
            </a:r>
            <a:r>
              <a:rPr lang="es-ES" sz="800" dirty="0" err="1"/>
              <a:t>ol</a:t>
            </a:r>
            <a:r>
              <a:rPr lang="es-ES" sz="800" dirty="0"/>
              <a:t> </a:t>
            </a:r>
            <a:r>
              <a:rPr lang="es-ES" sz="800" dirty="0" err="1"/>
              <a:t>class</a:t>
            </a:r>
            <a:r>
              <a:rPr lang="es-ES" sz="800" dirty="0"/>
              <a:t>="</a:t>
            </a:r>
            <a:r>
              <a:rPr lang="es-ES" sz="800" dirty="0" err="1"/>
              <a:t>carousel-indicators</a:t>
            </a:r>
            <a:r>
              <a:rPr lang="es-ES" sz="800" dirty="0"/>
              <a:t>"&gt;</a:t>
            </a:r>
          </a:p>
          <a:p>
            <a:r>
              <a:rPr lang="es-ES" sz="800" dirty="0"/>
              <a:t>            &lt;</a:t>
            </a:r>
            <a:r>
              <a:rPr lang="es-ES" sz="800" dirty="0" err="1"/>
              <a:t>li</a:t>
            </a:r>
            <a:r>
              <a:rPr lang="es-ES" sz="800" dirty="0"/>
              <a:t> data-target="#</a:t>
            </a:r>
            <a:r>
              <a:rPr lang="es-ES" sz="800" dirty="0" err="1"/>
              <a:t>carouselExampleIndicators</a:t>
            </a:r>
            <a:r>
              <a:rPr lang="es-ES" sz="800" dirty="0"/>
              <a:t>" data-</a:t>
            </a:r>
            <a:r>
              <a:rPr lang="es-ES" sz="800" dirty="0" err="1"/>
              <a:t>slide</a:t>
            </a:r>
            <a:r>
              <a:rPr lang="es-ES" sz="800" dirty="0"/>
              <a:t>-</a:t>
            </a:r>
            <a:r>
              <a:rPr lang="es-ES" sz="800" dirty="0" err="1"/>
              <a:t>to</a:t>
            </a:r>
            <a:r>
              <a:rPr lang="es-ES" sz="800" dirty="0"/>
              <a:t>="0" </a:t>
            </a:r>
            <a:r>
              <a:rPr lang="es-ES" sz="800" dirty="0" err="1"/>
              <a:t>class</a:t>
            </a:r>
            <a:r>
              <a:rPr lang="es-ES" sz="800" dirty="0"/>
              <a:t>="active"&gt;&lt;/</a:t>
            </a:r>
            <a:r>
              <a:rPr lang="es-ES" sz="800" dirty="0" err="1"/>
              <a:t>li</a:t>
            </a:r>
            <a:r>
              <a:rPr lang="es-ES" sz="800" dirty="0"/>
              <a:t>&gt;</a:t>
            </a:r>
          </a:p>
          <a:p>
            <a:r>
              <a:rPr lang="es-ES" sz="800" dirty="0"/>
              <a:t>            &lt;</a:t>
            </a:r>
            <a:r>
              <a:rPr lang="es-ES" sz="800" dirty="0" err="1"/>
              <a:t>li</a:t>
            </a:r>
            <a:r>
              <a:rPr lang="es-ES" sz="800" dirty="0"/>
              <a:t> data-target="#</a:t>
            </a:r>
            <a:r>
              <a:rPr lang="es-ES" sz="800" dirty="0" err="1"/>
              <a:t>carouselExampleIndicators</a:t>
            </a:r>
            <a:r>
              <a:rPr lang="es-ES" sz="800" dirty="0"/>
              <a:t>" data-</a:t>
            </a:r>
            <a:r>
              <a:rPr lang="es-ES" sz="800" dirty="0" err="1"/>
              <a:t>slide</a:t>
            </a:r>
            <a:r>
              <a:rPr lang="es-ES" sz="800" dirty="0"/>
              <a:t>-</a:t>
            </a:r>
            <a:r>
              <a:rPr lang="es-ES" sz="800" dirty="0" err="1"/>
              <a:t>to</a:t>
            </a:r>
            <a:r>
              <a:rPr lang="es-ES" sz="800" dirty="0"/>
              <a:t>="1"&gt;&lt;/</a:t>
            </a:r>
            <a:r>
              <a:rPr lang="es-ES" sz="800" dirty="0" err="1"/>
              <a:t>li</a:t>
            </a:r>
            <a:r>
              <a:rPr lang="es-ES" sz="800" dirty="0"/>
              <a:t>&gt;</a:t>
            </a:r>
          </a:p>
          <a:p>
            <a:r>
              <a:rPr lang="es-ES" sz="800" dirty="0"/>
              <a:t>            &lt;</a:t>
            </a:r>
            <a:r>
              <a:rPr lang="es-ES" sz="800" dirty="0" err="1"/>
              <a:t>li</a:t>
            </a:r>
            <a:r>
              <a:rPr lang="es-ES" sz="800" dirty="0"/>
              <a:t> data-target="#</a:t>
            </a:r>
            <a:r>
              <a:rPr lang="es-ES" sz="800" dirty="0" err="1"/>
              <a:t>carouselExampleIndicators</a:t>
            </a:r>
            <a:r>
              <a:rPr lang="es-ES" sz="800" dirty="0"/>
              <a:t>" data-</a:t>
            </a:r>
            <a:r>
              <a:rPr lang="es-ES" sz="800" dirty="0" err="1"/>
              <a:t>slide</a:t>
            </a:r>
            <a:r>
              <a:rPr lang="es-ES" sz="800" dirty="0"/>
              <a:t>-</a:t>
            </a:r>
            <a:r>
              <a:rPr lang="es-ES" sz="800" dirty="0" err="1"/>
              <a:t>to</a:t>
            </a:r>
            <a:r>
              <a:rPr lang="es-ES" sz="800" dirty="0"/>
              <a:t>="2"&gt;&lt;/</a:t>
            </a:r>
            <a:r>
              <a:rPr lang="es-ES" sz="800" dirty="0" err="1"/>
              <a:t>li</a:t>
            </a:r>
            <a:r>
              <a:rPr lang="es-ES" sz="800" dirty="0"/>
              <a:t>&gt;</a:t>
            </a:r>
          </a:p>
          <a:p>
            <a:r>
              <a:rPr lang="es-ES" sz="800" dirty="0"/>
              <a:t>          &lt;/</a:t>
            </a:r>
            <a:r>
              <a:rPr lang="es-ES" sz="800" dirty="0" err="1"/>
              <a:t>ol</a:t>
            </a:r>
            <a:r>
              <a:rPr lang="es-ES" sz="800" dirty="0"/>
              <a:t>&gt;</a:t>
            </a:r>
          </a:p>
          <a:p>
            <a:r>
              <a:rPr lang="es-ES" sz="800" dirty="0"/>
              <a:t>        &lt;</a:t>
            </a:r>
            <a:r>
              <a:rPr lang="es-ES" sz="800" dirty="0" err="1"/>
              <a:t>div</a:t>
            </a:r>
            <a:r>
              <a:rPr lang="es-ES" sz="800" dirty="0"/>
              <a:t> </a:t>
            </a:r>
            <a:r>
              <a:rPr lang="es-ES" sz="800" dirty="0" err="1"/>
              <a:t>class</a:t>
            </a:r>
            <a:r>
              <a:rPr lang="es-ES" sz="800" dirty="0"/>
              <a:t>="</a:t>
            </a:r>
            <a:r>
              <a:rPr lang="es-ES" sz="800" dirty="0" err="1"/>
              <a:t>carousel-inner</a:t>
            </a:r>
            <a:r>
              <a:rPr lang="es-ES" sz="800" dirty="0"/>
              <a:t>"&gt;</a:t>
            </a:r>
          </a:p>
          <a:p>
            <a:r>
              <a:rPr lang="es-ES" sz="800" dirty="0"/>
              <a:t>          &lt;</a:t>
            </a:r>
            <a:r>
              <a:rPr lang="es-ES" sz="800" dirty="0" err="1"/>
              <a:t>div</a:t>
            </a:r>
            <a:r>
              <a:rPr lang="es-ES" sz="800" dirty="0"/>
              <a:t> </a:t>
            </a:r>
            <a:r>
              <a:rPr lang="es-ES" sz="800" dirty="0" err="1"/>
              <a:t>class</a:t>
            </a:r>
            <a:r>
              <a:rPr lang="es-ES" sz="800" dirty="0"/>
              <a:t>="</a:t>
            </a:r>
            <a:r>
              <a:rPr lang="es-ES" sz="800" dirty="0" err="1"/>
              <a:t>carousel-item</a:t>
            </a:r>
            <a:r>
              <a:rPr lang="es-ES" sz="800" dirty="0"/>
              <a:t> active"&gt;</a:t>
            </a:r>
          </a:p>
          <a:p>
            <a:r>
              <a:rPr lang="es-ES" sz="800" dirty="0"/>
              <a:t>            &lt;</a:t>
            </a:r>
            <a:r>
              <a:rPr lang="es-ES" sz="800" dirty="0" err="1"/>
              <a:t>img</a:t>
            </a:r>
            <a:r>
              <a:rPr lang="es-ES" sz="800" dirty="0"/>
              <a:t> </a:t>
            </a:r>
            <a:r>
              <a:rPr lang="es-ES" sz="800" dirty="0" err="1"/>
              <a:t>src</a:t>
            </a:r>
            <a:r>
              <a:rPr lang="es-ES" sz="800" dirty="0"/>
              <a:t>="</a:t>
            </a:r>
            <a:r>
              <a:rPr lang="es-ES" sz="800" dirty="0" err="1"/>
              <a:t>img</a:t>
            </a:r>
            <a:r>
              <a:rPr lang="es-ES" sz="800" dirty="0"/>
              <a:t>/img1.jpg" </a:t>
            </a:r>
            <a:r>
              <a:rPr lang="es-ES" sz="800" dirty="0" err="1"/>
              <a:t>class</a:t>
            </a:r>
            <a:r>
              <a:rPr lang="es-ES" sz="800" dirty="0"/>
              <a:t>="d-block w-100" </a:t>
            </a:r>
            <a:r>
              <a:rPr lang="es-ES" sz="800" dirty="0" err="1"/>
              <a:t>alt</a:t>
            </a:r>
            <a:r>
              <a:rPr lang="es-ES" sz="800" dirty="0"/>
              <a:t>="..."&gt;</a:t>
            </a:r>
          </a:p>
          <a:p>
            <a:r>
              <a:rPr lang="es-ES" sz="800" dirty="0"/>
              <a:t>            &lt;</a:t>
            </a:r>
            <a:r>
              <a:rPr lang="es-ES" sz="800" dirty="0" err="1"/>
              <a:t>div</a:t>
            </a:r>
            <a:r>
              <a:rPr lang="es-ES" sz="800" dirty="0"/>
              <a:t> </a:t>
            </a:r>
            <a:r>
              <a:rPr lang="es-ES" sz="800" dirty="0" err="1"/>
              <a:t>class</a:t>
            </a:r>
            <a:r>
              <a:rPr lang="es-ES" sz="800" dirty="0"/>
              <a:t>="</a:t>
            </a:r>
            <a:r>
              <a:rPr lang="es-ES" sz="800" dirty="0" err="1"/>
              <a:t>carousel-caption</a:t>
            </a:r>
            <a:r>
              <a:rPr lang="es-ES" sz="800" dirty="0"/>
              <a:t> d-</a:t>
            </a:r>
            <a:r>
              <a:rPr lang="es-ES" sz="800" dirty="0" err="1"/>
              <a:t>none</a:t>
            </a:r>
            <a:r>
              <a:rPr lang="es-ES" sz="800" dirty="0"/>
              <a:t> d-</a:t>
            </a:r>
            <a:r>
              <a:rPr lang="es-ES" sz="800" dirty="0" err="1"/>
              <a:t>md</a:t>
            </a:r>
            <a:r>
              <a:rPr lang="es-ES" sz="800" dirty="0"/>
              <a:t>-block"&gt;</a:t>
            </a:r>
          </a:p>
          <a:p>
            <a:r>
              <a:rPr lang="es-ES" sz="800" dirty="0"/>
              <a:t>                &lt;h5&gt;primera diapositiva&lt;/h5&gt;</a:t>
            </a:r>
          </a:p>
          <a:p>
            <a:r>
              <a:rPr lang="es-ES" sz="800" dirty="0"/>
              <a:t>              &lt;/</a:t>
            </a:r>
            <a:r>
              <a:rPr lang="es-ES" sz="800" dirty="0" err="1"/>
              <a:t>div</a:t>
            </a:r>
            <a:r>
              <a:rPr lang="es-ES" sz="800" dirty="0"/>
              <a:t>&gt;</a:t>
            </a:r>
          </a:p>
          <a:p>
            <a:r>
              <a:rPr lang="es-ES" sz="800" dirty="0"/>
              <a:t>          &lt;/</a:t>
            </a:r>
            <a:r>
              <a:rPr lang="es-ES" sz="800" dirty="0" err="1"/>
              <a:t>div</a:t>
            </a:r>
            <a:r>
              <a:rPr lang="es-ES" sz="800" dirty="0"/>
              <a:t>&gt;</a:t>
            </a:r>
          </a:p>
          <a:p>
            <a:r>
              <a:rPr lang="es-ES" sz="800" dirty="0"/>
              <a:t>          &lt;</a:t>
            </a:r>
            <a:r>
              <a:rPr lang="es-ES" sz="800" dirty="0" err="1"/>
              <a:t>div</a:t>
            </a:r>
            <a:r>
              <a:rPr lang="es-ES" sz="800" dirty="0"/>
              <a:t> </a:t>
            </a:r>
            <a:r>
              <a:rPr lang="es-ES" sz="800" dirty="0" err="1"/>
              <a:t>class</a:t>
            </a:r>
            <a:r>
              <a:rPr lang="es-ES" sz="800" dirty="0"/>
              <a:t>="</a:t>
            </a:r>
            <a:r>
              <a:rPr lang="es-ES" sz="800" dirty="0" err="1"/>
              <a:t>carousel-item</a:t>
            </a:r>
            <a:r>
              <a:rPr lang="es-ES" sz="800" dirty="0"/>
              <a:t>"&gt;</a:t>
            </a:r>
          </a:p>
          <a:p>
            <a:r>
              <a:rPr lang="es-ES" sz="800" dirty="0"/>
              <a:t>            &lt;</a:t>
            </a:r>
            <a:r>
              <a:rPr lang="es-ES" sz="800" dirty="0" err="1"/>
              <a:t>img</a:t>
            </a:r>
            <a:r>
              <a:rPr lang="es-ES" sz="800" dirty="0"/>
              <a:t> </a:t>
            </a:r>
            <a:r>
              <a:rPr lang="es-ES" sz="800" dirty="0" err="1"/>
              <a:t>src</a:t>
            </a:r>
            <a:r>
              <a:rPr lang="es-ES" sz="800" dirty="0"/>
              <a:t>="</a:t>
            </a:r>
            <a:r>
              <a:rPr lang="es-ES" sz="800" dirty="0" err="1"/>
              <a:t>img</a:t>
            </a:r>
            <a:r>
              <a:rPr lang="es-ES" sz="800" dirty="0"/>
              <a:t>/img2.jpeg" </a:t>
            </a:r>
            <a:r>
              <a:rPr lang="es-ES" sz="800" dirty="0" err="1"/>
              <a:t>class</a:t>
            </a:r>
            <a:r>
              <a:rPr lang="es-ES" sz="800" dirty="0"/>
              <a:t>="d-block w-100" </a:t>
            </a:r>
            <a:r>
              <a:rPr lang="es-ES" sz="800" dirty="0" err="1"/>
              <a:t>alt</a:t>
            </a:r>
            <a:r>
              <a:rPr lang="es-ES" sz="800" dirty="0"/>
              <a:t>="..."&gt;</a:t>
            </a:r>
          </a:p>
          <a:p>
            <a:r>
              <a:rPr lang="es-ES" sz="800" dirty="0"/>
              <a:t>            &lt;</a:t>
            </a:r>
            <a:r>
              <a:rPr lang="es-ES" sz="800" dirty="0" err="1"/>
              <a:t>div</a:t>
            </a:r>
            <a:r>
              <a:rPr lang="es-ES" sz="800" dirty="0"/>
              <a:t> </a:t>
            </a:r>
            <a:r>
              <a:rPr lang="es-ES" sz="800" dirty="0" err="1"/>
              <a:t>class</a:t>
            </a:r>
            <a:r>
              <a:rPr lang="es-ES" sz="800" dirty="0"/>
              <a:t>="</a:t>
            </a:r>
            <a:r>
              <a:rPr lang="es-ES" sz="800" dirty="0" err="1"/>
              <a:t>carousel-caption</a:t>
            </a:r>
            <a:r>
              <a:rPr lang="es-ES" sz="800" dirty="0"/>
              <a:t> d-</a:t>
            </a:r>
            <a:r>
              <a:rPr lang="es-ES" sz="800" dirty="0" err="1"/>
              <a:t>none</a:t>
            </a:r>
            <a:r>
              <a:rPr lang="es-ES" sz="800" dirty="0"/>
              <a:t> d-</a:t>
            </a:r>
            <a:r>
              <a:rPr lang="es-ES" sz="800" dirty="0" err="1"/>
              <a:t>md</a:t>
            </a:r>
            <a:r>
              <a:rPr lang="es-ES" sz="800" dirty="0"/>
              <a:t>-block"&gt;</a:t>
            </a:r>
          </a:p>
          <a:p>
            <a:r>
              <a:rPr lang="es-ES" sz="800" dirty="0"/>
              <a:t>                &lt;h5&gt;el segundo&lt;/h5&gt;</a:t>
            </a:r>
          </a:p>
          <a:p>
            <a:r>
              <a:rPr lang="es-ES" sz="800" dirty="0"/>
              <a:t>              &lt;/</a:t>
            </a:r>
            <a:r>
              <a:rPr lang="es-ES" sz="800" dirty="0" err="1"/>
              <a:t>div</a:t>
            </a:r>
            <a:r>
              <a:rPr lang="es-ES" sz="800" dirty="0"/>
              <a:t>&gt;</a:t>
            </a:r>
          </a:p>
          <a:p>
            <a:r>
              <a:rPr lang="es-ES" sz="800" dirty="0"/>
              <a:t>          &lt;/</a:t>
            </a:r>
            <a:r>
              <a:rPr lang="es-ES" sz="800" dirty="0" err="1"/>
              <a:t>div</a:t>
            </a:r>
            <a:r>
              <a:rPr lang="es-ES" sz="800" dirty="0"/>
              <a:t>&gt;</a:t>
            </a:r>
          </a:p>
          <a:p>
            <a:r>
              <a:rPr lang="es-ES" sz="800" dirty="0"/>
              <a:t>          &lt;</a:t>
            </a:r>
            <a:r>
              <a:rPr lang="es-ES" sz="800" dirty="0" err="1"/>
              <a:t>div</a:t>
            </a:r>
            <a:r>
              <a:rPr lang="es-ES" sz="800" dirty="0"/>
              <a:t> </a:t>
            </a:r>
            <a:r>
              <a:rPr lang="es-ES" sz="800" dirty="0" err="1"/>
              <a:t>class</a:t>
            </a:r>
            <a:r>
              <a:rPr lang="es-ES" sz="800" dirty="0"/>
              <a:t>="</a:t>
            </a:r>
            <a:r>
              <a:rPr lang="es-ES" sz="800" dirty="0" err="1"/>
              <a:t>carousel-item</a:t>
            </a:r>
            <a:r>
              <a:rPr lang="es-ES" sz="800" dirty="0"/>
              <a:t>"&gt;</a:t>
            </a:r>
          </a:p>
          <a:p>
            <a:r>
              <a:rPr lang="es-ES" sz="800" dirty="0"/>
              <a:t>            &lt;</a:t>
            </a:r>
            <a:r>
              <a:rPr lang="es-ES" sz="800" dirty="0" err="1"/>
              <a:t>img</a:t>
            </a:r>
            <a:r>
              <a:rPr lang="es-ES" sz="800" dirty="0"/>
              <a:t> </a:t>
            </a:r>
            <a:r>
              <a:rPr lang="es-ES" sz="800" dirty="0" err="1"/>
              <a:t>src</a:t>
            </a:r>
            <a:r>
              <a:rPr lang="es-ES" sz="800" dirty="0"/>
              <a:t>="</a:t>
            </a:r>
            <a:r>
              <a:rPr lang="es-ES" sz="800" dirty="0" err="1"/>
              <a:t>img</a:t>
            </a:r>
            <a:r>
              <a:rPr lang="es-ES" sz="800" dirty="0"/>
              <a:t>/img3.jpg" </a:t>
            </a:r>
            <a:r>
              <a:rPr lang="es-ES" sz="800" dirty="0" err="1"/>
              <a:t>class</a:t>
            </a:r>
            <a:r>
              <a:rPr lang="es-ES" sz="800" dirty="0"/>
              <a:t>="d-block w-100" </a:t>
            </a:r>
            <a:r>
              <a:rPr lang="es-ES" sz="800" dirty="0" err="1"/>
              <a:t>alt</a:t>
            </a:r>
            <a:r>
              <a:rPr lang="es-ES" sz="800" dirty="0"/>
              <a:t>="..."&gt;</a:t>
            </a:r>
          </a:p>
          <a:p>
            <a:r>
              <a:rPr lang="es-ES" sz="800" dirty="0"/>
              <a:t>            &lt;</a:t>
            </a:r>
            <a:r>
              <a:rPr lang="es-ES" sz="800" dirty="0" err="1"/>
              <a:t>div</a:t>
            </a:r>
            <a:r>
              <a:rPr lang="es-ES" sz="800" dirty="0"/>
              <a:t> </a:t>
            </a:r>
            <a:r>
              <a:rPr lang="es-ES" sz="800" dirty="0" err="1"/>
              <a:t>class</a:t>
            </a:r>
            <a:r>
              <a:rPr lang="es-ES" sz="800" dirty="0"/>
              <a:t>="</a:t>
            </a:r>
            <a:r>
              <a:rPr lang="es-ES" sz="800" dirty="0" err="1"/>
              <a:t>carousel-caption</a:t>
            </a:r>
            <a:r>
              <a:rPr lang="es-ES" sz="800" dirty="0"/>
              <a:t> d-</a:t>
            </a:r>
            <a:r>
              <a:rPr lang="es-ES" sz="800" dirty="0" err="1"/>
              <a:t>none</a:t>
            </a:r>
            <a:r>
              <a:rPr lang="es-ES" sz="800" dirty="0"/>
              <a:t> d-</a:t>
            </a:r>
            <a:r>
              <a:rPr lang="es-ES" sz="800" dirty="0" err="1"/>
              <a:t>md</a:t>
            </a:r>
            <a:r>
              <a:rPr lang="es-ES" sz="800" dirty="0"/>
              <a:t>-block"&gt;</a:t>
            </a:r>
          </a:p>
          <a:p>
            <a:r>
              <a:rPr lang="es-ES" sz="800" dirty="0"/>
              <a:t>                &lt;h5&gt;Tercero&lt;/h5&gt;</a:t>
            </a:r>
          </a:p>
          <a:p>
            <a:r>
              <a:rPr lang="es-ES" sz="800" dirty="0"/>
              <a:t>              &lt;/</a:t>
            </a:r>
            <a:r>
              <a:rPr lang="es-ES" sz="800" dirty="0" err="1"/>
              <a:t>div</a:t>
            </a:r>
            <a:r>
              <a:rPr lang="es-ES" sz="800" dirty="0"/>
              <a:t>&gt;</a:t>
            </a:r>
          </a:p>
          <a:p>
            <a:r>
              <a:rPr lang="es-ES" sz="800" dirty="0"/>
              <a:t>          &lt;/</a:t>
            </a:r>
            <a:r>
              <a:rPr lang="es-ES" sz="800" dirty="0" err="1"/>
              <a:t>div</a:t>
            </a:r>
            <a:r>
              <a:rPr lang="es-ES" sz="800" dirty="0"/>
              <a:t>&gt;</a:t>
            </a:r>
          </a:p>
          <a:p>
            <a:r>
              <a:rPr lang="es-ES" sz="800" dirty="0"/>
              <a:t>        &lt;/</a:t>
            </a:r>
            <a:r>
              <a:rPr lang="es-ES" sz="800" dirty="0" err="1"/>
              <a:t>div</a:t>
            </a:r>
            <a:r>
              <a:rPr lang="es-ES" sz="800" dirty="0"/>
              <a:t>&gt;</a:t>
            </a:r>
          </a:p>
          <a:p>
            <a:r>
              <a:rPr lang="es-ES" sz="800" dirty="0"/>
              <a:t>        &lt;a </a:t>
            </a:r>
            <a:r>
              <a:rPr lang="es-ES" sz="800" dirty="0" err="1"/>
              <a:t>class</a:t>
            </a:r>
            <a:r>
              <a:rPr lang="es-ES" sz="800" dirty="0"/>
              <a:t>="</a:t>
            </a:r>
            <a:r>
              <a:rPr lang="es-ES" sz="800" dirty="0" err="1"/>
              <a:t>carousel</a:t>
            </a:r>
            <a:r>
              <a:rPr lang="es-ES" sz="800" dirty="0"/>
              <a:t>-control-</a:t>
            </a:r>
            <a:r>
              <a:rPr lang="es-ES" sz="800" dirty="0" err="1"/>
              <a:t>prev</a:t>
            </a:r>
            <a:r>
              <a:rPr lang="es-ES" sz="800" dirty="0"/>
              <a:t> </a:t>
            </a:r>
            <a:r>
              <a:rPr lang="es-ES" sz="800" dirty="0" err="1"/>
              <a:t>bg-primary</a:t>
            </a:r>
            <a:r>
              <a:rPr lang="es-ES" sz="800" dirty="0"/>
              <a:t>" </a:t>
            </a:r>
            <a:r>
              <a:rPr lang="es-ES" sz="800" dirty="0" err="1"/>
              <a:t>href</a:t>
            </a:r>
            <a:r>
              <a:rPr lang="es-ES" sz="800" dirty="0"/>
              <a:t>="#</a:t>
            </a:r>
            <a:r>
              <a:rPr lang="es-ES" sz="800" dirty="0" err="1"/>
              <a:t>carouselExampleControls</a:t>
            </a:r>
            <a:r>
              <a:rPr lang="es-ES" sz="800" dirty="0"/>
              <a:t>" role="</a:t>
            </a:r>
            <a:r>
              <a:rPr lang="es-ES" sz="800" dirty="0" err="1"/>
              <a:t>button</a:t>
            </a:r>
            <a:r>
              <a:rPr lang="es-ES" sz="800" dirty="0"/>
              <a:t>" data-</a:t>
            </a:r>
            <a:r>
              <a:rPr lang="es-ES" sz="800" dirty="0" err="1"/>
              <a:t>slide</a:t>
            </a:r>
            <a:r>
              <a:rPr lang="es-ES" sz="800" dirty="0"/>
              <a:t>="</a:t>
            </a:r>
            <a:r>
              <a:rPr lang="es-ES" sz="800" dirty="0" err="1"/>
              <a:t>prev</a:t>
            </a:r>
            <a:r>
              <a:rPr lang="es-ES" sz="800" dirty="0"/>
              <a:t>"&gt;</a:t>
            </a:r>
          </a:p>
          <a:p>
            <a:r>
              <a:rPr lang="es-ES" sz="800" dirty="0"/>
              <a:t>            &lt;</a:t>
            </a:r>
            <a:r>
              <a:rPr lang="es-ES" sz="800" dirty="0" err="1"/>
              <a:t>span</a:t>
            </a:r>
            <a:r>
              <a:rPr lang="es-ES" sz="800" dirty="0"/>
              <a:t> </a:t>
            </a:r>
            <a:r>
              <a:rPr lang="es-ES" sz="800" dirty="0" err="1"/>
              <a:t>class</a:t>
            </a:r>
            <a:r>
              <a:rPr lang="es-ES" sz="800" dirty="0"/>
              <a:t>="</a:t>
            </a:r>
            <a:r>
              <a:rPr lang="es-ES" sz="800" dirty="0" err="1"/>
              <a:t>carousel</a:t>
            </a:r>
            <a:r>
              <a:rPr lang="es-ES" sz="800" dirty="0"/>
              <a:t>-control-</a:t>
            </a:r>
            <a:r>
              <a:rPr lang="es-ES" sz="800" dirty="0" err="1"/>
              <a:t>prev</a:t>
            </a:r>
            <a:r>
              <a:rPr lang="es-ES" sz="800" dirty="0"/>
              <a:t>-</a:t>
            </a:r>
            <a:r>
              <a:rPr lang="es-ES" sz="800" dirty="0" err="1"/>
              <a:t>icon</a:t>
            </a:r>
            <a:r>
              <a:rPr lang="es-ES" sz="800" dirty="0"/>
              <a:t>" aria-</a:t>
            </a:r>
            <a:r>
              <a:rPr lang="es-ES" sz="800" dirty="0" err="1"/>
              <a:t>hidden</a:t>
            </a:r>
            <a:r>
              <a:rPr lang="es-ES" sz="800" dirty="0"/>
              <a:t>="true"&gt;&lt;/</a:t>
            </a:r>
            <a:r>
              <a:rPr lang="es-ES" sz="800" dirty="0" err="1"/>
              <a:t>span</a:t>
            </a:r>
            <a:r>
              <a:rPr lang="es-ES" sz="800" dirty="0"/>
              <a:t>&gt;</a:t>
            </a:r>
          </a:p>
          <a:p>
            <a:r>
              <a:rPr lang="es-ES" sz="800" dirty="0"/>
              <a:t>            &lt;</a:t>
            </a:r>
            <a:r>
              <a:rPr lang="es-ES" sz="800" dirty="0" err="1"/>
              <a:t>span</a:t>
            </a:r>
            <a:r>
              <a:rPr lang="es-ES" sz="800" dirty="0"/>
              <a:t> </a:t>
            </a:r>
            <a:r>
              <a:rPr lang="es-ES" sz="800" dirty="0" err="1"/>
              <a:t>class</a:t>
            </a:r>
            <a:r>
              <a:rPr lang="es-ES" sz="800" dirty="0"/>
              <a:t>="sr-</a:t>
            </a:r>
            <a:r>
              <a:rPr lang="es-ES" sz="800" dirty="0" err="1"/>
              <a:t>only</a:t>
            </a:r>
            <a:r>
              <a:rPr lang="es-ES" sz="800" dirty="0"/>
              <a:t>"&gt;&lt;/</a:t>
            </a:r>
            <a:r>
              <a:rPr lang="es-ES" sz="800" dirty="0" err="1"/>
              <a:t>span</a:t>
            </a:r>
            <a:r>
              <a:rPr lang="es-ES" sz="800" dirty="0"/>
              <a:t>&gt;</a:t>
            </a:r>
          </a:p>
          <a:p>
            <a:r>
              <a:rPr lang="es-ES" sz="800" dirty="0"/>
              <a:t>          &lt;/a&gt;</a:t>
            </a:r>
          </a:p>
          <a:p>
            <a:r>
              <a:rPr lang="es-ES" sz="800" dirty="0"/>
              <a:t>          &lt;a </a:t>
            </a:r>
            <a:r>
              <a:rPr lang="es-ES" sz="800" dirty="0" err="1"/>
              <a:t>class</a:t>
            </a:r>
            <a:r>
              <a:rPr lang="es-ES" sz="800" dirty="0"/>
              <a:t>="</a:t>
            </a:r>
            <a:r>
              <a:rPr lang="es-ES" sz="800" dirty="0" err="1"/>
              <a:t>carousel</a:t>
            </a:r>
            <a:r>
              <a:rPr lang="es-ES" sz="800" dirty="0"/>
              <a:t>-control-</a:t>
            </a:r>
            <a:r>
              <a:rPr lang="es-ES" sz="800" dirty="0" err="1"/>
              <a:t>next</a:t>
            </a:r>
            <a:r>
              <a:rPr lang="es-ES" sz="800" dirty="0"/>
              <a:t> </a:t>
            </a:r>
            <a:r>
              <a:rPr lang="es-ES" sz="800" dirty="0" err="1"/>
              <a:t>bg-primary</a:t>
            </a:r>
            <a:r>
              <a:rPr lang="es-ES" sz="800" dirty="0"/>
              <a:t>" </a:t>
            </a:r>
            <a:r>
              <a:rPr lang="es-ES" sz="800" dirty="0" err="1"/>
              <a:t>href</a:t>
            </a:r>
            <a:r>
              <a:rPr lang="es-ES" sz="800" dirty="0"/>
              <a:t>="#</a:t>
            </a:r>
            <a:r>
              <a:rPr lang="es-ES" sz="800" dirty="0" err="1"/>
              <a:t>carouselExampleControls</a:t>
            </a:r>
            <a:r>
              <a:rPr lang="es-ES" sz="800" dirty="0"/>
              <a:t>" role="</a:t>
            </a:r>
            <a:r>
              <a:rPr lang="es-ES" sz="800" dirty="0" err="1"/>
              <a:t>button</a:t>
            </a:r>
            <a:r>
              <a:rPr lang="es-ES" sz="800" dirty="0"/>
              <a:t>" data-</a:t>
            </a:r>
            <a:r>
              <a:rPr lang="es-ES" sz="800" dirty="0" err="1"/>
              <a:t>slide</a:t>
            </a:r>
            <a:r>
              <a:rPr lang="es-ES" sz="800" dirty="0"/>
              <a:t>="</a:t>
            </a:r>
            <a:r>
              <a:rPr lang="es-ES" sz="800" dirty="0" err="1"/>
              <a:t>next</a:t>
            </a:r>
            <a:r>
              <a:rPr lang="es-ES" sz="800" dirty="0"/>
              <a:t>"&gt;</a:t>
            </a:r>
          </a:p>
          <a:p>
            <a:r>
              <a:rPr lang="es-ES" sz="800" dirty="0"/>
              <a:t>            &lt;</a:t>
            </a:r>
            <a:r>
              <a:rPr lang="es-ES" sz="800" dirty="0" err="1"/>
              <a:t>span</a:t>
            </a:r>
            <a:r>
              <a:rPr lang="es-ES" sz="800" dirty="0"/>
              <a:t> </a:t>
            </a:r>
            <a:r>
              <a:rPr lang="es-ES" sz="800" dirty="0" err="1"/>
              <a:t>class</a:t>
            </a:r>
            <a:r>
              <a:rPr lang="es-ES" sz="800" dirty="0"/>
              <a:t>="</a:t>
            </a:r>
            <a:r>
              <a:rPr lang="es-ES" sz="800" dirty="0" err="1"/>
              <a:t>carousel</a:t>
            </a:r>
            <a:r>
              <a:rPr lang="es-ES" sz="800" dirty="0"/>
              <a:t>-control-</a:t>
            </a:r>
            <a:r>
              <a:rPr lang="es-ES" sz="800" dirty="0" err="1"/>
              <a:t>next</a:t>
            </a:r>
            <a:r>
              <a:rPr lang="es-ES" sz="800" dirty="0"/>
              <a:t>-</a:t>
            </a:r>
            <a:r>
              <a:rPr lang="es-ES" sz="800" dirty="0" err="1"/>
              <a:t>icon</a:t>
            </a:r>
            <a:r>
              <a:rPr lang="es-ES" sz="800" dirty="0"/>
              <a:t>" aria-</a:t>
            </a:r>
            <a:r>
              <a:rPr lang="es-ES" sz="800" dirty="0" err="1"/>
              <a:t>hidden</a:t>
            </a:r>
            <a:r>
              <a:rPr lang="es-ES" sz="800" dirty="0"/>
              <a:t>="true"&gt;&lt;/</a:t>
            </a:r>
            <a:r>
              <a:rPr lang="es-ES" sz="800" dirty="0" err="1"/>
              <a:t>span</a:t>
            </a:r>
            <a:r>
              <a:rPr lang="es-ES" sz="800" dirty="0"/>
              <a:t>&gt;</a:t>
            </a:r>
          </a:p>
          <a:p>
            <a:r>
              <a:rPr lang="es-ES" sz="800" dirty="0"/>
              <a:t>            &lt;</a:t>
            </a:r>
            <a:r>
              <a:rPr lang="es-ES" sz="800" dirty="0" err="1"/>
              <a:t>span</a:t>
            </a:r>
            <a:r>
              <a:rPr lang="es-ES" sz="800" dirty="0"/>
              <a:t> </a:t>
            </a:r>
            <a:r>
              <a:rPr lang="es-ES" sz="800" dirty="0" err="1"/>
              <a:t>class</a:t>
            </a:r>
            <a:r>
              <a:rPr lang="es-ES" sz="800" dirty="0"/>
              <a:t>="sr-</a:t>
            </a:r>
            <a:r>
              <a:rPr lang="es-ES" sz="800" dirty="0" err="1"/>
              <a:t>only</a:t>
            </a:r>
            <a:r>
              <a:rPr lang="es-ES" sz="800" dirty="0"/>
              <a:t>"&gt;&lt;/</a:t>
            </a:r>
            <a:r>
              <a:rPr lang="es-ES" sz="800" dirty="0" err="1"/>
              <a:t>span</a:t>
            </a:r>
            <a:r>
              <a:rPr lang="es-ES" sz="800" dirty="0"/>
              <a:t>&gt;</a:t>
            </a:r>
          </a:p>
          <a:p>
            <a:r>
              <a:rPr lang="es-ES" sz="800" dirty="0"/>
              <a:t>          &lt;/a&gt;</a:t>
            </a:r>
          </a:p>
        </p:txBody>
      </p:sp>
    </p:spTree>
    <p:extLst>
      <p:ext uri="{BB962C8B-B14F-4D97-AF65-F5344CB8AC3E}">
        <p14:creationId xmlns:p14="http://schemas.microsoft.com/office/powerpoint/2010/main" val="3139748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0" y="10"/>
            <a:ext cx="6096000" cy="685799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418729" y="215153"/>
            <a:ext cx="5091606" cy="647719"/>
          </a:xfrm>
        </p:spPr>
        <p:txBody>
          <a:bodyPr rtlCol="0" anchor="b">
            <a:noAutofit/>
          </a:bodyPr>
          <a:lstStyle/>
          <a:p>
            <a:pPr rtl="0" fontAlgn="base">
              <a:spcBef>
                <a:spcPts val="0"/>
              </a:spcBef>
              <a:spcAft>
                <a:spcPts val="0"/>
              </a:spcAft>
              <a:buFont typeface="Arial" panose="020B0604020202020204" pitchFamily="34" charset="0"/>
              <a:buChar char="•"/>
            </a:pPr>
            <a:r>
              <a:rPr lang="es-ES" sz="1800" b="0" i="0" u="none" strike="noStrike" dirty="0">
                <a:solidFill>
                  <a:schemeClr val="tx1"/>
                </a:solidFill>
                <a:effectLst/>
                <a:latin typeface="Arial" panose="020B0604020202020204" pitchFamily="34" charset="0"/>
              </a:rPr>
              <a:t>¿Que es un </a:t>
            </a:r>
            <a:r>
              <a:rPr lang="es-ES" sz="1800" b="0" i="0" u="none" strike="noStrike" dirty="0" err="1">
                <a:solidFill>
                  <a:schemeClr val="tx1"/>
                </a:solidFill>
                <a:effectLst/>
                <a:latin typeface="Arial" panose="020B0604020202020204" pitchFamily="34" charset="0"/>
              </a:rPr>
              <a:t>spinner</a:t>
            </a:r>
            <a:r>
              <a:rPr lang="es-ES" sz="1800" b="0" i="0" u="none" strike="noStrike" dirty="0">
                <a:solidFill>
                  <a:schemeClr val="tx1"/>
                </a:solidFill>
                <a:effectLst/>
                <a:latin typeface="Arial" panose="020B0604020202020204" pitchFamily="34" charset="0"/>
              </a:rPr>
              <a:t> de </a:t>
            </a:r>
            <a:r>
              <a:rPr lang="es-ES" sz="1800" b="0" i="0" u="none" strike="noStrike" dirty="0" err="1">
                <a:solidFill>
                  <a:schemeClr val="tx1"/>
                </a:solidFill>
                <a:effectLst/>
                <a:latin typeface="Arial" panose="020B0604020202020204" pitchFamily="34" charset="0"/>
              </a:rPr>
              <a:t>bootstrap</a:t>
            </a:r>
            <a:r>
              <a:rPr lang="es-ES" sz="1800" b="0" i="0" u="none" strike="noStrike" dirty="0">
                <a:solidFill>
                  <a:schemeClr val="tx1"/>
                </a:solidFill>
                <a:effectLst/>
                <a:latin typeface="Arial" panose="020B0604020202020204" pitchFamily="34" charset="0"/>
              </a:rPr>
              <a:t>?</a:t>
            </a:r>
          </a:p>
        </p:txBody>
      </p:sp>
      <p:sp>
        <p:nvSpPr>
          <p:cNvPr id="5" name="CuadroTexto 4">
            <a:extLst>
              <a:ext uri="{FF2B5EF4-FFF2-40B4-BE49-F238E27FC236}">
                <a16:creationId xmlns:a16="http://schemas.microsoft.com/office/drawing/2014/main" id="{D611F6A7-57F3-4F0D-86FC-B40E97A3D0CF}"/>
              </a:ext>
            </a:extLst>
          </p:cNvPr>
          <p:cNvSpPr txBox="1"/>
          <p:nvPr/>
        </p:nvSpPr>
        <p:spPr>
          <a:xfrm>
            <a:off x="6176682" y="1116577"/>
            <a:ext cx="5791200" cy="1200329"/>
          </a:xfrm>
          <a:prstGeom prst="rect">
            <a:avLst/>
          </a:prstGeom>
          <a:noFill/>
        </p:spPr>
        <p:txBody>
          <a:bodyPr wrap="square">
            <a:spAutoFit/>
          </a:bodyPr>
          <a:lstStyle/>
          <a:p>
            <a:r>
              <a:rPr lang="es-ES" dirty="0"/>
              <a:t>Un "</a:t>
            </a:r>
            <a:r>
              <a:rPr lang="es-ES" dirty="0" err="1"/>
              <a:t>carousel</a:t>
            </a:r>
            <a:r>
              <a:rPr lang="es-ES" dirty="0"/>
              <a:t>" es una componente que muestra un conjunto de diapositivas (imágenes generalmente), avanza en forma automática cada diapositiva y luego de la última pasa a mostrar la primera.</a:t>
            </a:r>
          </a:p>
        </p:txBody>
      </p:sp>
      <p:sp>
        <p:nvSpPr>
          <p:cNvPr id="7" name="CuadroTexto 6">
            <a:extLst>
              <a:ext uri="{FF2B5EF4-FFF2-40B4-BE49-F238E27FC236}">
                <a16:creationId xmlns:a16="http://schemas.microsoft.com/office/drawing/2014/main" id="{DDD93EC0-41E7-4A0C-9EBC-7BB1EA4DCFF9}"/>
              </a:ext>
            </a:extLst>
          </p:cNvPr>
          <p:cNvSpPr txBox="1"/>
          <p:nvPr/>
        </p:nvSpPr>
        <p:spPr>
          <a:xfrm>
            <a:off x="6696635" y="4180292"/>
            <a:ext cx="5100918" cy="2585323"/>
          </a:xfrm>
          <a:prstGeom prst="rect">
            <a:avLst/>
          </a:prstGeom>
          <a:noFill/>
        </p:spPr>
        <p:txBody>
          <a:bodyPr wrap="square">
            <a:spAutoFit/>
          </a:bodyPr>
          <a:lstStyle/>
          <a:p>
            <a:r>
              <a:rPr lang="es-ES" dirty="0"/>
              <a:t>&lt;</a:t>
            </a:r>
            <a:r>
              <a:rPr lang="es-ES" dirty="0" err="1"/>
              <a:t>div</a:t>
            </a:r>
            <a:r>
              <a:rPr lang="es-ES" dirty="0"/>
              <a:t> </a:t>
            </a:r>
            <a:r>
              <a:rPr lang="es-ES" dirty="0" err="1"/>
              <a:t>class</a:t>
            </a:r>
            <a:r>
              <a:rPr lang="es-ES" dirty="0"/>
              <a:t>="</a:t>
            </a:r>
            <a:r>
              <a:rPr lang="es-ES" dirty="0" err="1"/>
              <a:t>spinner-border</a:t>
            </a:r>
            <a:r>
              <a:rPr lang="es-ES" dirty="0"/>
              <a:t> </a:t>
            </a:r>
            <a:r>
              <a:rPr lang="es-ES" dirty="0" err="1"/>
              <a:t>text-muted</a:t>
            </a:r>
            <a:r>
              <a:rPr lang="es-ES" dirty="0"/>
              <a:t>"&gt;&lt;/</a:t>
            </a:r>
            <a:r>
              <a:rPr lang="es-ES" dirty="0" err="1"/>
              <a:t>div</a:t>
            </a:r>
            <a:r>
              <a:rPr lang="es-ES" dirty="0"/>
              <a:t>&gt;</a:t>
            </a:r>
          </a:p>
          <a:p>
            <a:r>
              <a:rPr lang="es-ES" dirty="0"/>
              <a:t>&lt;</a:t>
            </a:r>
            <a:r>
              <a:rPr lang="es-ES" dirty="0" err="1"/>
              <a:t>div</a:t>
            </a:r>
            <a:r>
              <a:rPr lang="es-ES" dirty="0"/>
              <a:t> </a:t>
            </a:r>
            <a:r>
              <a:rPr lang="es-ES" dirty="0" err="1"/>
              <a:t>class</a:t>
            </a:r>
            <a:r>
              <a:rPr lang="es-ES" dirty="0"/>
              <a:t>="</a:t>
            </a:r>
            <a:r>
              <a:rPr lang="es-ES" dirty="0" err="1"/>
              <a:t>spinner-border</a:t>
            </a:r>
            <a:r>
              <a:rPr lang="es-ES" dirty="0"/>
              <a:t> </a:t>
            </a:r>
            <a:r>
              <a:rPr lang="es-ES" dirty="0" err="1"/>
              <a:t>text-primary</a:t>
            </a:r>
            <a:r>
              <a:rPr lang="es-ES" dirty="0"/>
              <a:t>"&gt;&lt;/</a:t>
            </a:r>
            <a:r>
              <a:rPr lang="es-ES" dirty="0" err="1"/>
              <a:t>div</a:t>
            </a:r>
            <a:r>
              <a:rPr lang="es-ES" dirty="0"/>
              <a:t>&gt;</a:t>
            </a:r>
          </a:p>
          <a:p>
            <a:r>
              <a:rPr lang="es-ES" dirty="0"/>
              <a:t>&lt;</a:t>
            </a:r>
            <a:r>
              <a:rPr lang="es-ES" dirty="0" err="1"/>
              <a:t>div</a:t>
            </a:r>
            <a:r>
              <a:rPr lang="es-ES" dirty="0"/>
              <a:t> </a:t>
            </a:r>
            <a:r>
              <a:rPr lang="es-ES" dirty="0" err="1"/>
              <a:t>class</a:t>
            </a:r>
            <a:r>
              <a:rPr lang="es-ES" dirty="0"/>
              <a:t>="</a:t>
            </a:r>
            <a:r>
              <a:rPr lang="es-ES" dirty="0" err="1"/>
              <a:t>spinner-border</a:t>
            </a:r>
            <a:r>
              <a:rPr lang="es-ES" dirty="0"/>
              <a:t> </a:t>
            </a:r>
            <a:r>
              <a:rPr lang="es-ES" dirty="0" err="1"/>
              <a:t>text-success</a:t>
            </a:r>
            <a:r>
              <a:rPr lang="es-ES" dirty="0"/>
              <a:t>"&gt;&lt;/</a:t>
            </a:r>
            <a:r>
              <a:rPr lang="es-ES" dirty="0" err="1"/>
              <a:t>div</a:t>
            </a:r>
            <a:r>
              <a:rPr lang="es-ES" dirty="0"/>
              <a:t>&gt;</a:t>
            </a:r>
          </a:p>
          <a:p>
            <a:r>
              <a:rPr lang="es-ES" dirty="0"/>
              <a:t>&lt;</a:t>
            </a:r>
            <a:r>
              <a:rPr lang="es-ES" dirty="0" err="1"/>
              <a:t>div</a:t>
            </a:r>
            <a:r>
              <a:rPr lang="es-ES" dirty="0"/>
              <a:t> </a:t>
            </a:r>
            <a:r>
              <a:rPr lang="es-ES" dirty="0" err="1"/>
              <a:t>class</a:t>
            </a:r>
            <a:r>
              <a:rPr lang="es-ES" dirty="0"/>
              <a:t>="</a:t>
            </a:r>
            <a:r>
              <a:rPr lang="es-ES" dirty="0" err="1"/>
              <a:t>spinner-border</a:t>
            </a:r>
            <a:r>
              <a:rPr lang="es-ES" dirty="0"/>
              <a:t> </a:t>
            </a:r>
            <a:r>
              <a:rPr lang="es-ES" dirty="0" err="1"/>
              <a:t>text-info</a:t>
            </a:r>
            <a:r>
              <a:rPr lang="es-ES" dirty="0"/>
              <a:t>"&gt;&lt;/</a:t>
            </a:r>
            <a:r>
              <a:rPr lang="es-ES" dirty="0" err="1"/>
              <a:t>div</a:t>
            </a:r>
            <a:r>
              <a:rPr lang="es-ES" dirty="0"/>
              <a:t>&gt;</a:t>
            </a:r>
          </a:p>
          <a:p>
            <a:r>
              <a:rPr lang="es-ES" dirty="0"/>
              <a:t>&lt;</a:t>
            </a:r>
            <a:r>
              <a:rPr lang="es-ES" dirty="0" err="1"/>
              <a:t>div</a:t>
            </a:r>
            <a:r>
              <a:rPr lang="es-ES" dirty="0"/>
              <a:t> </a:t>
            </a:r>
            <a:r>
              <a:rPr lang="es-ES" dirty="0" err="1"/>
              <a:t>class</a:t>
            </a:r>
            <a:r>
              <a:rPr lang="es-ES" dirty="0"/>
              <a:t>="</a:t>
            </a:r>
            <a:r>
              <a:rPr lang="es-ES" dirty="0" err="1"/>
              <a:t>spinner-border</a:t>
            </a:r>
            <a:r>
              <a:rPr lang="es-ES" dirty="0"/>
              <a:t> </a:t>
            </a:r>
            <a:r>
              <a:rPr lang="es-ES" dirty="0" err="1"/>
              <a:t>text-warning</a:t>
            </a:r>
            <a:r>
              <a:rPr lang="es-ES" dirty="0"/>
              <a:t>"&gt;&lt;/</a:t>
            </a:r>
            <a:r>
              <a:rPr lang="es-ES" dirty="0" err="1"/>
              <a:t>div</a:t>
            </a:r>
            <a:r>
              <a:rPr lang="es-ES" dirty="0"/>
              <a:t>&gt;</a:t>
            </a:r>
          </a:p>
          <a:p>
            <a:r>
              <a:rPr lang="es-ES" dirty="0"/>
              <a:t>&lt;</a:t>
            </a:r>
            <a:r>
              <a:rPr lang="es-ES" dirty="0" err="1"/>
              <a:t>div</a:t>
            </a:r>
            <a:r>
              <a:rPr lang="es-ES" dirty="0"/>
              <a:t> </a:t>
            </a:r>
            <a:r>
              <a:rPr lang="es-ES" dirty="0" err="1"/>
              <a:t>class</a:t>
            </a:r>
            <a:r>
              <a:rPr lang="es-ES" dirty="0"/>
              <a:t>="</a:t>
            </a:r>
            <a:r>
              <a:rPr lang="es-ES" dirty="0" err="1"/>
              <a:t>spinner-border</a:t>
            </a:r>
            <a:r>
              <a:rPr lang="es-ES" dirty="0"/>
              <a:t> </a:t>
            </a:r>
            <a:r>
              <a:rPr lang="es-ES" dirty="0" err="1"/>
              <a:t>text-danger</a:t>
            </a:r>
            <a:r>
              <a:rPr lang="es-ES" dirty="0"/>
              <a:t>"&gt;&lt;/</a:t>
            </a:r>
            <a:r>
              <a:rPr lang="es-ES" dirty="0" err="1"/>
              <a:t>div</a:t>
            </a:r>
            <a:r>
              <a:rPr lang="es-ES" dirty="0"/>
              <a:t>&gt;</a:t>
            </a:r>
          </a:p>
          <a:p>
            <a:r>
              <a:rPr lang="es-ES" dirty="0"/>
              <a:t>&lt;</a:t>
            </a:r>
            <a:r>
              <a:rPr lang="es-ES" dirty="0" err="1"/>
              <a:t>div</a:t>
            </a:r>
            <a:r>
              <a:rPr lang="es-ES" dirty="0"/>
              <a:t> </a:t>
            </a:r>
            <a:r>
              <a:rPr lang="es-ES" dirty="0" err="1"/>
              <a:t>class</a:t>
            </a:r>
            <a:r>
              <a:rPr lang="es-ES" dirty="0"/>
              <a:t>="</a:t>
            </a:r>
            <a:r>
              <a:rPr lang="es-ES" dirty="0" err="1"/>
              <a:t>spinner-border</a:t>
            </a:r>
            <a:r>
              <a:rPr lang="es-ES" dirty="0"/>
              <a:t> </a:t>
            </a:r>
            <a:r>
              <a:rPr lang="es-ES" dirty="0" err="1"/>
              <a:t>text-secondary</a:t>
            </a:r>
            <a:r>
              <a:rPr lang="es-ES" dirty="0"/>
              <a:t>"&gt;&lt;/</a:t>
            </a:r>
            <a:r>
              <a:rPr lang="es-ES" dirty="0" err="1"/>
              <a:t>div</a:t>
            </a:r>
            <a:r>
              <a:rPr lang="es-ES" dirty="0"/>
              <a:t>&gt;</a:t>
            </a:r>
          </a:p>
          <a:p>
            <a:r>
              <a:rPr lang="es-ES" dirty="0"/>
              <a:t>&lt;</a:t>
            </a:r>
            <a:r>
              <a:rPr lang="es-ES" dirty="0" err="1"/>
              <a:t>div</a:t>
            </a:r>
            <a:r>
              <a:rPr lang="es-ES" dirty="0"/>
              <a:t> </a:t>
            </a:r>
            <a:r>
              <a:rPr lang="es-ES" dirty="0" err="1"/>
              <a:t>class</a:t>
            </a:r>
            <a:r>
              <a:rPr lang="es-ES" dirty="0"/>
              <a:t>="</a:t>
            </a:r>
            <a:r>
              <a:rPr lang="es-ES" dirty="0" err="1"/>
              <a:t>spinner-border</a:t>
            </a:r>
            <a:r>
              <a:rPr lang="es-ES" dirty="0"/>
              <a:t> </a:t>
            </a:r>
            <a:r>
              <a:rPr lang="es-ES" dirty="0" err="1"/>
              <a:t>text-dark</a:t>
            </a:r>
            <a:r>
              <a:rPr lang="es-ES" dirty="0"/>
              <a:t>"&gt;&lt;/</a:t>
            </a:r>
            <a:r>
              <a:rPr lang="es-ES" dirty="0" err="1"/>
              <a:t>div</a:t>
            </a:r>
            <a:r>
              <a:rPr lang="es-ES" dirty="0"/>
              <a:t>&gt;</a:t>
            </a:r>
          </a:p>
          <a:p>
            <a:r>
              <a:rPr lang="es-ES" dirty="0"/>
              <a:t>&lt;</a:t>
            </a:r>
            <a:r>
              <a:rPr lang="es-ES" dirty="0" err="1"/>
              <a:t>div</a:t>
            </a:r>
            <a:r>
              <a:rPr lang="es-ES" dirty="0"/>
              <a:t> </a:t>
            </a:r>
            <a:r>
              <a:rPr lang="es-ES" dirty="0" err="1"/>
              <a:t>class</a:t>
            </a:r>
            <a:r>
              <a:rPr lang="es-ES" dirty="0"/>
              <a:t>="</a:t>
            </a:r>
            <a:r>
              <a:rPr lang="es-ES" dirty="0" err="1"/>
              <a:t>spinner-border</a:t>
            </a:r>
            <a:r>
              <a:rPr lang="es-ES" dirty="0"/>
              <a:t> </a:t>
            </a:r>
            <a:r>
              <a:rPr lang="es-ES" dirty="0" err="1"/>
              <a:t>text</a:t>
            </a:r>
            <a:r>
              <a:rPr lang="es-ES" dirty="0"/>
              <a:t>-light"&gt;&lt;/</a:t>
            </a:r>
            <a:r>
              <a:rPr lang="es-ES" dirty="0" err="1"/>
              <a:t>div</a:t>
            </a:r>
            <a:r>
              <a:rPr lang="es-ES" dirty="0"/>
              <a:t>&gt;</a:t>
            </a:r>
          </a:p>
        </p:txBody>
      </p:sp>
      <p:sp>
        <p:nvSpPr>
          <p:cNvPr id="10" name="CuadroTexto 9">
            <a:extLst>
              <a:ext uri="{FF2B5EF4-FFF2-40B4-BE49-F238E27FC236}">
                <a16:creationId xmlns:a16="http://schemas.microsoft.com/office/drawing/2014/main" id="{13A2B318-AD21-46EC-9BA0-01E4A3025932}"/>
              </a:ext>
            </a:extLst>
          </p:cNvPr>
          <p:cNvSpPr txBox="1"/>
          <p:nvPr/>
        </p:nvSpPr>
        <p:spPr>
          <a:xfrm>
            <a:off x="6696635" y="3611887"/>
            <a:ext cx="3576918" cy="369332"/>
          </a:xfrm>
          <a:prstGeom prst="rect">
            <a:avLst/>
          </a:prstGeom>
          <a:noFill/>
        </p:spPr>
        <p:txBody>
          <a:bodyPr wrap="square">
            <a:spAutoFit/>
          </a:bodyPr>
          <a:lstStyle/>
          <a:p>
            <a:r>
              <a:rPr lang="es-ES" dirty="0"/>
              <a:t>&lt;</a:t>
            </a:r>
            <a:r>
              <a:rPr lang="es-ES" dirty="0" err="1"/>
              <a:t>div</a:t>
            </a:r>
            <a:r>
              <a:rPr lang="es-ES" dirty="0"/>
              <a:t> </a:t>
            </a:r>
            <a:r>
              <a:rPr lang="es-ES" dirty="0" err="1"/>
              <a:t>class</a:t>
            </a:r>
            <a:r>
              <a:rPr lang="es-ES" dirty="0"/>
              <a:t>="</a:t>
            </a:r>
            <a:r>
              <a:rPr lang="es-ES" dirty="0" err="1"/>
              <a:t>spinner-border</a:t>
            </a:r>
            <a:r>
              <a:rPr lang="es-ES" dirty="0"/>
              <a:t>"&gt;&lt;/</a:t>
            </a:r>
            <a:r>
              <a:rPr lang="es-ES" dirty="0" err="1"/>
              <a:t>div</a:t>
            </a:r>
            <a:r>
              <a:rPr lang="es-ES" dirty="0"/>
              <a:t>&gt;</a:t>
            </a:r>
          </a:p>
        </p:txBody>
      </p:sp>
      <p:sp>
        <p:nvSpPr>
          <p:cNvPr id="11" name="CuadroTexto 10">
            <a:extLst>
              <a:ext uri="{FF2B5EF4-FFF2-40B4-BE49-F238E27FC236}">
                <a16:creationId xmlns:a16="http://schemas.microsoft.com/office/drawing/2014/main" id="{1EEE61E1-135D-4504-A59B-1DE6616A3346}"/>
              </a:ext>
            </a:extLst>
          </p:cNvPr>
          <p:cNvSpPr txBox="1"/>
          <p:nvPr/>
        </p:nvSpPr>
        <p:spPr>
          <a:xfrm>
            <a:off x="6279602" y="2677708"/>
            <a:ext cx="5369859" cy="646331"/>
          </a:xfrm>
          <a:prstGeom prst="rect">
            <a:avLst/>
          </a:prstGeom>
          <a:noFill/>
        </p:spPr>
        <p:txBody>
          <a:bodyPr wrap="square">
            <a:spAutoFit/>
          </a:bodyPr>
          <a:lstStyle/>
          <a:p>
            <a:r>
              <a:rPr lang="en-US" dirty="0"/>
              <a:t>Para </a:t>
            </a:r>
            <a:r>
              <a:rPr lang="en-US" dirty="0" err="1"/>
              <a:t>crear</a:t>
            </a:r>
            <a:r>
              <a:rPr lang="en-US" dirty="0"/>
              <a:t> un spinner/loader, usar la </a:t>
            </a:r>
            <a:r>
              <a:rPr lang="en-US" dirty="0" err="1"/>
              <a:t>clase</a:t>
            </a:r>
            <a:r>
              <a:rPr lang="en-US" dirty="0"/>
              <a:t> .spinner-border:</a:t>
            </a:r>
            <a:endParaRPr lang="es-ES" dirty="0"/>
          </a:p>
        </p:txBody>
      </p:sp>
    </p:spTree>
    <p:extLst>
      <p:ext uri="{BB962C8B-B14F-4D97-AF65-F5344CB8AC3E}">
        <p14:creationId xmlns:p14="http://schemas.microsoft.com/office/powerpoint/2010/main" val="3270839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0" y="10"/>
            <a:ext cx="6096000" cy="6857990"/>
          </a:xfrm>
          <a:prstGeom prst="rect">
            <a:avLst/>
          </a:prstGeom>
        </p:spPr>
      </p:pic>
      <p:sp>
        <p:nvSpPr>
          <p:cNvPr id="5" name="Título 4">
            <a:extLst>
              <a:ext uri="{FF2B5EF4-FFF2-40B4-BE49-F238E27FC236}">
                <a16:creationId xmlns:a16="http://schemas.microsoft.com/office/drawing/2014/main" id="{D91B1683-494F-4B58-83FF-8370F37B00BF}"/>
              </a:ext>
            </a:extLst>
          </p:cNvPr>
          <p:cNvSpPr>
            <a:spLocks noGrp="1"/>
          </p:cNvSpPr>
          <p:nvPr>
            <p:ph type="title"/>
          </p:nvPr>
        </p:nvSpPr>
        <p:spPr>
          <a:xfrm>
            <a:off x="6750423" y="493059"/>
            <a:ext cx="4723322" cy="450476"/>
          </a:xfrm>
        </p:spPr>
        <p:txBody>
          <a:bodyPr>
            <a:normAutofit fontScale="90000"/>
          </a:bodyPr>
          <a:lstStyle/>
          <a:p>
            <a:r>
              <a:rPr lang="es-ES" dirty="0"/>
              <a:t>¿Que es un </a:t>
            </a:r>
            <a:r>
              <a:rPr lang="es-ES" dirty="0" err="1"/>
              <a:t>navBar</a:t>
            </a:r>
            <a:r>
              <a:rPr lang="es-ES" dirty="0"/>
              <a:t> de </a:t>
            </a:r>
            <a:r>
              <a:rPr lang="es-ES" dirty="0" err="1"/>
              <a:t>bootstrap</a:t>
            </a:r>
            <a:r>
              <a:rPr lang="es-ES" dirty="0"/>
              <a:t>?</a:t>
            </a:r>
          </a:p>
        </p:txBody>
      </p:sp>
      <p:sp>
        <p:nvSpPr>
          <p:cNvPr id="7" name="CuadroTexto 6">
            <a:extLst>
              <a:ext uri="{FF2B5EF4-FFF2-40B4-BE49-F238E27FC236}">
                <a16:creationId xmlns:a16="http://schemas.microsoft.com/office/drawing/2014/main" id="{3C1D40B4-243F-4BAF-B100-1EC0E1AF7634}"/>
              </a:ext>
            </a:extLst>
          </p:cNvPr>
          <p:cNvSpPr txBox="1"/>
          <p:nvPr/>
        </p:nvSpPr>
        <p:spPr>
          <a:xfrm>
            <a:off x="6562165" y="2138153"/>
            <a:ext cx="5477435" cy="3693319"/>
          </a:xfrm>
          <a:prstGeom prst="rect">
            <a:avLst/>
          </a:prstGeom>
          <a:noFill/>
        </p:spPr>
        <p:txBody>
          <a:bodyPr wrap="square">
            <a:spAutoFit/>
          </a:bodyPr>
          <a:lstStyle/>
          <a:p>
            <a:r>
              <a:rPr lang="es-ES" dirty="0"/>
              <a:t>&lt;</a:t>
            </a:r>
            <a:r>
              <a:rPr lang="es-ES" dirty="0" err="1"/>
              <a:t>nav</a:t>
            </a:r>
            <a:r>
              <a:rPr lang="es-ES" dirty="0"/>
              <a:t> </a:t>
            </a:r>
            <a:r>
              <a:rPr lang="es-ES" dirty="0" err="1"/>
              <a:t>class</a:t>
            </a:r>
            <a:r>
              <a:rPr lang="es-ES" dirty="0"/>
              <a:t>="</a:t>
            </a:r>
            <a:r>
              <a:rPr lang="es-ES" dirty="0" err="1"/>
              <a:t>navbar</a:t>
            </a:r>
            <a:r>
              <a:rPr lang="es-ES" dirty="0"/>
              <a:t> </a:t>
            </a:r>
            <a:r>
              <a:rPr lang="es-ES" dirty="0" err="1"/>
              <a:t>navbar</a:t>
            </a:r>
            <a:r>
              <a:rPr lang="es-ES" dirty="0"/>
              <a:t>-default"&gt;</a:t>
            </a:r>
          </a:p>
          <a:p>
            <a:r>
              <a:rPr lang="es-ES" dirty="0"/>
              <a:t>  &lt;</a:t>
            </a:r>
            <a:r>
              <a:rPr lang="es-ES" dirty="0" err="1"/>
              <a:t>div</a:t>
            </a:r>
            <a:r>
              <a:rPr lang="es-ES" dirty="0"/>
              <a:t> </a:t>
            </a:r>
            <a:r>
              <a:rPr lang="es-ES" dirty="0" err="1"/>
              <a:t>class</a:t>
            </a:r>
            <a:r>
              <a:rPr lang="es-ES" dirty="0"/>
              <a:t>="container-fluid"&gt;</a:t>
            </a:r>
          </a:p>
          <a:p>
            <a:r>
              <a:rPr lang="es-ES" dirty="0"/>
              <a:t>    &lt;</a:t>
            </a:r>
            <a:r>
              <a:rPr lang="es-ES" dirty="0" err="1"/>
              <a:t>div</a:t>
            </a:r>
            <a:r>
              <a:rPr lang="es-ES" dirty="0"/>
              <a:t> </a:t>
            </a:r>
            <a:r>
              <a:rPr lang="es-ES" dirty="0" err="1"/>
              <a:t>class</a:t>
            </a:r>
            <a:r>
              <a:rPr lang="es-ES" dirty="0"/>
              <a:t>="</a:t>
            </a:r>
            <a:r>
              <a:rPr lang="es-ES" dirty="0" err="1"/>
              <a:t>navbar-header</a:t>
            </a:r>
            <a:r>
              <a:rPr lang="es-ES" dirty="0"/>
              <a:t>"&gt;</a:t>
            </a:r>
          </a:p>
          <a:p>
            <a:r>
              <a:rPr lang="es-ES" dirty="0"/>
              <a:t>      &lt;a </a:t>
            </a:r>
            <a:r>
              <a:rPr lang="es-ES" dirty="0" err="1"/>
              <a:t>class</a:t>
            </a:r>
            <a:r>
              <a:rPr lang="es-ES" dirty="0"/>
              <a:t>="</a:t>
            </a:r>
            <a:r>
              <a:rPr lang="es-ES" dirty="0" err="1"/>
              <a:t>navbar-brand</a:t>
            </a:r>
            <a:r>
              <a:rPr lang="es-ES" dirty="0"/>
              <a:t>" </a:t>
            </a:r>
            <a:r>
              <a:rPr lang="es-ES" dirty="0" err="1"/>
              <a:t>href</a:t>
            </a:r>
            <a:r>
              <a:rPr lang="es-ES" dirty="0"/>
              <a:t>="#"&gt;</a:t>
            </a:r>
            <a:r>
              <a:rPr lang="es-ES" dirty="0" err="1"/>
              <a:t>WebSiteName</a:t>
            </a:r>
            <a:r>
              <a:rPr lang="es-ES" dirty="0"/>
              <a:t>&lt;/a&gt;</a:t>
            </a:r>
          </a:p>
          <a:p>
            <a:r>
              <a:rPr lang="es-ES" dirty="0"/>
              <a:t>    &lt;/</a:t>
            </a:r>
            <a:r>
              <a:rPr lang="es-ES" dirty="0" err="1"/>
              <a:t>div</a:t>
            </a:r>
            <a:r>
              <a:rPr lang="es-ES" dirty="0"/>
              <a:t>&gt;</a:t>
            </a:r>
          </a:p>
          <a:p>
            <a:r>
              <a:rPr lang="es-ES" dirty="0"/>
              <a:t>    &lt;</a:t>
            </a:r>
            <a:r>
              <a:rPr lang="es-ES" dirty="0" err="1"/>
              <a:t>ul</a:t>
            </a:r>
            <a:r>
              <a:rPr lang="es-ES" dirty="0"/>
              <a:t> </a:t>
            </a:r>
            <a:r>
              <a:rPr lang="es-ES" dirty="0" err="1"/>
              <a:t>class</a:t>
            </a:r>
            <a:r>
              <a:rPr lang="es-ES" dirty="0"/>
              <a:t>="</a:t>
            </a:r>
            <a:r>
              <a:rPr lang="es-ES" dirty="0" err="1"/>
              <a:t>nav</a:t>
            </a:r>
            <a:r>
              <a:rPr lang="es-ES" dirty="0"/>
              <a:t> </a:t>
            </a:r>
            <a:r>
              <a:rPr lang="es-ES" dirty="0" err="1"/>
              <a:t>navbar-nav</a:t>
            </a:r>
            <a:r>
              <a:rPr lang="es-ES" dirty="0"/>
              <a:t>"&gt;</a:t>
            </a:r>
          </a:p>
          <a:p>
            <a:r>
              <a:rPr lang="es-ES" dirty="0"/>
              <a:t>      &lt;</a:t>
            </a:r>
            <a:r>
              <a:rPr lang="es-ES" dirty="0" err="1"/>
              <a:t>li</a:t>
            </a:r>
            <a:r>
              <a:rPr lang="es-ES" dirty="0"/>
              <a:t> </a:t>
            </a:r>
            <a:r>
              <a:rPr lang="es-ES" dirty="0" err="1"/>
              <a:t>class</a:t>
            </a:r>
            <a:r>
              <a:rPr lang="es-ES" dirty="0"/>
              <a:t>="active"&gt;&lt;a </a:t>
            </a:r>
            <a:r>
              <a:rPr lang="es-ES" dirty="0" err="1"/>
              <a:t>href</a:t>
            </a:r>
            <a:r>
              <a:rPr lang="es-ES" dirty="0"/>
              <a:t>="#"&gt;Home&lt;/a&gt;&lt;/</a:t>
            </a:r>
            <a:r>
              <a:rPr lang="es-ES" dirty="0" err="1"/>
              <a:t>li</a:t>
            </a:r>
            <a:r>
              <a:rPr lang="es-ES" dirty="0"/>
              <a:t>&gt;</a:t>
            </a:r>
          </a:p>
          <a:p>
            <a:r>
              <a:rPr lang="es-ES" dirty="0"/>
              <a:t>      &lt;</a:t>
            </a:r>
            <a:r>
              <a:rPr lang="es-ES" dirty="0" err="1"/>
              <a:t>li</a:t>
            </a:r>
            <a:r>
              <a:rPr lang="es-ES" dirty="0"/>
              <a:t>&gt;&lt;a </a:t>
            </a:r>
            <a:r>
              <a:rPr lang="es-ES" dirty="0" err="1"/>
              <a:t>href</a:t>
            </a:r>
            <a:r>
              <a:rPr lang="es-ES" dirty="0"/>
              <a:t>="#"&gt;Page 1&lt;/a&gt;&lt;/</a:t>
            </a:r>
            <a:r>
              <a:rPr lang="es-ES" dirty="0" err="1"/>
              <a:t>li</a:t>
            </a:r>
            <a:r>
              <a:rPr lang="es-ES" dirty="0"/>
              <a:t>&gt;</a:t>
            </a:r>
          </a:p>
          <a:p>
            <a:r>
              <a:rPr lang="es-ES" dirty="0"/>
              <a:t>      &lt;</a:t>
            </a:r>
            <a:r>
              <a:rPr lang="es-ES" dirty="0" err="1"/>
              <a:t>li</a:t>
            </a:r>
            <a:r>
              <a:rPr lang="es-ES" dirty="0"/>
              <a:t>&gt;&lt;a </a:t>
            </a:r>
            <a:r>
              <a:rPr lang="es-ES" dirty="0" err="1"/>
              <a:t>href</a:t>
            </a:r>
            <a:r>
              <a:rPr lang="es-ES" dirty="0"/>
              <a:t>="#"&gt;Page 2&lt;/a&gt;&lt;/</a:t>
            </a:r>
            <a:r>
              <a:rPr lang="es-ES" dirty="0" err="1"/>
              <a:t>li</a:t>
            </a:r>
            <a:r>
              <a:rPr lang="es-ES" dirty="0"/>
              <a:t>&gt;</a:t>
            </a:r>
          </a:p>
          <a:p>
            <a:r>
              <a:rPr lang="es-ES" dirty="0"/>
              <a:t>      &lt;</a:t>
            </a:r>
            <a:r>
              <a:rPr lang="es-ES" dirty="0" err="1"/>
              <a:t>li</a:t>
            </a:r>
            <a:r>
              <a:rPr lang="es-ES" dirty="0"/>
              <a:t>&gt;&lt;a </a:t>
            </a:r>
            <a:r>
              <a:rPr lang="es-ES" dirty="0" err="1"/>
              <a:t>href</a:t>
            </a:r>
            <a:r>
              <a:rPr lang="es-ES" dirty="0"/>
              <a:t>="#"&gt;Page 3&lt;/a&gt;&lt;/</a:t>
            </a:r>
            <a:r>
              <a:rPr lang="es-ES" dirty="0" err="1"/>
              <a:t>li</a:t>
            </a:r>
            <a:r>
              <a:rPr lang="es-ES" dirty="0"/>
              <a:t>&gt;</a:t>
            </a:r>
          </a:p>
          <a:p>
            <a:r>
              <a:rPr lang="es-ES" dirty="0"/>
              <a:t>    &lt;/</a:t>
            </a:r>
            <a:r>
              <a:rPr lang="es-ES" dirty="0" err="1"/>
              <a:t>ul</a:t>
            </a:r>
            <a:r>
              <a:rPr lang="es-ES" dirty="0"/>
              <a:t>&gt;</a:t>
            </a:r>
          </a:p>
          <a:p>
            <a:r>
              <a:rPr lang="es-ES" dirty="0"/>
              <a:t>  &lt;/</a:t>
            </a:r>
            <a:r>
              <a:rPr lang="es-ES" dirty="0" err="1"/>
              <a:t>div</a:t>
            </a:r>
            <a:r>
              <a:rPr lang="es-ES" dirty="0"/>
              <a:t>&gt;</a:t>
            </a:r>
          </a:p>
          <a:p>
            <a:r>
              <a:rPr lang="es-ES" dirty="0"/>
              <a:t>&lt;/</a:t>
            </a:r>
            <a:r>
              <a:rPr lang="es-ES" dirty="0" err="1"/>
              <a:t>nav</a:t>
            </a:r>
            <a:r>
              <a:rPr lang="es-ES" dirty="0"/>
              <a:t>&gt;</a:t>
            </a:r>
          </a:p>
        </p:txBody>
      </p:sp>
      <p:sp>
        <p:nvSpPr>
          <p:cNvPr id="9" name="CuadroTexto 8">
            <a:extLst>
              <a:ext uri="{FF2B5EF4-FFF2-40B4-BE49-F238E27FC236}">
                <a16:creationId xmlns:a16="http://schemas.microsoft.com/office/drawing/2014/main" id="{6A71AC92-680E-487E-B1EC-7519ADA1981D}"/>
              </a:ext>
            </a:extLst>
          </p:cNvPr>
          <p:cNvSpPr txBox="1"/>
          <p:nvPr/>
        </p:nvSpPr>
        <p:spPr>
          <a:xfrm>
            <a:off x="6472518" y="1325254"/>
            <a:ext cx="5100918" cy="646331"/>
          </a:xfrm>
          <a:prstGeom prst="rect">
            <a:avLst/>
          </a:prstGeom>
          <a:noFill/>
        </p:spPr>
        <p:txBody>
          <a:bodyPr wrap="square">
            <a:spAutoFit/>
          </a:bodyPr>
          <a:lstStyle/>
          <a:p>
            <a:r>
              <a:rPr lang="en-US" dirty="0"/>
              <a:t>Es </a:t>
            </a:r>
            <a:r>
              <a:rPr lang="en-US" dirty="0" err="1"/>
              <a:t>una</a:t>
            </a:r>
            <a:r>
              <a:rPr lang="en-US" dirty="0"/>
              <a:t> barra de </a:t>
            </a:r>
            <a:r>
              <a:rPr lang="en-US" dirty="0" err="1"/>
              <a:t>navegación</a:t>
            </a:r>
            <a:r>
              <a:rPr lang="en-US" dirty="0"/>
              <a:t> que </a:t>
            </a:r>
            <a:r>
              <a:rPr lang="en-US" dirty="0" err="1"/>
              <a:t>va</a:t>
            </a:r>
            <a:r>
              <a:rPr lang="en-US" dirty="0"/>
              <a:t> </a:t>
            </a:r>
            <a:r>
              <a:rPr lang="en-US" dirty="0" err="1"/>
              <a:t>en</a:t>
            </a:r>
            <a:r>
              <a:rPr lang="en-US" dirty="0"/>
              <a:t> la </a:t>
            </a:r>
            <a:r>
              <a:rPr lang="en-US" dirty="0" err="1"/>
              <a:t>parte</a:t>
            </a:r>
            <a:r>
              <a:rPr lang="en-US" dirty="0"/>
              <a:t> superior de la </a:t>
            </a:r>
            <a:r>
              <a:rPr lang="en-US" dirty="0" err="1"/>
              <a:t>página</a:t>
            </a:r>
            <a:r>
              <a:rPr lang="en-US" dirty="0"/>
              <a:t>:</a:t>
            </a:r>
            <a:endParaRPr lang="es-ES" dirty="0"/>
          </a:p>
        </p:txBody>
      </p:sp>
    </p:spTree>
    <p:extLst>
      <p:ext uri="{BB962C8B-B14F-4D97-AF65-F5344CB8AC3E}">
        <p14:creationId xmlns:p14="http://schemas.microsoft.com/office/powerpoint/2010/main" val="2972574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0" y="10"/>
            <a:ext cx="6096000" cy="6857990"/>
          </a:xfrm>
          <a:prstGeom prst="rect">
            <a:avLst/>
          </a:prstGeom>
        </p:spPr>
      </p:pic>
      <p:sp>
        <p:nvSpPr>
          <p:cNvPr id="5" name="Título 4">
            <a:extLst>
              <a:ext uri="{FF2B5EF4-FFF2-40B4-BE49-F238E27FC236}">
                <a16:creationId xmlns:a16="http://schemas.microsoft.com/office/drawing/2014/main" id="{519AA4BE-1FF9-4B92-9CB9-F5E63FB6AE1C}"/>
              </a:ext>
            </a:extLst>
          </p:cNvPr>
          <p:cNvSpPr>
            <a:spLocks noGrp="1"/>
          </p:cNvSpPr>
          <p:nvPr>
            <p:ph type="title"/>
          </p:nvPr>
        </p:nvSpPr>
        <p:spPr>
          <a:xfrm>
            <a:off x="6768352" y="412376"/>
            <a:ext cx="4911581" cy="593912"/>
          </a:xfrm>
        </p:spPr>
        <p:txBody>
          <a:bodyPr>
            <a:normAutofit fontScale="90000"/>
          </a:bodyPr>
          <a:lstStyle/>
          <a:p>
            <a:r>
              <a:rPr lang="es-ES" dirty="0"/>
              <a:t>¿Que es un modal de </a:t>
            </a:r>
            <a:r>
              <a:rPr lang="es-ES" dirty="0" err="1"/>
              <a:t>bootstrap</a:t>
            </a:r>
            <a:r>
              <a:rPr lang="es-ES" dirty="0"/>
              <a:t>?</a:t>
            </a:r>
          </a:p>
        </p:txBody>
      </p:sp>
      <p:sp>
        <p:nvSpPr>
          <p:cNvPr id="7" name="CuadroTexto 6">
            <a:extLst>
              <a:ext uri="{FF2B5EF4-FFF2-40B4-BE49-F238E27FC236}">
                <a16:creationId xmlns:a16="http://schemas.microsoft.com/office/drawing/2014/main" id="{B233EEC1-8104-4D86-B027-953A026AE996}"/>
              </a:ext>
            </a:extLst>
          </p:cNvPr>
          <p:cNvSpPr txBox="1"/>
          <p:nvPr/>
        </p:nvSpPr>
        <p:spPr>
          <a:xfrm>
            <a:off x="6320118" y="1590801"/>
            <a:ext cx="5800164" cy="646331"/>
          </a:xfrm>
          <a:prstGeom prst="rect">
            <a:avLst/>
          </a:prstGeom>
          <a:noFill/>
        </p:spPr>
        <p:txBody>
          <a:bodyPr wrap="square">
            <a:spAutoFit/>
          </a:bodyPr>
          <a:lstStyle/>
          <a:p>
            <a:r>
              <a:rPr lang="en-US" dirty="0"/>
              <a:t>The Modal plugin es </a:t>
            </a:r>
            <a:r>
              <a:rPr lang="en-US" dirty="0" err="1"/>
              <a:t>una</a:t>
            </a:r>
            <a:r>
              <a:rPr lang="en-US" dirty="0"/>
              <a:t> </a:t>
            </a:r>
            <a:r>
              <a:rPr lang="en-US" dirty="0" err="1"/>
              <a:t>caja</a:t>
            </a:r>
            <a:r>
              <a:rPr lang="en-US" dirty="0"/>
              <a:t> de </a:t>
            </a:r>
            <a:r>
              <a:rPr lang="en-US" dirty="0" err="1"/>
              <a:t>diálogo</a:t>
            </a:r>
            <a:r>
              <a:rPr lang="en-US" dirty="0"/>
              <a:t>  </a:t>
            </a:r>
            <a:r>
              <a:rPr lang="en-US" dirty="0" err="1"/>
              <a:t>mostrada</a:t>
            </a:r>
            <a:r>
              <a:rPr lang="en-US" dirty="0"/>
              <a:t> </a:t>
            </a:r>
            <a:r>
              <a:rPr lang="en-US" dirty="0" err="1"/>
              <a:t>en</a:t>
            </a:r>
            <a:r>
              <a:rPr lang="en-US" dirty="0"/>
              <a:t> la </a:t>
            </a:r>
            <a:r>
              <a:rPr lang="en-US" dirty="0" err="1"/>
              <a:t>parte</a:t>
            </a:r>
            <a:r>
              <a:rPr lang="en-US" dirty="0"/>
              <a:t> superior de la </a:t>
            </a:r>
            <a:r>
              <a:rPr lang="en-US" dirty="0" err="1"/>
              <a:t>página</a:t>
            </a:r>
            <a:r>
              <a:rPr lang="en-US" dirty="0"/>
              <a:t> actual</a:t>
            </a:r>
            <a:endParaRPr lang="es-ES" dirty="0"/>
          </a:p>
        </p:txBody>
      </p:sp>
      <p:pic>
        <p:nvPicPr>
          <p:cNvPr id="11" name="Imagen 10" descr="Captura de pantalla de un celular&#10;&#10;Descripción generada automáticamente">
            <a:extLst>
              <a:ext uri="{FF2B5EF4-FFF2-40B4-BE49-F238E27FC236}">
                <a16:creationId xmlns:a16="http://schemas.microsoft.com/office/drawing/2014/main" id="{C174E4F1-FA98-417D-8234-D39EC8AF290A}"/>
              </a:ext>
            </a:extLst>
          </p:cNvPr>
          <p:cNvPicPr>
            <a:picLocks noChangeAspect="1"/>
          </p:cNvPicPr>
          <p:nvPr/>
        </p:nvPicPr>
        <p:blipFill>
          <a:blip r:embed="rId4"/>
          <a:stretch>
            <a:fillRect/>
          </a:stretch>
        </p:blipFill>
        <p:spPr>
          <a:xfrm>
            <a:off x="6320118" y="2821645"/>
            <a:ext cx="5719481" cy="2564276"/>
          </a:xfrm>
          <a:prstGeom prst="rect">
            <a:avLst/>
          </a:prstGeom>
        </p:spPr>
      </p:pic>
    </p:spTree>
    <p:extLst>
      <p:ext uri="{BB962C8B-B14F-4D97-AF65-F5344CB8AC3E}">
        <p14:creationId xmlns:p14="http://schemas.microsoft.com/office/powerpoint/2010/main" val="4043270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0" y="10"/>
            <a:ext cx="6096000" cy="6857990"/>
          </a:xfrm>
          <a:prstGeom prst="rect">
            <a:avLst/>
          </a:prstGeom>
        </p:spPr>
      </p:pic>
      <p:sp>
        <p:nvSpPr>
          <p:cNvPr id="5" name="Título 4">
            <a:extLst>
              <a:ext uri="{FF2B5EF4-FFF2-40B4-BE49-F238E27FC236}">
                <a16:creationId xmlns:a16="http://schemas.microsoft.com/office/drawing/2014/main" id="{64CEBA0B-F98C-46B4-B3A8-5E4A9D198A71}"/>
              </a:ext>
            </a:extLst>
          </p:cNvPr>
          <p:cNvSpPr>
            <a:spLocks noGrp="1"/>
          </p:cNvSpPr>
          <p:nvPr>
            <p:ph type="title"/>
          </p:nvPr>
        </p:nvSpPr>
        <p:spPr>
          <a:xfrm>
            <a:off x="6238830" y="242046"/>
            <a:ext cx="5836629" cy="1362635"/>
          </a:xfrm>
        </p:spPr>
        <p:txBody>
          <a:bodyPr/>
          <a:lstStyle/>
          <a:p>
            <a:r>
              <a:rPr lang="es-ES" sz="1800" b="0" i="0" u="none" strike="noStrike" dirty="0">
                <a:solidFill>
                  <a:schemeClr val="tx1"/>
                </a:solidFill>
                <a:effectLst/>
                <a:latin typeface="Arial" panose="020B0604020202020204" pitchFamily="34" charset="0"/>
              </a:rPr>
              <a:t>Existen inputs para subir archivos en Bootstrap? Pon un ejemplo</a:t>
            </a:r>
            <a:br>
              <a:rPr lang="es-ES" sz="1800" b="0" i="0" u="none" strike="noStrike" dirty="0">
                <a:solidFill>
                  <a:schemeClr val="tx1"/>
                </a:solidFill>
                <a:effectLst/>
                <a:latin typeface="Arial" panose="020B0604020202020204" pitchFamily="34" charset="0"/>
              </a:rPr>
            </a:br>
            <a:endParaRPr lang="es-ES" dirty="0">
              <a:solidFill>
                <a:schemeClr val="tx1"/>
              </a:solidFill>
            </a:endParaRPr>
          </a:p>
        </p:txBody>
      </p:sp>
      <p:sp>
        <p:nvSpPr>
          <p:cNvPr id="7" name="CuadroTexto 6">
            <a:extLst>
              <a:ext uri="{FF2B5EF4-FFF2-40B4-BE49-F238E27FC236}">
                <a16:creationId xmlns:a16="http://schemas.microsoft.com/office/drawing/2014/main" id="{0ABD55E6-24A5-42FB-827D-C63E0879F66A}"/>
              </a:ext>
            </a:extLst>
          </p:cNvPr>
          <p:cNvSpPr txBox="1"/>
          <p:nvPr/>
        </p:nvSpPr>
        <p:spPr>
          <a:xfrm>
            <a:off x="6238830" y="1233118"/>
            <a:ext cx="6096000" cy="1200329"/>
          </a:xfrm>
          <a:prstGeom prst="rect">
            <a:avLst/>
          </a:prstGeom>
          <a:noFill/>
        </p:spPr>
        <p:txBody>
          <a:bodyPr wrap="square">
            <a:spAutoFit/>
          </a:bodyPr>
          <a:lstStyle/>
          <a:p>
            <a:r>
              <a:rPr lang="es-ES" dirty="0"/>
              <a:t>Para crear una carga de archivo personalizada, envuelva un elemento contenedor con una clase de . archivo personalizado alrededor de la entrada con </a:t>
            </a:r>
            <a:r>
              <a:rPr lang="es-ES" dirty="0" err="1"/>
              <a:t>type</a:t>
            </a:r>
            <a:r>
              <a:rPr lang="es-ES" dirty="0"/>
              <a:t>="file". Luego agrega el . entrada de archivo personalizado.</a:t>
            </a:r>
          </a:p>
        </p:txBody>
      </p:sp>
      <p:sp>
        <p:nvSpPr>
          <p:cNvPr id="9" name="CuadroTexto 8">
            <a:extLst>
              <a:ext uri="{FF2B5EF4-FFF2-40B4-BE49-F238E27FC236}">
                <a16:creationId xmlns:a16="http://schemas.microsoft.com/office/drawing/2014/main" id="{F218A12F-1198-4DAA-A292-37CA292BD7BD}"/>
              </a:ext>
            </a:extLst>
          </p:cNvPr>
          <p:cNvSpPr txBox="1"/>
          <p:nvPr/>
        </p:nvSpPr>
        <p:spPr>
          <a:xfrm>
            <a:off x="6238830" y="3492224"/>
            <a:ext cx="6167716" cy="1200329"/>
          </a:xfrm>
          <a:prstGeom prst="rect">
            <a:avLst/>
          </a:prstGeom>
          <a:noFill/>
        </p:spPr>
        <p:txBody>
          <a:bodyPr wrap="square">
            <a:spAutoFit/>
          </a:bodyPr>
          <a:lstStyle/>
          <a:p>
            <a:r>
              <a:rPr lang="en-US" dirty="0"/>
              <a:t>&lt;label for="</a:t>
            </a:r>
            <a:r>
              <a:rPr lang="en-US" dirty="0" err="1"/>
              <a:t>formFileMultiple</a:t>
            </a:r>
            <a:r>
              <a:rPr lang="en-US" dirty="0"/>
              <a:t>" class="form-label"&gt;Multiple files input example&lt;/label&gt;</a:t>
            </a:r>
          </a:p>
          <a:p>
            <a:r>
              <a:rPr lang="en-US" dirty="0"/>
              <a:t>&lt;input class="form-control" type="file" id="</a:t>
            </a:r>
            <a:r>
              <a:rPr lang="en-US" dirty="0" err="1"/>
              <a:t>formFileMultiple</a:t>
            </a:r>
            <a:r>
              <a:rPr lang="en-US" dirty="0"/>
              <a:t>" multiple /&gt;</a:t>
            </a:r>
            <a:endParaRPr lang="es-ES" dirty="0"/>
          </a:p>
        </p:txBody>
      </p:sp>
    </p:spTree>
    <p:extLst>
      <p:ext uri="{BB962C8B-B14F-4D97-AF65-F5344CB8AC3E}">
        <p14:creationId xmlns:p14="http://schemas.microsoft.com/office/powerpoint/2010/main" val="426753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ángulo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prstClr val="white"/>
              </a:solidFill>
              <a:effectLst/>
              <a:uLnTx/>
              <a:uFillTx/>
              <a:latin typeface="Goudy Old Style"/>
              <a:ea typeface="+mn-ea"/>
              <a:cs typeface="+mn-cs"/>
            </a:endParaRPr>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Imagen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rtlCol="0" anchor="b">
            <a:normAutofit fontScale="90000"/>
          </a:bodyPr>
          <a:lstStyle/>
          <a:p>
            <a:pPr algn="l"/>
            <a:r>
              <a:rPr lang="es-ES" sz="4000" dirty="0"/>
              <a:t>¿ Qué es Bootstrap y para que sirve?</a:t>
            </a:r>
          </a:p>
        </p:txBody>
      </p:sp>
      <p:sp>
        <p:nvSpPr>
          <p:cNvPr id="24" name="Marcador de contenido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rtlCol="0" anchor="t">
            <a:normAutofit/>
          </a:bodyPr>
          <a:lstStyle/>
          <a:p>
            <a:pPr rtl="0"/>
            <a:r>
              <a:rPr lang="es-ES" sz="2400" dirty="0"/>
              <a:t>Bootstrap es un potente </a:t>
            </a:r>
            <a:r>
              <a:rPr lang="es-ES" sz="2400" dirty="0" err="1"/>
              <a:t>framework</a:t>
            </a:r>
            <a:r>
              <a:rPr lang="es-ES" sz="2400" dirty="0"/>
              <a:t> usado para crear modernas páginas web y </a:t>
            </a:r>
            <a:r>
              <a:rPr lang="es-ES" sz="2400" dirty="0" err="1"/>
              <a:t>apliaciones</a:t>
            </a:r>
            <a:r>
              <a:rPr lang="es-ES" sz="2400" dirty="0"/>
              <a:t>.</a:t>
            </a:r>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0" y="10"/>
            <a:ext cx="6096000" cy="6857990"/>
          </a:xfrm>
          <a:prstGeom prst="rect">
            <a:avLst/>
          </a:prstGeom>
        </p:spPr>
      </p:pic>
      <p:sp>
        <p:nvSpPr>
          <p:cNvPr id="5" name="Título 4">
            <a:extLst>
              <a:ext uri="{FF2B5EF4-FFF2-40B4-BE49-F238E27FC236}">
                <a16:creationId xmlns:a16="http://schemas.microsoft.com/office/drawing/2014/main" id="{64CEBA0B-F98C-46B4-B3A8-5E4A9D198A71}"/>
              </a:ext>
            </a:extLst>
          </p:cNvPr>
          <p:cNvSpPr>
            <a:spLocks noGrp="1"/>
          </p:cNvSpPr>
          <p:nvPr>
            <p:ph type="title"/>
          </p:nvPr>
        </p:nvSpPr>
        <p:spPr>
          <a:xfrm>
            <a:off x="6238830" y="242047"/>
            <a:ext cx="5836629" cy="1004048"/>
          </a:xfrm>
        </p:spPr>
        <p:txBody>
          <a:bodyPr/>
          <a:lstStyle/>
          <a:p>
            <a:r>
              <a:rPr lang="es-ES" sz="1800" b="0" i="0" u="none" strike="noStrike" dirty="0">
                <a:solidFill>
                  <a:schemeClr val="tx1"/>
                </a:solidFill>
                <a:effectLst/>
                <a:latin typeface="Arial" panose="020B0604020202020204" pitchFamily="34" charset="0"/>
              </a:rPr>
              <a:t>¿Qué es un plugin </a:t>
            </a:r>
            <a:r>
              <a:rPr lang="es-ES" sz="1800" b="0" i="0" u="none" strike="noStrike" dirty="0" err="1">
                <a:solidFill>
                  <a:schemeClr val="tx1"/>
                </a:solidFill>
                <a:effectLst/>
                <a:latin typeface="Arial" panose="020B0604020202020204" pitchFamily="34" charset="0"/>
              </a:rPr>
              <a:t>scrollspy</a:t>
            </a:r>
            <a:r>
              <a:rPr lang="es-ES" sz="1800" b="0" i="0" u="none" strike="noStrike" dirty="0">
                <a:solidFill>
                  <a:schemeClr val="tx1"/>
                </a:solidFill>
                <a:effectLst/>
                <a:latin typeface="Arial" panose="020B0604020202020204" pitchFamily="34" charset="0"/>
              </a:rPr>
              <a:t> en Bootstrap?</a:t>
            </a:r>
            <a:br>
              <a:rPr lang="es-ES" sz="1800" b="0" i="0" u="none" strike="noStrike" dirty="0">
                <a:solidFill>
                  <a:schemeClr val="tx1"/>
                </a:solidFill>
                <a:effectLst/>
                <a:latin typeface="Arial" panose="020B0604020202020204" pitchFamily="34" charset="0"/>
              </a:rPr>
            </a:br>
            <a:endParaRPr lang="es-ES" dirty="0">
              <a:solidFill>
                <a:schemeClr val="tx1"/>
              </a:solidFill>
            </a:endParaRPr>
          </a:p>
        </p:txBody>
      </p:sp>
      <p:sp>
        <p:nvSpPr>
          <p:cNvPr id="6" name="CuadroTexto 5">
            <a:extLst>
              <a:ext uri="{FF2B5EF4-FFF2-40B4-BE49-F238E27FC236}">
                <a16:creationId xmlns:a16="http://schemas.microsoft.com/office/drawing/2014/main" id="{FF089B69-70F3-491A-B0B1-98FDBF4E7B3B}"/>
              </a:ext>
            </a:extLst>
          </p:cNvPr>
          <p:cNvSpPr txBox="1"/>
          <p:nvPr/>
        </p:nvSpPr>
        <p:spPr>
          <a:xfrm>
            <a:off x="6109144" y="1075782"/>
            <a:ext cx="6096000" cy="923330"/>
          </a:xfrm>
          <a:prstGeom prst="rect">
            <a:avLst/>
          </a:prstGeom>
          <a:noFill/>
        </p:spPr>
        <p:txBody>
          <a:bodyPr wrap="square">
            <a:spAutoFit/>
          </a:bodyPr>
          <a:lstStyle/>
          <a:p>
            <a:r>
              <a:rPr lang="es-ES" dirty="0"/>
              <a:t>El </a:t>
            </a:r>
            <a:r>
              <a:rPr lang="es-ES" dirty="0" err="1"/>
              <a:t>plug</a:t>
            </a:r>
            <a:r>
              <a:rPr lang="es-ES" dirty="0"/>
              <a:t>-in </a:t>
            </a:r>
            <a:r>
              <a:rPr lang="es-ES" dirty="0" err="1"/>
              <a:t>Scrollspy</a:t>
            </a:r>
            <a:r>
              <a:rPr lang="es-ES" dirty="0"/>
              <a:t> se utiliza para actualizar automáticamente los enlaces en una lista de navegación basada en la posición de desplazamiento. </a:t>
            </a:r>
          </a:p>
        </p:txBody>
      </p:sp>
      <p:sp>
        <p:nvSpPr>
          <p:cNvPr id="7" name="CuadroTexto 6">
            <a:extLst>
              <a:ext uri="{FF2B5EF4-FFF2-40B4-BE49-F238E27FC236}">
                <a16:creationId xmlns:a16="http://schemas.microsoft.com/office/drawing/2014/main" id="{7ECA181B-EBB3-41D6-B0CA-2CFC9883A060}"/>
              </a:ext>
            </a:extLst>
          </p:cNvPr>
          <p:cNvSpPr txBox="1"/>
          <p:nvPr/>
        </p:nvSpPr>
        <p:spPr>
          <a:xfrm>
            <a:off x="6238830" y="2186516"/>
            <a:ext cx="6113928" cy="646331"/>
          </a:xfrm>
          <a:prstGeom prst="rect">
            <a:avLst/>
          </a:prstGeom>
          <a:noFill/>
        </p:spPr>
        <p:txBody>
          <a:bodyPr wrap="square">
            <a:spAutoFit/>
          </a:bodyPr>
          <a:lstStyle/>
          <a:p>
            <a:r>
              <a:rPr lang="es-ES" dirty="0"/>
              <a:t>Consejo: El </a:t>
            </a:r>
            <a:r>
              <a:rPr lang="es-ES" dirty="0" err="1"/>
              <a:t>plug</a:t>
            </a:r>
            <a:r>
              <a:rPr lang="es-ES" dirty="0"/>
              <a:t>-in </a:t>
            </a:r>
            <a:r>
              <a:rPr lang="es-ES" dirty="0" err="1"/>
              <a:t>Scrollspy</a:t>
            </a:r>
            <a:r>
              <a:rPr lang="es-ES" dirty="0"/>
              <a:t> se utiliza a menudo junto con el afijo plugin. </a:t>
            </a:r>
          </a:p>
        </p:txBody>
      </p:sp>
      <p:sp>
        <p:nvSpPr>
          <p:cNvPr id="9" name="CuadroTexto 8">
            <a:extLst>
              <a:ext uri="{FF2B5EF4-FFF2-40B4-BE49-F238E27FC236}">
                <a16:creationId xmlns:a16="http://schemas.microsoft.com/office/drawing/2014/main" id="{4001814E-9F7A-48FC-8583-D00AD58927BE}"/>
              </a:ext>
            </a:extLst>
          </p:cNvPr>
          <p:cNvSpPr txBox="1"/>
          <p:nvPr/>
        </p:nvSpPr>
        <p:spPr>
          <a:xfrm>
            <a:off x="6705601" y="3343835"/>
            <a:ext cx="4688541" cy="3016210"/>
          </a:xfrm>
          <a:prstGeom prst="rect">
            <a:avLst/>
          </a:prstGeom>
          <a:noFill/>
        </p:spPr>
        <p:txBody>
          <a:bodyPr wrap="square">
            <a:spAutoFit/>
          </a:bodyPr>
          <a:lstStyle/>
          <a:p>
            <a:r>
              <a:rPr lang="en-US" sz="1000" dirty="0"/>
              <a:t>&lt;!-- The scrollable area --&gt;</a:t>
            </a:r>
          </a:p>
          <a:p>
            <a:r>
              <a:rPr lang="en-US" sz="1000" dirty="0"/>
              <a:t>&lt;body data-spy="scroll" data-target=".navbar" data-offset="50"&gt;</a:t>
            </a:r>
          </a:p>
          <a:p>
            <a:endParaRPr lang="en-US" sz="1000" dirty="0"/>
          </a:p>
          <a:p>
            <a:r>
              <a:rPr lang="en-US" sz="1000" dirty="0"/>
              <a:t>&lt;!-- The navbar - The &lt;a&gt; elements are used to jump to a section in the scrollable area --&gt;</a:t>
            </a:r>
          </a:p>
          <a:p>
            <a:r>
              <a:rPr lang="en-US" sz="1000" dirty="0"/>
              <a:t>&lt;nav class="navbar navbar-inverse navbar-fixed-top"&gt;</a:t>
            </a:r>
          </a:p>
          <a:p>
            <a:r>
              <a:rPr lang="en-US" sz="1000" dirty="0"/>
              <a:t>...</a:t>
            </a:r>
          </a:p>
          <a:p>
            <a:r>
              <a:rPr lang="en-US" sz="1000" dirty="0"/>
              <a:t>  &lt;</a:t>
            </a:r>
            <a:r>
              <a:rPr lang="en-US" sz="1000" dirty="0" err="1"/>
              <a:t>ul</a:t>
            </a:r>
            <a:r>
              <a:rPr lang="en-US" sz="1000" dirty="0"/>
              <a:t> class="nav navbar-nav"&gt;</a:t>
            </a:r>
          </a:p>
          <a:p>
            <a:r>
              <a:rPr lang="en-US" sz="1000" dirty="0"/>
              <a:t>    &lt;li&gt;&lt;a </a:t>
            </a:r>
            <a:r>
              <a:rPr lang="en-US" sz="1000" dirty="0" err="1"/>
              <a:t>href</a:t>
            </a:r>
            <a:r>
              <a:rPr lang="en-US" sz="1000" dirty="0"/>
              <a:t>="#section1"&gt;Section 1&lt;/a&gt;&lt;/li&gt;</a:t>
            </a:r>
          </a:p>
          <a:p>
            <a:r>
              <a:rPr lang="en-US" sz="1000" dirty="0"/>
              <a:t>    ...</a:t>
            </a:r>
          </a:p>
          <a:p>
            <a:r>
              <a:rPr lang="en-US" sz="1000" dirty="0"/>
              <a:t>&lt;/nav&gt;</a:t>
            </a:r>
          </a:p>
          <a:p>
            <a:endParaRPr lang="en-US" sz="1000" dirty="0"/>
          </a:p>
          <a:p>
            <a:r>
              <a:rPr lang="en-US" sz="1000" dirty="0"/>
              <a:t>&lt;!-- Section 1 --&gt;</a:t>
            </a:r>
          </a:p>
          <a:p>
            <a:r>
              <a:rPr lang="en-US" sz="1000" dirty="0"/>
              <a:t>&lt;div id="section1"&gt;</a:t>
            </a:r>
          </a:p>
          <a:p>
            <a:r>
              <a:rPr lang="en-US" sz="1000" dirty="0"/>
              <a:t>  &lt;h1&gt;Section 1&lt;/h1&gt;</a:t>
            </a:r>
          </a:p>
          <a:p>
            <a:r>
              <a:rPr lang="en-US" sz="1000" dirty="0"/>
              <a:t>  &lt;p&gt;Try to scroll this page and look at the navigation bar while scrolling!&lt;/p&gt;</a:t>
            </a:r>
          </a:p>
          <a:p>
            <a:r>
              <a:rPr lang="en-US" sz="1000" dirty="0"/>
              <a:t>&lt;/div&gt;</a:t>
            </a:r>
          </a:p>
          <a:p>
            <a:r>
              <a:rPr lang="en-US" sz="1000" dirty="0"/>
              <a:t>...</a:t>
            </a:r>
          </a:p>
          <a:p>
            <a:endParaRPr lang="en-US" sz="1000" dirty="0"/>
          </a:p>
          <a:p>
            <a:r>
              <a:rPr lang="en-US" sz="1000" dirty="0"/>
              <a:t>&lt;/body&gt; </a:t>
            </a:r>
            <a:endParaRPr lang="es-ES" sz="1000" dirty="0"/>
          </a:p>
        </p:txBody>
      </p:sp>
    </p:spTree>
    <p:extLst>
      <p:ext uri="{BB962C8B-B14F-4D97-AF65-F5344CB8AC3E}">
        <p14:creationId xmlns:p14="http://schemas.microsoft.com/office/powerpoint/2010/main" val="3513448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rtlCol="0" anchor="b">
            <a:normAutofit fontScale="90000"/>
          </a:bodyPr>
          <a:lstStyle/>
          <a:p>
            <a:pPr algn="l"/>
            <a:r>
              <a:rPr lang="es-ES" sz="4000" dirty="0"/>
              <a:t>¿Por qué usar Bootstrap?</a:t>
            </a:r>
          </a:p>
        </p:txBody>
      </p:sp>
      <p:sp>
        <p:nvSpPr>
          <p:cNvPr id="24" name="Marcador de contenido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rtlCol="0" anchor="t">
            <a:normAutofit/>
          </a:bodyPr>
          <a:lstStyle/>
          <a:p>
            <a:pPr rtl="0"/>
            <a:r>
              <a:rPr lang="es-ES" sz="2400" dirty="0"/>
              <a:t>Es fácil de configurar y dominar, tiene muchos componentes y un buen sistema de </a:t>
            </a:r>
            <a:r>
              <a:rPr lang="es-ES" sz="2400" dirty="0" err="1"/>
              <a:t>grid</a:t>
            </a:r>
            <a:r>
              <a:rPr lang="es-ES" sz="2400" dirty="0"/>
              <a:t>. Puedes estilizar muchos componentes HTML, desde tipografía hasta botones así como soporte para JS </a:t>
            </a:r>
            <a:r>
              <a:rPr lang="es-ES" sz="2400" dirty="0" err="1"/>
              <a:t>plugins</a:t>
            </a:r>
            <a:r>
              <a:rPr lang="es-ES" sz="2400" dirty="0"/>
              <a:t>, haciéndolo muy </a:t>
            </a:r>
            <a:r>
              <a:rPr lang="es-ES" sz="2400" dirty="0" err="1"/>
              <a:t>flexibe</a:t>
            </a:r>
            <a:r>
              <a:rPr lang="es-ES" sz="2400" dirty="0"/>
              <a:t> y adaptable.</a:t>
            </a:r>
          </a:p>
        </p:txBody>
      </p:sp>
    </p:spTree>
    <p:extLst>
      <p:ext uri="{BB962C8B-B14F-4D97-AF65-F5344CB8AC3E}">
        <p14:creationId xmlns:p14="http://schemas.microsoft.com/office/powerpoint/2010/main" val="4021733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rtlCol="0" anchor="b">
            <a:normAutofit fontScale="90000"/>
          </a:bodyPr>
          <a:lstStyle/>
          <a:p>
            <a:pPr algn="l"/>
            <a:r>
              <a:rPr lang="es-ES" sz="4000" dirty="0"/>
              <a:t>Características de Bootstrap</a:t>
            </a:r>
          </a:p>
        </p:txBody>
      </p:sp>
      <p:sp>
        <p:nvSpPr>
          <p:cNvPr id="24" name="Marcador de contenido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rtlCol="0" anchor="t">
            <a:normAutofit fontScale="55000" lnSpcReduction="20000"/>
          </a:bodyPr>
          <a:lstStyle/>
          <a:p>
            <a:r>
              <a:rPr lang="es-ES" sz="2000" b="1" dirty="0"/>
              <a:t>Soporte</a:t>
            </a:r>
          </a:p>
          <a:p>
            <a:r>
              <a:rPr lang="es-ES" sz="2000" dirty="0"/>
              <a:t>Esta es una de las principales </a:t>
            </a:r>
            <a:r>
              <a:rPr lang="es-ES" sz="2000" b="1" dirty="0"/>
              <a:t>señas de identidad de Bootstrap,</a:t>
            </a:r>
            <a:r>
              <a:rPr lang="es-ES" sz="2000" dirty="0"/>
              <a:t> y también una de sus grandes ventajas. Ofrece un soporte extraordinario con HTML5 y CC3. Así, los usuarios pueden hacer uso de él con una gran flexibilidad, y obteniendo unos resultados excelentes.</a:t>
            </a:r>
          </a:p>
          <a:p>
            <a:r>
              <a:rPr lang="es-ES" sz="2000" b="1" dirty="0"/>
              <a:t>Sencillo de manejar</a:t>
            </a:r>
          </a:p>
          <a:p>
            <a:r>
              <a:rPr lang="es-ES" sz="2000" dirty="0"/>
              <a:t>Gracias a un sistema GRID que permite realizar un diseño haciendo uso de 12 columnas para insertar el contenido, los usuarios pueden </a:t>
            </a:r>
            <a:r>
              <a:rPr lang="es-ES" sz="2000" b="1" dirty="0"/>
              <a:t>crear sitios web responsive </a:t>
            </a:r>
            <a:r>
              <a:rPr lang="es-ES" sz="2000" dirty="0"/>
              <a:t>de una manera mucho más sencilla e intuitiva.</a:t>
            </a:r>
          </a:p>
          <a:p>
            <a:r>
              <a:rPr lang="es-ES" sz="2000" b="1" dirty="0"/>
              <a:t>Imágenes</a:t>
            </a:r>
          </a:p>
          <a:p>
            <a:r>
              <a:rPr lang="es-ES" sz="2000" dirty="0"/>
              <a:t>A la hora de crear </a:t>
            </a:r>
            <a:r>
              <a:rPr lang="es-ES" sz="2000" b="1" dirty="0"/>
              <a:t>contenido adaptado para dispositivos móviles</a:t>
            </a:r>
            <a:r>
              <a:rPr lang="es-ES" sz="2000" dirty="0"/>
              <a:t>, el contenido en formato texto es muy importante, pero las imágenes también. Así, Bootstrap permite insertar imágenes responsive de una forma muy fácil. Basta con añadir la etiqueta “</a:t>
            </a:r>
            <a:r>
              <a:rPr lang="es-ES" sz="2000" dirty="0" err="1"/>
              <a:t>img</a:t>
            </a:r>
            <a:r>
              <a:rPr lang="es-ES" sz="2000" dirty="0"/>
              <a:t>-responsive”; de esta manera, las imágenes se adaptan de manera automática a la pantalla del dispositivo.</a:t>
            </a:r>
          </a:p>
          <a:p>
            <a:pPr rtl="0"/>
            <a:endParaRPr lang="es-ES" sz="2400" dirty="0"/>
          </a:p>
        </p:txBody>
      </p:sp>
    </p:spTree>
    <p:extLst>
      <p:ext uri="{BB962C8B-B14F-4D97-AF65-F5344CB8AC3E}">
        <p14:creationId xmlns:p14="http://schemas.microsoft.com/office/powerpoint/2010/main" val="3718110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rtlCol="0" anchor="b">
            <a:normAutofit/>
          </a:bodyPr>
          <a:lstStyle/>
          <a:p>
            <a:pPr algn="l"/>
            <a:r>
              <a:rPr lang="es-ES" sz="4000" dirty="0"/>
              <a:t>Ventajas</a:t>
            </a:r>
          </a:p>
        </p:txBody>
      </p:sp>
      <p:sp>
        <p:nvSpPr>
          <p:cNvPr id="24" name="Marcador de contenido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rtlCol="0" anchor="t">
            <a:normAutofit fontScale="70000" lnSpcReduction="20000"/>
          </a:bodyPr>
          <a:lstStyle/>
          <a:p>
            <a:pPr>
              <a:buFont typeface="Arial" panose="020B0604020202020204" pitchFamily="34" charset="0"/>
              <a:buChar char="•"/>
            </a:pPr>
            <a:r>
              <a:rPr lang="es-ES" sz="2000" dirty="0"/>
              <a:t>puedes diseñar una web jugando con sus elementos compuestos por diferentes combinaciones de HTML, CSS y </a:t>
            </a:r>
            <a:r>
              <a:rPr lang="es-ES" sz="2000" dirty="0" err="1"/>
              <a:t>Javascript</a:t>
            </a:r>
            <a:r>
              <a:rPr lang="es-ES" sz="2000" dirty="0"/>
              <a:t>.</a:t>
            </a:r>
          </a:p>
          <a:p>
            <a:pPr>
              <a:buFont typeface="Arial" panose="020B0604020202020204" pitchFamily="34" charset="0"/>
              <a:buChar char="•"/>
            </a:pPr>
            <a:r>
              <a:rPr lang="es-ES" sz="2000" dirty="0"/>
              <a:t>Utiliza HTML5, CSS3, jQuery o GitHub, entre otros.</a:t>
            </a:r>
          </a:p>
          <a:p>
            <a:pPr>
              <a:buFont typeface="Arial" panose="020B0604020202020204" pitchFamily="34" charset="0"/>
              <a:buChar char="•"/>
            </a:pPr>
            <a:r>
              <a:rPr lang="es-ES" sz="2000" dirty="0"/>
              <a:t>Incluye </a:t>
            </a:r>
            <a:r>
              <a:rPr lang="es-ES" sz="2000" dirty="0" err="1"/>
              <a:t>Grid</a:t>
            </a:r>
            <a:r>
              <a:rPr lang="es-ES" sz="2000" dirty="0"/>
              <a:t> </a:t>
            </a:r>
            <a:r>
              <a:rPr lang="es-ES" sz="2000" dirty="0" err="1"/>
              <a:t>system</a:t>
            </a:r>
            <a:r>
              <a:rPr lang="es-ES" sz="2000" dirty="0"/>
              <a:t>: muy útil para maquetar por columnas.</a:t>
            </a:r>
          </a:p>
          <a:p>
            <a:pPr>
              <a:buFont typeface="Arial" panose="020B0604020202020204" pitchFamily="34" charset="0"/>
              <a:buChar char="•"/>
            </a:pPr>
            <a:r>
              <a:rPr lang="es-ES" sz="2000" dirty="0"/>
              <a:t>Sus plantillas son de sencilla adaptación responsive.</a:t>
            </a:r>
          </a:p>
          <a:p>
            <a:pPr>
              <a:buFont typeface="Arial" panose="020B0604020202020204" pitchFamily="34" charset="0"/>
              <a:buChar char="•"/>
            </a:pPr>
            <a:r>
              <a:rPr lang="es-ES" sz="2000" dirty="0"/>
              <a:t>Se integra con librerías JavaScript.</a:t>
            </a:r>
          </a:p>
          <a:p>
            <a:pPr>
              <a:buFont typeface="Arial" panose="020B0604020202020204" pitchFamily="34" charset="0"/>
              <a:buChar char="•"/>
            </a:pPr>
            <a:r>
              <a:rPr lang="es-ES" sz="2000" dirty="0"/>
              <a:t>Usa </a:t>
            </a:r>
            <a:r>
              <a:rPr lang="es-ES" sz="2000" dirty="0" err="1"/>
              <a:t>Less</a:t>
            </a:r>
            <a:r>
              <a:rPr lang="es-ES" sz="2000" dirty="0"/>
              <a:t>: un lenguaje de las hojas de estilo CSS preparado para enriquecer los estilos de la web.</a:t>
            </a:r>
          </a:p>
          <a:p>
            <a:pPr>
              <a:buFont typeface="Arial" panose="020B0604020202020204" pitchFamily="34" charset="0"/>
              <a:buChar char="•"/>
            </a:pPr>
            <a:r>
              <a:rPr lang="es-ES" sz="2000" dirty="0"/>
              <a:t>Cuenta con una documentación completa que te puede sacar de apuros rápidamente.</a:t>
            </a:r>
          </a:p>
          <a:p>
            <a:pPr>
              <a:buFont typeface="Arial" panose="020B0604020202020204" pitchFamily="34" charset="0"/>
              <a:buChar char="•"/>
            </a:pPr>
            <a:r>
              <a:rPr lang="es-ES" sz="2000" dirty="0"/>
              <a:t>Facilita enormemente el diseño de interfaces y además incluye por defecto una plantilla bastante optimizada.</a:t>
            </a:r>
          </a:p>
          <a:p>
            <a:pPr rtl="0"/>
            <a:endParaRPr lang="es-ES" sz="2400" dirty="0"/>
          </a:p>
        </p:txBody>
      </p:sp>
    </p:spTree>
    <p:extLst>
      <p:ext uri="{BB962C8B-B14F-4D97-AF65-F5344CB8AC3E}">
        <p14:creationId xmlns:p14="http://schemas.microsoft.com/office/powerpoint/2010/main" val="1556659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rtlCol="0" anchor="b">
            <a:normAutofit/>
          </a:bodyPr>
          <a:lstStyle/>
          <a:p>
            <a:pPr algn="l"/>
            <a:r>
              <a:rPr lang="es-ES" sz="4000" dirty="0"/>
              <a:t>Desventajas</a:t>
            </a:r>
          </a:p>
        </p:txBody>
      </p:sp>
      <p:sp>
        <p:nvSpPr>
          <p:cNvPr id="24" name="Marcador de contenido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rtlCol="0" anchor="t">
            <a:normAutofit fontScale="77500" lnSpcReduction="20000"/>
          </a:bodyPr>
          <a:lstStyle/>
          <a:p>
            <a:pPr>
              <a:buFont typeface="Arial" panose="020B0604020202020204" pitchFamily="34" charset="0"/>
              <a:buChar char="•"/>
            </a:pPr>
            <a:r>
              <a:rPr lang="es-ES" sz="2000" dirty="0"/>
              <a:t>Se recomienda trabajar con Bootstrap desde el inicio de un proyecto, ya que si quieres incluir el </a:t>
            </a:r>
            <a:r>
              <a:rPr lang="es-ES" sz="2000" dirty="0" err="1"/>
              <a:t>framework</a:t>
            </a:r>
            <a:r>
              <a:rPr lang="es-ES" sz="2000" dirty="0"/>
              <a:t> en un trabajo ya iniciado algunos estilos podrían “romperse” y se tendría que ajustar a como se tenia en un principio, y eso puede ser un poco tedioso y molesto.</a:t>
            </a:r>
          </a:p>
          <a:p>
            <a:pPr>
              <a:buFont typeface="Arial" panose="020B0604020202020204" pitchFamily="34" charset="0"/>
              <a:buChar char="•"/>
            </a:pPr>
            <a:r>
              <a:rPr lang="es-ES" sz="2000" dirty="0"/>
              <a:t>Es complicado, cambiar de versión si has realizado modificaciones profundas.</a:t>
            </a:r>
          </a:p>
          <a:p>
            <a:pPr>
              <a:buFont typeface="Arial" panose="020B0604020202020204" pitchFamily="34" charset="0"/>
              <a:buChar char="•"/>
            </a:pPr>
            <a:r>
              <a:rPr lang="es-ES" sz="2000" dirty="0"/>
              <a:t>No es ligero, y además, para algunas funcionalidades, será necesario tener que usar </a:t>
            </a:r>
            <a:r>
              <a:rPr lang="es-ES" sz="2000" dirty="0" err="1">
                <a:hlinkClick r:id="rId4"/>
              </a:rPr>
              <a:t>Javascript</a:t>
            </a:r>
            <a:r>
              <a:rPr lang="es-ES" sz="2000" dirty="0"/>
              <a:t> y jQuery.</a:t>
            </a:r>
          </a:p>
          <a:p>
            <a:pPr>
              <a:buFont typeface="Arial" panose="020B0604020202020204" pitchFamily="34" charset="0"/>
              <a:buChar char="•"/>
            </a:pPr>
            <a:r>
              <a:rPr lang="es-ES" sz="2000" dirty="0"/>
              <a:t>Debes adaptar tu diseño a un </a:t>
            </a:r>
            <a:r>
              <a:rPr lang="es-ES" sz="2000" dirty="0" err="1"/>
              <a:t>grid</a:t>
            </a:r>
            <a:r>
              <a:rPr lang="es-ES" sz="2000" dirty="0"/>
              <a:t> de 12 columnas, que se modifican según el dispositivo. Aquí empiezan los problemas, Bootstrap por defecto te trae anchos, márgenes y altos de línea, y realizar cambios específicos.</a:t>
            </a:r>
          </a:p>
          <a:p>
            <a:pPr rtl="0"/>
            <a:endParaRPr lang="es-ES" sz="2400" dirty="0"/>
          </a:p>
        </p:txBody>
      </p:sp>
    </p:spTree>
    <p:extLst>
      <p:ext uri="{BB962C8B-B14F-4D97-AF65-F5344CB8AC3E}">
        <p14:creationId xmlns:p14="http://schemas.microsoft.com/office/powerpoint/2010/main" val="1561887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0" y="10"/>
            <a:ext cx="6096000" cy="685799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rtlCol="0" anchor="b">
            <a:normAutofit/>
          </a:bodyPr>
          <a:lstStyle/>
          <a:p>
            <a:pPr algn="l"/>
            <a:r>
              <a:rPr lang="es-ES" sz="4000" dirty="0"/>
              <a:t>Instalar Bootstrap</a:t>
            </a:r>
          </a:p>
        </p:txBody>
      </p:sp>
      <p:sp>
        <p:nvSpPr>
          <p:cNvPr id="24" name="Marcador de contenido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rtlCol="0" anchor="t">
            <a:normAutofit/>
          </a:bodyPr>
          <a:lstStyle/>
          <a:p>
            <a:pPr rtl="0"/>
            <a:r>
              <a:rPr lang="es-ES" sz="2000" dirty="0"/>
              <a:t>Para empezar a usar Bootstrap únicamente tienes que relacionar sus scripts y hojas de estilo en la cabecera del código HTML de tu web. Existen dos formas de hacerlo: desde una </a:t>
            </a:r>
            <a:r>
              <a:rPr lang="es-ES" sz="2000" dirty="0">
                <a:hlinkClick r:id="rId4"/>
              </a:rPr>
              <a:t>CDN</a:t>
            </a:r>
            <a:r>
              <a:rPr lang="es-ES" sz="2000" dirty="0"/>
              <a:t> (Content </a:t>
            </a:r>
            <a:r>
              <a:rPr lang="es-ES" sz="2000" dirty="0" err="1"/>
              <a:t>Delivery</a:t>
            </a:r>
            <a:r>
              <a:rPr lang="es-ES" sz="2000" dirty="0"/>
              <a:t> Network) o descargando los archivos de la </a:t>
            </a:r>
            <a:r>
              <a:rPr lang="es-ES" sz="2000" dirty="0">
                <a:hlinkClick r:id="rId5"/>
              </a:rPr>
              <a:t>página oficial</a:t>
            </a:r>
            <a:r>
              <a:rPr lang="es-ES" sz="2000" dirty="0"/>
              <a:t> y añadiéndolos al hosting de tu sitio.</a:t>
            </a:r>
            <a:endParaRPr lang="es-ES" sz="2400" dirty="0"/>
          </a:p>
        </p:txBody>
      </p:sp>
    </p:spTree>
    <p:extLst>
      <p:ext uri="{BB962C8B-B14F-4D97-AF65-F5344CB8AC3E}">
        <p14:creationId xmlns:p14="http://schemas.microsoft.com/office/powerpoint/2010/main" val="3051269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0" y="10"/>
            <a:ext cx="6096000" cy="685799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rtlCol="0" anchor="b">
            <a:noAutofit/>
          </a:bodyPr>
          <a:lstStyle/>
          <a:p>
            <a:r>
              <a:rPr lang="es-ES" sz="3200" b="1" dirty="0"/>
              <a:t>Insertar mediante CDN</a:t>
            </a:r>
          </a:p>
        </p:txBody>
      </p:sp>
      <p:sp>
        <p:nvSpPr>
          <p:cNvPr id="5" name="Rectangle 2">
            <a:extLst>
              <a:ext uri="{FF2B5EF4-FFF2-40B4-BE49-F238E27FC236}">
                <a16:creationId xmlns:a16="http://schemas.microsoft.com/office/drawing/2014/main" id="{DDF9BE45-68F2-4F64-8C45-1FBD0F671FC7}"/>
              </a:ext>
            </a:extLst>
          </p:cNvPr>
          <p:cNvSpPr>
            <a:spLocks noGrp="1" noChangeArrowheads="1"/>
          </p:cNvSpPr>
          <p:nvPr>
            <p:ph idx="1"/>
          </p:nvPr>
        </p:nvSpPr>
        <p:spPr bwMode="auto">
          <a:xfrm>
            <a:off x="6900493" y="4071789"/>
            <a:ext cx="434252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chemeClr val="tx1"/>
                </a:solidFill>
                <a:effectLst/>
                <a:latin typeface="Arial Unicode MS"/>
              </a:rPr>
              <a:t>&lt;!-- </a:t>
            </a:r>
            <a:r>
              <a:rPr kumimoji="0" lang="es-ES" altLang="es-ES" sz="1000" b="0" i="0" u="none" strike="noStrike" cap="none" normalizeH="0" baseline="0" dirty="0" err="1">
                <a:ln>
                  <a:noFill/>
                </a:ln>
                <a:solidFill>
                  <a:schemeClr val="tx1"/>
                </a:solidFill>
                <a:effectLst/>
                <a:latin typeface="Arial Unicode MS"/>
              </a:rPr>
              <a:t>Latest</a:t>
            </a:r>
            <a:r>
              <a:rPr kumimoji="0" lang="es-ES" altLang="es-ES" sz="1000" b="0" i="0" u="none" strike="noStrike" cap="none" normalizeH="0" baseline="0" dirty="0">
                <a:ln>
                  <a:noFill/>
                </a:ln>
                <a:solidFill>
                  <a:schemeClr val="tx1"/>
                </a:solidFill>
                <a:effectLst/>
                <a:latin typeface="Arial Unicode MS"/>
              </a:rPr>
              <a:t> </a:t>
            </a:r>
            <a:r>
              <a:rPr kumimoji="0" lang="es-ES" altLang="es-ES" sz="1000" b="0" i="0" u="none" strike="noStrike" cap="none" normalizeH="0" baseline="0" dirty="0" err="1">
                <a:ln>
                  <a:noFill/>
                </a:ln>
                <a:solidFill>
                  <a:schemeClr val="tx1"/>
                </a:solidFill>
                <a:effectLst/>
                <a:latin typeface="Arial Unicode MS"/>
              </a:rPr>
              <a:t>compiled</a:t>
            </a:r>
            <a:r>
              <a:rPr kumimoji="0" lang="es-ES" altLang="es-ES" sz="1000" b="0" i="0" u="none" strike="noStrike" cap="none" normalizeH="0" baseline="0" dirty="0">
                <a:ln>
                  <a:noFill/>
                </a:ln>
                <a:solidFill>
                  <a:schemeClr val="tx1"/>
                </a:solidFill>
                <a:effectLst/>
                <a:latin typeface="Arial Unicode MS"/>
              </a:rPr>
              <a:t> and </a:t>
            </a:r>
            <a:r>
              <a:rPr kumimoji="0" lang="es-ES" altLang="es-ES" sz="1000" b="0" i="0" u="none" strike="noStrike" cap="none" normalizeH="0" baseline="0" dirty="0" err="1">
                <a:ln>
                  <a:noFill/>
                </a:ln>
                <a:solidFill>
                  <a:schemeClr val="tx1"/>
                </a:solidFill>
                <a:effectLst/>
                <a:latin typeface="Arial Unicode MS"/>
              </a:rPr>
              <a:t>minified</a:t>
            </a:r>
            <a:r>
              <a:rPr kumimoji="0" lang="es-ES" altLang="es-ES" sz="1000" b="0" i="0" u="none" strike="noStrike" cap="none" normalizeH="0" baseline="0" dirty="0">
                <a:ln>
                  <a:noFill/>
                </a:ln>
                <a:solidFill>
                  <a:schemeClr val="tx1"/>
                </a:solidFill>
                <a:effectLst/>
                <a:latin typeface="Arial Unicode MS"/>
              </a:rPr>
              <a:t> CSS --&gt; &lt;link </a:t>
            </a:r>
            <a:r>
              <a:rPr kumimoji="0" lang="es-ES" altLang="es-ES" sz="1000" b="0" i="0" u="none" strike="noStrike" cap="none" normalizeH="0" baseline="0" dirty="0" err="1">
                <a:ln>
                  <a:noFill/>
                </a:ln>
                <a:solidFill>
                  <a:schemeClr val="tx1"/>
                </a:solidFill>
                <a:effectLst/>
                <a:latin typeface="Arial Unicode MS"/>
              </a:rPr>
              <a:t>rel</a:t>
            </a:r>
            <a:r>
              <a:rPr kumimoji="0" lang="es-ES" altLang="es-ES" sz="1000" b="0" i="0" u="none" strike="noStrike" cap="none" normalizeH="0" baseline="0" dirty="0">
                <a:ln>
                  <a:noFill/>
                </a:ln>
                <a:solidFill>
                  <a:schemeClr val="tx1"/>
                </a:solidFill>
                <a:effectLst/>
                <a:latin typeface="Arial Unicode MS"/>
              </a:rPr>
              <a:t>="</a:t>
            </a:r>
            <a:r>
              <a:rPr kumimoji="0" lang="es-ES" altLang="es-ES" sz="1000" b="0" i="0" u="none" strike="noStrike" cap="none" normalizeH="0" baseline="0" dirty="0" err="1">
                <a:ln>
                  <a:noFill/>
                </a:ln>
                <a:solidFill>
                  <a:schemeClr val="tx1"/>
                </a:solidFill>
                <a:effectLst/>
                <a:latin typeface="Arial Unicode MS"/>
              </a:rPr>
              <a:t>stylesheet</a:t>
            </a:r>
            <a:r>
              <a:rPr kumimoji="0" lang="es-ES" altLang="es-ES" sz="1000" b="0" i="0" u="none" strike="noStrike" cap="none" normalizeH="0" baseline="0" dirty="0">
                <a:ln>
                  <a:noFill/>
                </a:ln>
                <a:solidFill>
                  <a:schemeClr val="tx1"/>
                </a:solidFill>
                <a:effectLst/>
                <a:latin typeface="Arial Unicode MS"/>
              </a:rPr>
              <a:t>" </a:t>
            </a:r>
            <a:r>
              <a:rPr kumimoji="0" lang="es-ES" altLang="es-ES" sz="1000" b="0" i="0" u="none" strike="noStrike" cap="none" normalizeH="0" baseline="0" dirty="0" err="1">
                <a:ln>
                  <a:noFill/>
                </a:ln>
                <a:solidFill>
                  <a:schemeClr val="tx1"/>
                </a:solidFill>
                <a:effectLst/>
                <a:latin typeface="Arial Unicode MS"/>
              </a:rPr>
              <a:t>href</a:t>
            </a:r>
            <a:r>
              <a:rPr kumimoji="0" lang="es-ES" altLang="es-ES" sz="1000" b="0" i="0" u="none" strike="noStrike" cap="none" normalizeH="0" baseline="0" dirty="0">
                <a:ln>
                  <a:noFill/>
                </a:ln>
                <a:solidFill>
                  <a:schemeClr val="tx1"/>
                </a:solidFill>
                <a:effectLst/>
                <a:latin typeface="Arial Unicode MS"/>
              </a:rPr>
              <a:t>="https://maxcdn.bootstrapcdn.com/</a:t>
            </a:r>
            <a:r>
              <a:rPr kumimoji="0" lang="es-ES" altLang="es-ES" sz="1000" b="0" i="0" u="none" strike="noStrike" cap="none" normalizeH="0" baseline="0" dirty="0" err="1">
                <a:ln>
                  <a:noFill/>
                </a:ln>
                <a:solidFill>
                  <a:schemeClr val="tx1"/>
                </a:solidFill>
                <a:effectLst/>
                <a:latin typeface="Arial Unicode MS"/>
              </a:rPr>
              <a:t>bootstrap</a:t>
            </a:r>
            <a:r>
              <a:rPr kumimoji="0" lang="es-ES" altLang="es-ES" sz="1000" b="0" i="0" u="none" strike="noStrike" cap="none" normalizeH="0" baseline="0" dirty="0">
                <a:ln>
                  <a:noFill/>
                </a:ln>
                <a:solidFill>
                  <a:schemeClr val="tx1"/>
                </a:solidFill>
                <a:effectLst/>
                <a:latin typeface="Arial Unicode MS"/>
              </a:rPr>
              <a:t>/4.0 .0/</a:t>
            </a:r>
            <a:r>
              <a:rPr kumimoji="0" lang="es-ES" altLang="es-ES" sz="1000" b="0" i="0" u="none" strike="noStrike" cap="none" normalizeH="0" baseline="0" dirty="0" err="1">
                <a:ln>
                  <a:noFill/>
                </a:ln>
                <a:solidFill>
                  <a:schemeClr val="tx1"/>
                </a:solidFill>
                <a:effectLst/>
                <a:latin typeface="Arial Unicode MS"/>
              </a:rPr>
              <a:t>css</a:t>
            </a:r>
            <a:r>
              <a:rPr kumimoji="0" lang="es-ES" altLang="es-ES" sz="1000" b="0" i="0" u="none" strike="noStrike" cap="none" normalizeH="0" baseline="0" dirty="0">
                <a:ln>
                  <a:noFill/>
                </a:ln>
                <a:solidFill>
                  <a:schemeClr val="tx1"/>
                </a:solidFill>
                <a:effectLst/>
                <a:latin typeface="Arial Unicode MS"/>
              </a:rPr>
              <a:t>/bootstrap.min.css"&gt; &lt;!-- jQuery </a:t>
            </a:r>
            <a:r>
              <a:rPr kumimoji="0" lang="es-ES" altLang="es-ES" sz="1000" b="0" i="0" u="none" strike="noStrike" cap="none" normalizeH="0" baseline="0" dirty="0" err="1">
                <a:ln>
                  <a:noFill/>
                </a:ln>
                <a:solidFill>
                  <a:schemeClr val="tx1"/>
                </a:solidFill>
                <a:effectLst/>
                <a:latin typeface="Arial Unicode MS"/>
              </a:rPr>
              <a:t>library</a:t>
            </a:r>
            <a:r>
              <a:rPr kumimoji="0" lang="es-ES" altLang="es-ES" sz="1000" b="0" i="0" u="none" strike="noStrike" cap="none" normalizeH="0" baseline="0" dirty="0">
                <a:ln>
                  <a:noFill/>
                </a:ln>
                <a:solidFill>
                  <a:schemeClr val="tx1"/>
                </a:solidFill>
                <a:effectLst/>
                <a:latin typeface="Arial Unicode MS"/>
              </a:rPr>
              <a:t> --&gt; &lt;script </a:t>
            </a:r>
            <a:r>
              <a:rPr kumimoji="0" lang="es-ES" altLang="es-ES" sz="1000" b="0" i="0" u="none" strike="noStrike" cap="none" normalizeH="0" baseline="0" dirty="0" err="1">
                <a:ln>
                  <a:noFill/>
                </a:ln>
                <a:solidFill>
                  <a:schemeClr val="tx1"/>
                </a:solidFill>
                <a:effectLst/>
                <a:latin typeface="Arial Unicode MS"/>
              </a:rPr>
              <a:t>src</a:t>
            </a:r>
            <a:r>
              <a:rPr kumimoji="0" lang="es-ES" altLang="es-ES" sz="1000" b="0" i="0" u="none" strike="noStrike" cap="none" normalizeH="0" baseline="0" dirty="0">
                <a:ln>
                  <a:noFill/>
                </a:ln>
                <a:solidFill>
                  <a:schemeClr val="tx1"/>
                </a:solidFill>
                <a:effectLst/>
                <a:latin typeface="Arial Unicode MS"/>
              </a:rPr>
              <a:t>="https://ajax.googleapis.com/</a:t>
            </a:r>
            <a:r>
              <a:rPr kumimoji="0" lang="es-ES" altLang="es-ES" sz="1000" b="0" i="0" u="none" strike="noStrike" cap="none" normalizeH="0" baseline="0" dirty="0" err="1">
                <a:ln>
                  <a:noFill/>
                </a:ln>
                <a:solidFill>
                  <a:schemeClr val="tx1"/>
                </a:solidFill>
                <a:effectLst/>
                <a:latin typeface="Arial Unicode MS"/>
              </a:rPr>
              <a:t>ajax</a:t>
            </a:r>
            <a:r>
              <a:rPr kumimoji="0" lang="es-ES" altLang="es-ES" sz="1000" b="0" i="0" u="none" strike="noStrike" cap="none" normalizeH="0" baseline="0" dirty="0">
                <a:ln>
                  <a:noFill/>
                </a:ln>
                <a:solidFill>
                  <a:schemeClr val="tx1"/>
                </a:solidFill>
                <a:effectLst/>
                <a:latin typeface="Arial Unicode MS"/>
              </a:rPr>
              <a:t>/</a:t>
            </a:r>
            <a:r>
              <a:rPr kumimoji="0" lang="es-ES" altLang="es-ES" sz="1000" b="0" i="0" u="none" strike="noStrike" cap="none" normalizeH="0" baseline="0" dirty="0" err="1">
                <a:ln>
                  <a:noFill/>
                </a:ln>
                <a:solidFill>
                  <a:schemeClr val="tx1"/>
                </a:solidFill>
                <a:effectLst/>
                <a:latin typeface="Arial Unicode MS"/>
              </a:rPr>
              <a:t>libs</a:t>
            </a:r>
            <a:r>
              <a:rPr kumimoji="0" lang="es-ES" altLang="es-ES" sz="1000" b="0" i="0" u="none" strike="noStrike" cap="none" normalizeH="0" baseline="0" dirty="0">
                <a:ln>
                  <a:noFill/>
                </a:ln>
                <a:solidFill>
                  <a:schemeClr val="tx1"/>
                </a:solidFill>
                <a:effectLst/>
                <a:latin typeface="Arial Unicode MS"/>
              </a:rPr>
              <a:t>/</a:t>
            </a:r>
            <a:r>
              <a:rPr kumimoji="0" lang="es-ES" altLang="es-ES" sz="1000" b="0" i="0" u="none" strike="noStrike" cap="none" normalizeH="0" baseline="0" dirty="0" err="1">
                <a:ln>
                  <a:noFill/>
                </a:ln>
                <a:solidFill>
                  <a:schemeClr val="tx1"/>
                </a:solidFill>
                <a:effectLst/>
                <a:latin typeface="Arial Unicode MS"/>
              </a:rPr>
              <a:t>jquery</a:t>
            </a:r>
            <a:r>
              <a:rPr kumimoji="0" lang="es-ES" altLang="es-ES" sz="1000" b="0" i="0" u="none" strike="noStrike" cap="none" normalizeH="0" baseline="0" dirty="0">
                <a:ln>
                  <a:noFill/>
                </a:ln>
                <a:solidFill>
                  <a:schemeClr val="tx1"/>
                </a:solidFill>
                <a:effectLst/>
                <a:latin typeface="Arial Unicode MS"/>
              </a:rPr>
              <a:t>/3.3.1/</a:t>
            </a:r>
            <a:r>
              <a:rPr kumimoji="0" lang="es-ES" altLang="es-ES" sz="1000" b="0" i="0" u="none" strike="noStrike" cap="none" normalizeH="0" baseline="0" dirty="0" err="1">
                <a:ln>
                  <a:noFill/>
                </a:ln>
                <a:solidFill>
                  <a:schemeClr val="tx1"/>
                </a:solidFill>
                <a:effectLst/>
                <a:latin typeface="Arial Unicode MS"/>
              </a:rPr>
              <a:t>jquery.min</a:t>
            </a:r>
            <a:r>
              <a:rPr kumimoji="0" lang="es-ES" altLang="es-ES" sz="1000" b="0" i="0" u="none" strike="noStrike" cap="none" normalizeH="0" baseline="0" dirty="0">
                <a:ln>
                  <a:noFill/>
                </a:ln>
                <a:solidFill>
                  <a:schemeClr val="tx1"/>
                </a:solidFill>
                <a:effectLst/>
                <a:latin typeface="Arial Unicode MS"/>
              </a:rPr>
              <a:t> .</a:t>
            </a:r>
            <a:r>
              <a:rPr kumimoji="0" lang="es-ES" altLang="es-ES" sz="1000" b="0" i="0" u="none" strike="noStrike" cap="none" normalizeH="0" baseline="0" dirty="0" err="1">
                <a:ln>
                  <a:noFill/>
                </a:ln>
                <a:solidFill>
                  <a:schemeClr val="tx1"/>
                </a:solidFill>
                <a:effectLst/>
                <a:latin typeface="Arial Unicode MS"/>
              </a:rPr>
              <a:t>js</a:t>
            </a:r>
            <a:r>
              <a:rPr kumimoji="0" lang="es-ES" altLang="es-ES" sz="1000" b="0" i="0" u="none" strike="noStrike" cap="none" normalizeH="0" baseline="0" dirty="0">
                <a:ln>
                  <a:noFill/>
                </a:ln>
                <a:solidFill>
                  <a:schemeClr val="tx1"/>
                </a:solidFill>
                <a:effectLst/>
                <a:latin typeface="Arial Unicode MS"/>
              </a:rPr>
              <a:t>"&gt;&lt;/script&gt; &lt;!-- Popper JS --&gt; &lt;script </a:t>
            </a:r>
            <a:r>
              <a:rPr kumimoji="0" lang="es-ES" altLang="es-ES" sz="1000" b="0" i="0" u="none" strike="noStrike" cap="none" normalizeH="0" baseline="0" dirty="0" err="1">
                <a:ln>
                  <a:noFill/>
                </a:ln>
                <a:solidFill>
                  <a:schemeClr val="tx1"/>
                </a:solidFill>
                <a:effectLst/>
                <a:latin typeface="Arial Unicode MS"/>
              </a:rPr>
              <a:t>src</a:t>
            </a:r>
            <a:r>
              <a:rPr kumimoji="0" lang="es-ES" altLang="es-ES" sz="1000" b="0" i="0" u="none" strike="noStrike" cap="none" normalizeH="0" baseline="0" dirty="0">
                <a:ln>
                  <a:noFill/>
                </a:ln>
                <a:solidFill>
                  <a:schemeClr val="tx1"/>
                </a:solidFill>
                <a:effectLst/>
                <a:latin typeface="Arial Unicode MS"/>
              </a:rPr>
              <a:t>="https://cdnjs.cloudflare.com/</a:t>
            </a:r>
            <a:r>
              <a:rPr kumimoji="0" lang="es-ES" altLang="es-ES" sz="1000" b="0" i="0" u="none" strike="noStrike" cap="none" normalizeH="0" baseline="0" dirty="0" err="1">
                <a:ln>
                  <a:noFill/>
                </a:ln>
                <a:solidFill>
                  <a:schemeClr val="tx1"/>
                </a:solidFill>
                <a:effectLst/>
                <a:latin typeface="Arial Unicode MS"/>
              </a:rPr>
              <a:t>ajax</a:t>
            </a:r>
            <a:r>
              <a:rPr kumimoji="0" lang="es-ES" altLang="es-ES" sz="1000" b="0" i="0" u="none" strike="noStrike" cap="none" normalizeH="0" baseline="0" dirty="0">
                <a:ln>
                  <a:noFill/>
                </a:ln>
                <a:solidFill>
                  <a:schemeClr val="tx1"/>
                </a:solidFill>
                <a:effectLst/>
                <a:latin typeface="Arial Unicode MS"/>
              </a:rPr>
              <a:t>/</a:t>
            </a:r>
            <a:r>
              <a:rPr kumimoji="0" lang="es-ES" altLang="es-ES" sz="1000" b="0" i="0" u="none" strike="noStrike" cap="none" normalizeH="0" baseline="0" dirty="0" err="1">
                <a:ln>
                  <a:noFill/>
                </a:ln>
                <a:solidFill>
                  <a:schemeClr val="tx1"/>
                </a:solidFill>
                <a:effectLst/>
                <a:latin typeface="Arial Unicode MS"/>
              </a:rPr>
              <a:t>libs</a:t>
            </a:r>
            <a:r>
              <a:rPr kumimoji="0" lang="es-ES" altLang="es-ES" sz="1000" b="0" i="0" u="none" strike="noStrike" cap="none" normalizeH="0" baseline="0" dirty="0">
                <a:ln>
                  <a:noFill/>
                </a:ln>
                <a:solidFill>
                  <a:schemeClr val="tx1"/>
                </a:solidFill>
                <a:effectLst/>
                <a:latin typeface="Arial Unicode MS"/>
              </a:rPr>
              <a:t>/popper.js/1.12.9/</a:t>
            </a:r>
            <a:r>
              <a:rPr kumimoji="0" lang="es-ES" altLang="es-ES" sz="1000" b="0" i="0" u="none" strike="noStrike" cap="none" normalizeH="0" baseline="0" dirty="0" err="1">
                <a:ln>
                  <a:noFill/>
                </a:ln>
                <a:solidFill>
                  <a:schemeClr val="tx1"/>
                </a:solidFill>
                <a:effectLst/>
                <a:latin typeface="Arial Unicode MS"/>
              </a:rPr>
              <a:t>umd</a:t>
            </a:r>
            <a:r>
              <a:rPr kumimoji="0" lang="es-ES" altLang="es-ES" sz="1000" b="0" i="0" u="none" strike="noStrike" cap="none" normalizeH="0" baseline="0" dirty="0">
                <a:ln>
                  <a:noFill/>
                </a:ln>
                <a:solidFill>
                  <a:schemeClr val="tx1"/>
                </a:solidFill>
                <a:effectLst/>
                <a:latin typeface="Arial Unicode MS"/>
              </a:rPr>
              <a:t>/p opper.min.js"&gt;&lt;/script&gt; &lt;!-- </a:t>
            </a:r>
            <a:r>
              <a:rPr kumimoji="0" lang="es-ES" altLang="es-ES" sz="1000" b="0" i="0" u="none" strike="noStrike" cap="none" normalizeH="0" baseline="0" dirty="0" err="1">
                <a:ln>
                  <a:noFill/>
                </a:ln>
                <a:solidFill>
                  <a:schemeClr val="tx1"/>
                </a:solidFill>
                <a:effectLst/>
                <a:latin typeface="Arial Unicode MS"/>
              </a:rPr>
              <a:t>Latest</a:t>
            </a:r>
            <a:r>
              <a:rPr kumimoji="0" lang="es-ES" altLang="es-ES" sz="1000" b="0" i="0" u="none" strike="noStrike" cap="none" normalizeH="0" baseline="0" dirty="0">
                <a:ln>
                  <a:noFill/>
                </a:ln>
                <a:solidFill>
                  <a:schemeClr val="tx1"/>
                </a:solidFill>
                <a:effectLst/>
                <a:latin typeface="Arial Unicode MS"/>
              </a:rPr>
              <a:t> </a:t>
            </a:r>
            <a:r>
              <a:rPr kumimoji="0" lang="es-ES" altLang="es-ES" sz="1000" b="0" i="0" u="none" strike="noStrike" cap="none" normalizeH="0" baseline="0" dirty="0" err="1">
                <a:ln>
                  <a:noFill/>
                </a:ln>
                <a:solidFill>
                  <a:schemeClr val="tx1"/>
                </a:solidFill>
                <a:effectLst/>
                <a:latin typeface="Arial Unicode MS"/>
              </a:rPr>
              <a:t>compiled</a:t>
            </a:r>
            <a:r>
              <a:rPr kumimoji="0" lang="es-ES" altLang="es-ES" sz="1000" b="0" i="0" u="none" strike="noStrike" cap="none" normalizeH="0" baseline="0" dirty="0">
                <a:ln>
                  <a:noFill/>
                </a:ln>
                <a:solidFill>
                  <a:schemeClr val="tx1"/>
                </a:solidFill>
                <a:effectLst/>
                <a:latin typeface="Arial Unicode MS"/>
              </a:rPr>
              <a:t> JavaScript --&gt; &lt;script </a:t>
            </a:r>
            <a:r>
              <a:rPr kumimoji="0" lang="es-ES" altLang="es-ES" sz="1000" b="0" i="0" u="none" strike="noStrike" cap="none" normalizeH="0" baseline="0" dirty="0" err="1">
                <a:ln>
                  <a:noFill/>
                </a:ln>
                <a:solidFill>
                  <a:schemeClr val="tx1"/>
                </a:solidFill>
                <a:effectLst/>
                <a:latin typeface="Arial Unicode MS"/>
              </a:rPr>
              <a:t>src</a:t>
            </a:r>
            <a:r>
              <a:rPr kumimoji="0" lang="es-ES" altLang="es-ES" sz="1000" b="0" i="0" u="none" strike="noStrike" cap="none" normalizeH="0" baseline="0" dirty="0">
                <a:ln>
                  <a:noFill/>
                </a:ln>
                <a:solidFill>
                  <a:schemeClr val="tx1"/>
                </a:solidFill>
                <a:effectLst/>
                <a:latin typeface="Arial Unicode MS"/>
              </a:rPr>
              <a:t>="https://maxcdn.bootstrapcdn.com/</a:t>
            </a:r>
            <a:r>
              <a:rPr kumimoji="0" lang="es-ES" altLang="es-ES" sz="1000" b="0" i="0" u="none" strike="noStrike" cap="none" normalizeH="0" baseline="0" dirty="0" err="1">
                <a:ln>
                  <a:noFill/>
                </a:ln>
                <a:solidFill>
                  <a:schemeClr val="tx1"/>
                </a:solidFill>
                <a:effectLst/>
                <a:latin typeface="Arial Unicode MS"/>
              </a:rPr>
              <a:t>bootstrap</a:t>
            </a:r>
            <a:r>
              <a:rPr kumimoji="0" lang="es-ES" altLang="es-ES" sz="1000" b="0" i="0" u="none" strike="noStrike" cap="none" normalizeH="0" baseline="0" dirty="0">
                <a:ln>
                  <a:noFill/>
                </a:ln>
                <a:solidFill>
                  <a:schemeClr val="tx1"/>
                </a:solidFill>
                <a:effectLst/>
                <a:latin typeface="Arial Unicode MS"/>
              </a:rPr>
              <a:t>/4.0.0/</a:t>
            </a:r>
            <a:r>
              <a:rPr kumimoji="0" lang="es-ES" altLang="es-ES" sz="1000" b="0" i="0" u="none" strike="noStrike" cap="none" normalizeH="0" baseline="0" dirty="0" err="1">
                <a:ln>
                  <a:noFill/>
                </a:ln>
                <a:solidFill>
                  <a:schemeClr val="tx1"/>
                </a:solidFill>
                <a:effectLst/>
                <a:latin typeface="Arial Unicode MS"/>
              </a:rPr>
              <a:t>js</a:t>
            </a:r>
            <a:r>
              <a:rPr kumimoji="0" lang="es-ES" altLang="es-ES" sz="1000" b="0" i="0" u="none" strike="noStrike" cap="none" normalizeH="0" baseline="0" dirty="0">
                <a:ln>
                  <a:noFill/>
                </a:ln>
                <a:solidFill>
                  <a:schemeClr val="tx1"/>
                </a:solidFill>
                <a:effectLst/>
                <a:latin typeface="Arial Unicode MS"/>
              </a:rPr>
              <a:t>/</a:t>
            </a:r>
            <a:r>
              <a:rPr kumimoji="0" lang="es-ES" altLang="es-ES" sz="1000" b="0" i="0" u="none" strike="noStrike" cap="none" normalizeH="0" baseline="0" dirty="0" err="1">
                <a:ln>
                  <a:noFill/>
                </a:ln>
                <a:solidFill>
                  <a:schemeClr val="tx1"/>
                </a:solidFill>
                <a:effectLst/>
                <a:latin typeface="Arial Unicode MS"/>
              </a:rPr>
              <a:t>bootstrap</a:t>
            </a:r>
            <a:r>
              <a:rPr kumimoji="0" lang="es-ES" altLang="es-ES" sz="1000" b="0" i="0" u="none" strike="noStrike" cap="none" normalizeH="0" baseline="0" dirty="0">
                <a:ln>
                  <a:noFill/>
                </a:ln>
                <a:solidFill>
                  <a:schemeClr val="tx1"/>
                </a:solidFill>
                <a:effectLst/>
                <a:latin typeface="Arial Unicode MS"/>
              </a:rPr>
              <a:t>. min.js"&gt;&lt;/script&gt;</a:t>
            </a:r>
            <a:r>
              <a:rPr kumimoji="0" lang="es-ES" altLang="es-ES" sz="800" b="0" i="0" u="none" strike="noStrike" cap="none" normalizeH="0" baseline="0" dirty="0">
                <a:ln>
                  <a:noFill/>
                </a:ln>
                <a:solidFill>
                  <a:schemeClr val="tx1"/>
                </a:solidFill>
                <a:effectLst/>
              </a:rPr>
              <a:t> </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
        <p:nvSpPr>
          <p:cNvPr id="8" name="CuadroTexto 7">
            <a:extLst>
              <a:ext uri="{FF2B5EF4-FFF2-40B4-BE49-F238E27FC236}">
                <a16:creationId xmlns:a16="http://schemas.microsoft.com/office/drawing/2014/main" id="{90029DE5-65B1-47A2-8CA3-26D7F4BF80D3}"/>
              </a:ext>
            </a:extLst>
          </p:cNvPr>
          <p:cNvSpPr txBox="1"/>
          <p:nvPr/>
        </p:nvSpPr>
        <p:spPr>
          <a:xfrm>
            <a:off x="6338047" y="2052935"/>
            <a:ext cx="6096000" cy="923330"/>
          </a:xfrm>
          <a:prstGeom prst="rect">
            <a:avLst/>
          </a:prstGeom>
          <a:noFill/>
        </p:spPr>
        <p:txBody>
          <a:bodyPr wrap="square">
            <a:spAutoFit/>
          </a:bodyPr>
          <a:lstStyle/>
          <a:p>
            <a:r>
              <a:rPr lang="es-ES" dirty="0"/>
              <a:t>Si por cualquier motivo no quieres descargar los archivos y subirlos a tu hosting, puede incluirlos desde una CDN. Únicamente tienes que añadir el siguiente código:</a:t>
            </a:r>
          </a:p>
        </p:txBody>
      </p:sp>
    </p:spTree>
    <p:extLst>
      <p:ext uri="{BB962C8B-B14F-4D97-AF65-F5344CB8AC3E}">
        <p14:creationId xmlns:p14="http://schemas.microsoft.com/office/powerpoint/2010/main" val="650989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0" y="10"/>
            <a:ext cx="6096000" cy="685799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rtlCol="0" anchor="b">
            <a:noAutofit/>
          </a:bodyPr>
          <a:lstStyle/>
          <a:p>
            <a:r>
              <a:rPr lang="es-ES" sz="4000" b="1" dirty="0"/>
              <a:t>Descargando los archivos Bootstrap</a:t>
            </a:r>
          </a:p>
        </p:txBody>
      </p:sp>
      <p:sp>
        <p:nvSpPr>
          <p:cNvPr id="8" name="CuadroTexto 7">
            <a:extLst>
              <a:ext uri="{FF2B5EF4-FFF2-40B4-BE49-F238E27FC236}">
                <a16:creationId xmlns:a16="http://schemas.microsoft.com/office/drawing/2014/main" id="{90029DE5-65B1-47A2-8CA3-26D7F4BF80D3}"/>
              </a:ext>
            </a:extLst>
          </p:cNvPr>
          <p:cNvSpPr txBox="1"/>
          <p:nvPr/>
        </p:nvSpPr>
        <p:spPr>
          <a:xfrm>
            <a:off x="6338047" y="2052935"/>
            <a:ext cx="5549153" cy="1477328"/>
          </a:xfrm>
          <a:prstGeom prst="rect">
            <a:avLst/>
          </a:prstGeom>
          <a:noFill/>
        </p:spPr>
        <p:txBody>
          <a:bodyPr wrap="square">
            <a:spAutoFit/>
          </a:bodyPr>
          <a:lstStyle/>
          <a:p>
            <a:r>
              <a:rPr lang="es-ES" dirty="0"/>
              <a:t>Si quieres descargar y alojar Bootstrap es tan sencillo como descargar los archivos del repositorio en su página web, y después añadir la ruta donde los tienes alojados en tu HTML. En la web del </a:t>
            </a:r>
            <a:r>
              <a:rPr lang="es-ES" dirty="0" err="1"/>
              <a:t>framework</a:t>
            </a:r>
            <a:r>
              <a:rPr lang="es-ES" dirty="0"/>
              <a:t> también te indican cómo instalarlos desde consola.</a:t>
            </a:r>
          </a:p>
        </p:txBody>
      </p:sp>
    </p:spTree>
    <p:extLst>
      <p:ext uri="{BB962C8B-B14F-4D97-AF65-F5344CB8AC3E}">
        <p14:creationId xmlns:p14="http://schemas.microsoft.com/office/powerpoint/2010/main" val="32027304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4286072_TF55705232.potx" id="{48989EC3-9309-4897-8C0D-BDF2311BCEFB}" vid="{43797E30-B318-41B0-A673-A012DE2BDE9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{473CBB65-27F0-4154-9590-B7DB3EB6C27C}tf55705232_win32</Template>
  <TotalTime>80</TotalTime>
  <Words>2298</Words>
  <Application>Microsoft Office PowerPoint</Application>
  <PresentationFormat>Panorámica</PresentationFormat>
  <Paragraphs>186</Paragraphs>
  <Slides>20</Slides>
  <Notes>20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20</vt:i4>
      </vt:variant>
    </vt:vector>
  </HeadingPairs>
  <TitlesOfParts>
    <vt:vector size="26" baseType="lpstr">
      <vt:lpstr>Arial</vt:lpstr>
      <vt:lpstr>Arial Unicode MS</vt:lpstr>
      <vt:lpstr>Calibri</vt:lpstr>
      <vt:lpstr>Goudy Old Style</vt:lpstr>
      <vt:lpstr>Wingdings 2</vt:lpstr>
      <vt:lpstr>SlateVTI</vt:lpstr>
      <vt:lpstr>Bootstrap</vt:lpstr>
      <vt:lpstr>¿ Qué es Bootstrap y para que sirve?</vt:lpstr>
      <vt:lpstr>¿Por qué usar Bootstrap?</vt:lpstr>
      <vt:lpstr>Características de Bootstrap</vt:lpstr>
      <vt:lpstr>Ventajas</vt:lpstr>
      <vt:lpstr>Desventajas</vt:lpstr>
      <vt:lpstr>Instalar Bootstrap</vt:lpstr>
      <vt:lpstr>Insertar mediante CDN</vt:lpstr>
      <vt:lpstr>Descargando los archivos Bootstrap</vt:lpstr>
      <vt:lpstr>¿Se puede implementar responsive con Bootstrap? Si es así podrías explicar como funciona y poner un ejemplo</vt:lpstr>
      <vt:lpstr>Ejemplo Responsive</vt:lpstr>
      <vt:lpstr>¿Qué es un componente Bootstrap?</vt:lpstr>
      <vt:lpstr>¿Hay muchos tipos de diseños en Bootstrap? Si los hay, explícalos</vt:lpstr>
      <vt:lpstr>¿Cuáles son los diferentes tipos de botones en bootstrap?</vt:lpstr>
      <vt:lpstr>¿Que es un Carousel de bootstrap?</vt:lpstr>
      <vt:lpstr>¿Que es un spinner de bootstrap?</vt:lpstr>
      <vt:lpstr>¿Que es un navBar de bootstrap?</vt:lpstr>
      <vt:lpstr>¿Que es un modal de bootstrap?</vt:lpstr>
      <vt:lpstr>Existen inputs para subir archivos en Bootstrap? Pon un ejemplo </vt:lpstr>
      <vt:lpstr>¿Qué es un plugin scrollspy en Bootstrap?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dc:title>
  <dc:creator>Blas Silvestre Navarro</dc:creator>
  <cp:lastModifiedBy>Blas Silvestre Navarro</cp:lastModifiedBy>
  <cp:revision>6</cp:revision>
  <dcterms:created xsi:type="dcterms:W3CDTF">2022-04-28T09:35:18Z</dcterms:created>
  <dcterms:modified xsi:type="dcterms:W3CDTF">2022-05-01T19:05:53Z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