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5" r:id="rId3"/>
    <p:sldId id="266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2012F-89D7-4753-88A1-27D2891CB32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0F543-1AC0-44E4-918A-182786A0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0F543-1AC0-44E4-918A-182786A0C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693C-57DC-4BAF-AC04-8772EC46172A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0FDD-41CD-4C78-94C7-58E207FB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332" y="1275233"/>
            <a:ext cx="8453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BÁO CÁO </a:t>
            </a:r>
            <a:r>
              <a:rPr lang="en-US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SƠ BỘ Ý TƯỞNG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ROBOT THAM CHIẾN CUỘC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 </a:t>
            </a:r>
          </a:p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HUST ROBOT ARENA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NĂM 2022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659" y="3385457"/>
            <a:ext cx="79766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TÊN ĐỘI THI: 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                       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endParaRPr lang="en-US" sz="16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Minh                   ĐH BKHN                                 0977982954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2:Lê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                                               ĐH BKHN 	 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3:Ngô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Vĩnh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ĐH BKHN		 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4:Nguyễn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Dũng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ĐH BKHN		 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5:Nguyễn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Ly Na                                        ĐH BKHN		 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trách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		SĐT: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</a:t>
            </a:r>
          </a:p>
          <a:p>
            <a:pPr algn="just">
              <a:tabLst>
                <a:tab pos="2743200" algn="ctr"/>
                <a:tab pos="5486400" algn="r"/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7818" y="2667247"/>
            <a:ext cx="2042808" cy="622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CC"/>
                </a:solidFill>
              </a:rPr>
              <a:t>Mẫu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tham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khảo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75036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68494" y="6488668"/>
            <a:ext cx="586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Khuyến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Tiếng</a:t>
            </a:r>
            <a:r>
              <a:rPr lang="en-US" dirty="0">
                <a:solidFill>
                  <a:srgbClr val="FF0000"/>
                </a:solidFill>
              </a:rPr>
              <a:t> Anh</a:t>
            </a:r>
          </a:p>
        </p:txBody>
      </p:sp>
      <p:pic>
        <p:nvPicPr>
          <p:cNvPr id="4" name="Hình ảnh 7">
            <a:extLst>
              <a:ext uri="{FF2B5EF4-FFF2-40B4-BE49-F238E27FC236}">
                <a16:creationId xmlns:a16="http://schemas.microsoft.com/office/drawing/2014/main" id="{396456B6-88C8-B234-78EA-8CA6AA4F3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0" y="-60754"/>
            <a:ext cx="1285889" cy="1285889"/>
          </a:xfrm>
          <a:prstGeom prst="rect">
            <a:avLst/>
          </a:prstGeom>
        </p:spPr>
      </p:pic>
      <p:pic>
        <p:nvPicPr>
          <p:cNvPr id="8" name="Hình ảnh 13">
            <a:extLst>
              <a:ext uri="{FF2B5EF4-FFF2-40B4-BE49-F238E27FC236}">
                <a16:creationId xmlns:a16="http://schemas.microsoft.com/office/drawing/2014/main" id="{1EFB026A-8F89-0995-3264-9DA1F02D02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25" y="-6219"/>
            <a:ext cx="1131157" cy="1131157"/>
          </a:xfrm>
          <a:prstGeom prst="rect">
            <a:avLst/>
          </a:prstGeom>
        </p:spPr>
      </p:pic>
      <p:pic>
        <p:nvPicPr>
          <p:cNvPr id="13" name="Hình ảnh 15">
            <a:extLst>
              <a:ext uri="{FF2B5EF4-FFF2-40B4-BE49-F238E27FC236}">
                <a16:creationId xmlns:a16="http://schemas.microsoft.com/office/drawing/2014/main" id="{93C05F60-4916-8BDB-9B29-BE07B859B8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57" y="-55683"/>
            <a:ext cx="1201988" cy="1201988"/>
          </a:xfrm>
          <a:prstGeom prst="rect">
            <a:avLst/>
          </a:prstGeom>
        </p:spPr>
      </p:pic>
      <p:pic>
        <p:nvPicPr>
          <p:cNvPr id="14" name="Hình ảnh 17">
            <a:extLst>
              <a:ext uri="{FF2B5EF4-FFF2-40B4-BE49-F238E27FC236}">
                <a16:creationId xmlns:a16="http://schemas.microsoft.com/office/drawing/2014/main" id="{0F0E115F-5DCD-953C-C1E4-8707B5EA9E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" y="7266"/>
            <a:ext cx="780188" cy="1170282"/>
          </a:xfrm>
          <a:prstGeom prst="rect">
            <a:avLst/>
          </a:prstGeom>
        </p:spPr>
      </p:pic>
      <p:pic>
        <p:nvPicPr>
          <p:cNvPr id="15" name="Hình ảnh 19">
            <a:extLst>
              <a:ext uri="{FF2B5EF4-FFF2-40B4-BE49-F238E27FC236}">
                <a16:creationId xmlns:a16="http://schemas.microsoft.com/office/drawing/2014/main" id="{8DCB473F-40AF-B354-BB9E-176ADCEB6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82" y="23147"/>
            <a:ext cx="1063211" cy="10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558" y="565384"/>
            <a:ext cx="8551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en-US" sz="2000" b="1" u="sng" dirty="0" err="1">
                <a:cs typeface="Times New Roman" panose="02020603050405020304" pitchFamily="18" charset="0"/>
              </a:rPr>
              <a:t>Giới</a:t>
            </a:r>
            <a:r>
              <a:rPr lang="en-US" sz="2000" b="1" u="sng" dirty="0"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cs typeface="Times New Roman" panose="02020603050405020304" pitchFamily="18" charset="0"/>
              </a:rPr>
              <a:t>thiệu</a:t>
            </a:r>
            <a:r>
              <a:rPr lang="en-US" sz="2000" b="1" u="sng" dirty="0">
                <a:cs typeface="Times New Roman" panose="02020603050405020304" pitchFamily="18" charset="0"/>
              </a:rPr>
              <a:t> qua </a:t>
            </a:r>
            <a:r>
              <a:rPr lang="en-US" sz="2000" b="1" u="sng" dirty="0" err="1">
                <a:cs typeface="Times New Roman" panose="02020603050405020304" pitchFamily="18" charset="0"/>
              </a:rPr>
              <a:t>về</a:t>
            </a:r>
            <a:r>
              <a:rPr lang="en-US" sz="2000" b="1" u="sng" dirty="0"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cs typeface="Times New Roman" panose="02020603050405020304" pitchFamily="18" charset="0"/>
              </a:rPr>
              <a:t>đội</a:t>
            </a:r>
            <a:r>
              <a:rPr lang="en-US" sz="2000" b="1" u="sng" dirty="0"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cs typeface="Times New Roman" panose="02020603050405020304" pitchFamily="18" charset="0"/>
              </a:rPr>
              <a:t>chơi</a:t>
            </a:r>
            <a:r>
              <a:rPr lang="en-US" sz="2000" b="1" u="sng" dirty="0">
                <a:cs typeface="Times New Roman" panose="02020603050405020304" pitchFamily="18" charset="0"/>
              </a:rPr>
              <a:t> (</a:t>
            </a:r>
            <a:r>
              <a:rPr lang="en-US" sz="2000" b="1" u="sng" dirty="0" err="1">
                <a:cs typeface="Times New Roman" panose="02020603050405020304" pitchFamily="18" charset="0"/>
              </a:rPr>
              <a:t>Tham</a:t>
            </a:r>
            <a:r>
              <a:rPr lang="en-US" sz="2000" b="1" u="sng" dirty="0"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cs typeface="Times New Roman" panose="02020603050405020304" pitchFamily="18" charset="0"/>
              </a:rPr>
              <a:t>khảo</a:t>
            </a:r>
            <a:r>
              <a:rPr lang="en-US" sz="2000" b="1" u="sng" dirty="0">
                <a:cs typeface="Times New Roman" panose="02020603050405020304" pitchFamily="18" charset="0"/>
              </a:rPr>
              <a:t>)</a:t>
            </a:r>
          </a:p>
          <a:p>
            <a:endParaRPr lang="en-US" sz="2000" b="1" u="sng" dirty="0">
              <a:cs typeface="Times New Roman" panose="02020603050405020304" pitchFamily="18" charset="0"/>
            </a:endParaRPr>
          </a:p>
          <a:p>
            <a:r>
              <a:rPr lang="en-US" sz="2000" dirty="0" err="1">
                <a:cs typeface="Times New Roman" panose="02020603050405020304" pitchFamily="18" charset="0"/>
              </a:rPr>
              <a:t>Đội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chơi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gồm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các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thành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viên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lần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đầu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tham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gia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thi</a:t>
            </a:r>
            <a:r>
              <a:rPr lang="en-US" sz="2000" dirty="0">
                <a:cs typeface="Times New Roman" panose="02020603050405020304" pitchFamily="18" charset="0"/>
              </a:rPr>
              <a:t> robot, </a:t>
            </a:r>
            <a:r>
              <a:rPr lang="en-US" sz="2000" dirty="0" err="1">
                <a:cs typeface="Times New Roman" panose="02020603050405020304" pitchFamily="18" charset="0"/>
              </a:rPr>
              <a:t>nhóm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lập</a:t>
            </a:r>
            <a:r>
              <a:rPr lang="en-US" sz="2000" dirty="0"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cs typeface="Times New Roman" panose="02020603050405020304" pitchFamily="18" charset="0"/>
              </a:rPr>
              <a:t>bởi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những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bạn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có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cùng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sở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thích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và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niềm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đam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mê</a:t>
            </a:r>
            <a:r>
              <a:rPr lang="en-US" sz="2000" dirty="0">
                <a:cs typeface="Times New Roman" panose="02020603050405020304" pitchFamily="18" charset="0"/>
              </a:rPr>
              <a:t> robot. Do </a:t>
            </a:r>
            <a:r>
              <a:rPr lang="en-US" sz="2000" dirty="0" err="1">
                <a:cs typeface="Times New Roman" panose="02020603050405020304" pitchFamily="18" charset="0"/>
              </a:rPr>
              <a:t>đây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là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lần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đầu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lên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nhóm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đã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phải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đồng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thời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chuẩn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bị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và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học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hỏi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nhiều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kiến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thức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mới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cs typeface="Times New Roman" panose="02020603050405020304" pitchFamily="18" charset="0"/>
              </a:rPr>
              <a:t>Nhóm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lấy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tên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là</a:t>
            </a:r>
            <a:r>
              <a:rPr lang="en-US" sz="2000" dirty="0">
                <a:cs typeface="Times New Roman" panose="02020603050405020304" pitchFamily="18" charset="0"/>
              </a:rPr>
              <a:t> Wall-E, </a:t>
            </a:r>
            <a:r>
              <a:rPr lang="en-US" sz="2000" dirty="0" err="1">
                <a:cs typeface="Times New Roman" panose="02020603050405020304" pitchFamily="18" charset="0"/>
              </a:rPr>
              <a:t>đây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là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tên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của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một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nhân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vật</a:t>
            </a:r>
            <a:r>
              <a:rPr lang="en-US" sz="2000" dirty="0">
                <a:cs typeface="Times New Roman" panose="02020603050405020304" pitchFamily="18" charset="0"/>
              </a:rPr>
              <a:t> robot </a:t>
            </a:r>
            <a:r>
              <a:rPr lang="en-US" sz="2000" dirty="0" err="1">
                <a:cs typeface="Times New Roman" panose="02020603050405020304" pitchFamily="18" charset="0"/>
              </a:rPr>
              <a:t>hoạt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hình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của</a:t>
            </a:r>
            <a:r>
              <a:rPr lang="en-US" sz="2000" dirty="0">
                <a:cs typeface="Times New Roman" panose="02020603050405020304" pitchFamily="18" charset="0"/>
              </a:rPr>
              <a:t> Disney, robot </a:t>
            </a:r>
            <a:r>
              <a:rPr lang="en-US" sz="2000" dirty="0" err="1">
                <a:cs typeface="Times New Roman" panose="02020603050405020304" pitchFamily="18" charset="0"/>
              </a:rPr>
              <a:t>này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đặc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biệt</a:t>
            </a:r>
            <a:r>
              <a:rPr lang="en-US" sz="2000" dirty="0"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cs typeface="Times New Roman" panose="02020603050405020304" pitchFamily="18" charset="0"/>
              </a:rPr>
              <a:t>với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các</a:t>
            </a:r>
            <a:r>
              <a:rPr lang="en-US" sz="2000" dirty="0">
                <a:cs typeface="Times New Roman" panose="02020603050405020304" pitchFamily="18" charset="0"/>
              </a:rPr>
              <a:t> robot </a:t>
            </a:r>
            <a:r>
              <a:rPr lang="en-US" sz="2000" dirty="0" err="1">
                <a:cs typeface="Times New Roman" panose="02020603050405020304" pitchFamily="18" charset="0"/>
              </a:rPr>
              <a:t>khác</a:t>
            </a:r>
            <a:r>
              <a:rPr lang="en-US" sz="2000" dirty="0"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cs typeface="Times New Roman" panose="02020603050405020304" pitchFamily="18" charset="0"/>
              </a:rPr>
              <a:t>chỗ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nó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có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khả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năng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cảm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như</a:t>
            </a:r>
            <a:r>
              <a:rPr lang="en-US" sz="2000" dirty="0"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cs typeface="Times New Roman" panose="02020603050405020304" pitchFamily="18" charset="0"/>
              </a:rPr>
              <a:t>Đây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cũng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chính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là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suy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nghĩ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của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nhóm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mình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bọn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mình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muốn</a:t>
            </a:r>
            <a:r>
              <a:rPr lang="en-US" sz="2000" dirty="0">
                <a:cs typeface="Times New Roman" panose="02020603050405020304" pitchFamily="18" charset="0"/>
              </a:rPr>
              <a:t> robot </a:t>
            </a:r>
            <a:r>
              <a:rPr lang="en-US" sz="2000" dirty="0" err="1">
                <a:cs typeface="Times New Roman" panose="02020603050405020304" pitchFamily="18" charset="0"/>
              </a:rPr>
              <a:t>ngày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càng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chân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thật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len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lỏi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vào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nhiều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cuộc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sống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của</a:t>
            </a:r>
            <a:r>
              <a:rPr lang="en-US" sz="2000" dirty="0"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164"/>
            <a:ext cx="9144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>
                <a:ea typeface="Times New Roman" panose="02020603050405020304" pitchFamily="18" charset="0"/>
              </a:rPr>
              <a:t>Giới thiệu về đội chơi </a:t>
            </a:r>
            <a:endParaRPr lang="en-US" sz="2400" b="1" dirty="0">
              <a:ea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03829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WALL·E (2008) - IMDb">
            <a:extLst>
              <a:ext uri="{FF2B5EF4-FFF2-40B4-BE49-F238E27FC236}">
                <a16:creationId xmlns:a16="http://schemas.microsoft.com/office/drawing/2014/main" id="{69C72CB5-36F3-40F2-BBC9-D3B6DC2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22" y="3644841"/>
            <a:ext cx="4204355" cy="28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164"/>
            <a:ext cx="9144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>
                <a:ea typeface="Times New Roman" panose="02020603050405020304" pitchFamily="18" charset="0"/>
              </a:rPr>
              <a:t>Giới thiệu về đội chơi </a:t>
            </a:r>
            <a:endParaRPr lang="en-US" sz="2400" b="1" dirty="0">
              <a:ea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03829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EE255-77D7-CDC1-8A1D-DB61DD5069AE}"/>
              </a:ext>
            </a:extLst>
          </p:cNvPr>
          <p:cNvSpPr txBox="1"/>
          <p:nvPr/>
        </p:nvSpPr>
        <p:spPr>
          <a:xfrm>
            <a:off x="661307" y="4477114"/>
            <a:ext cx="147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Đội Trưởng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3D3F7-BE93-33BF-8A60-AE5BE9A9BD26}"/>
              </a:ext>
            </a:extLst>
          </p:cNvPr>
          <p:cNvSpPr txBox="1"/>
          <p:nvPr/>
        </p:nvSpPr>
        <p:spPr>
          <a:xfrm>
            <a:off x="3377294" y="3562557"/>
            <a:ext cx="147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Truyền thông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19549-8D7A-18AE-D99F-8274B792DCCA}"/>
              </a:ext>
            </a:extLst>
          </p:cNvPr>
          <p:cNvSpPr txBox="1"/>
          <p:nvPr/>
        </p:nvSpPr>
        <p:spPr>
          <a:xfrm>
            <a:off x="6213021" y="3553639"/>
            <a:ext cx="147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Lắp ráp robot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CB7F-7BF2-11E7-E062-22E93D7BEF1B}"/>
              </a:ext>
            </a:extLst>
          </p:cNvPr>
          <p:cNvSpPr txBox="1"/>
          <p:nvPr/>
        </p:nvSpPr>
        <p:spPr>
          <a:xfrm>
            <a:off x="6366840" y="6264003"/>
            <a:ext cx="147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Điều khiển 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9505-F831-6198-0ADA-7EF849B3A226}"/>
              </a:ext>
            </a:extLst>
          </p:cNvPr>
          <p:cNvSpPr txBox="1"/>
          <p:nvPr/>
        </p:nvSpPr>
        <p:spPr>
          <a:xfrm>
            <a:off x="3377294" y="6264003"/>
            <a:ext cx="147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Điều khiển 1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2B4EF-A792-E213-4EE5-61F1EEE012C0}"/>
              </a:ext>
            </a:extLst>
          </p:cNvPr>
          <p:cNvSpPr txBox="1"/>
          <p:nvPr/>
        </p:nvSpPr>
        <p:spPr>
          <a:xfrm>
            <a:off x="387746" y="812497"/>
            <a:ext cx="745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cs typeface="Times New Roman" panose="02020603050405020304" pitchFamily="18" charset="0"/>
              </a:rPr>
              <a:t>2. </a:t>
            </a:r>
            <a:r>
              <a:rPr lang="en-US" sz="2000" b="1" u="sng">
                <a:cs typeface="Times New Roman" panose="02020603050405020304" pitchFamily="18" charset="0"/>
              </a:rPr>
              <a:t>Ảnh các thành viên trong đội chơi (Tham khảo) </a:t>
            </a:r>
            <a:endParaRPr lang="en-US" b="1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038F4-A0F4-4FDF-8EFC-4EBF7C42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0" y="1983961"/>
            <a:ext cx="2124324" cy="235836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A43EC-F39F-4ED3-939B-CC18906DB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49" b="12649"/>
          <a:stretch/>
        </p:blipFill>
        <p:spPr>
          <a:xfrm rot="-5400000">
            <a:off x="2984088" y="1466632"/>
            <a:ext cx="2124324" cy="2124324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72119-1192-4678-9DCC-663265A53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6" b="1676"/>
          <a:stretch/>
        </p:blipFill>
        <p:spPr>
          <a:xfrm>
            <a:off x="5773506" y="1429315"/>
            <a:ext cx="2124324" cy="2124324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C331EF-1441-4CEA-A74F-5647DCB43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2" r="5882"/>
          <a:stretch/>
        </p:blipFill>
        <p:spPr>
          <a:xfrm>
            <a:off x="3061939" y="4139680"/>
            <a:ext cx="2124324" cy="2124324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C09FFC-DAEC-493E-B6D8-4A9DA2505A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75" r="6475"/>
          <a:stretch/>
        </p:blipFill>
        <p:spPr>
          <a:xfrm>
            <a:off x="5929208" y="4075657"/>
            <a:ext cx="2215551" cy="221555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83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5974"/>
            <a:ext cx="7451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I. </a:t>
            </a:r>
            <a:r>
              <a:rPr lang="en-US" sz="2000" b="1" u="sng" dirty="0">
                <a:cs typeface="Times New Roman" panose="02020603050405020304" pitchFamily="18" charset="0"/>
              </a:rPr>
              <a:t>MÔ HÌNH </a:t>
            </a:r>
            <a:r>
              <a:rPr lang="en-US" sz="2000" b="1" u="sng">
                <a:cs typeface="Times New Roman" panose="02020603050405020304" pitchFamily="18" charset="0"/>
              </a:rPr>
              <a:t>TỔNG THỂ (</a:t>
            </a:r>
            <a:r>
              <a:rPr lang="en-US" sz="2000" b="1" u="sng">
                <a:solidFill>
                  <a:srgbClr val="C00000"/>
                </a:solidFill>
                <a:cs typeface="Times New Roman" panose="02020603050405020304" pitchFamily="18" charset="0"/>
              </a:rPr>
              <a:t>Vẽ tay, Solid, Tinkercad bất kỳ phần mềm nào đều được </a:t>
            </a:r>
            <a:r>
              <a:rPr lang="en-US" sz="2000" b="1" u="sng">
                <a:cs typeface="Times New Roman" panose="02020603050405020304" pitchFamily="18" charset="0"/>
              </a:rPr>
              <a:t>) 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91" y="4289216"/>
            <a:ext cx="44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chung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1666"/>
              </p:ext>
            </p:extLst>
          </p:nvPr>
        </p:nvGraphicFramePr>
        <p:xfrm>
          <a:off x="197542" y="4658548"/>
          <a:ext cx="8741372" cy="15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248">
                  <a:extLst>
                    <a:ext uri="{9D8B030D-6E8A-4147-A177-3AD203B41FA5}">
                      <a16:colId xmlns:a16="http://schemas.microsoft.com/office/drawing/2014/main" val="393835167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672545973"/>
                    </a:ext>
                  </a:extLst>
                </a:gridCol>
                <a:gridCol w="1741251">
                  <a:extLst>
                    <a:ext uri="{9D8B030D-6E8A-4147-A177-3AD203B41FA5}">
                      <a16:colId xmlns:a16="http://schemas.microsoft.com/office/drawing/2014/main" val="3435972574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1983183932"/>
                    </a:ext>
                  </a:extLst>
                </a:gridCol>
                <a:gridCol w="1536165">
                  <a:extLst>
                    <a:ext uri="{9D8B030D-6E8A-4147-A177-3AD203B41FA5}">
                      <a16:colId xmlns:a16="http://schemas.microsoft.com/office/drawing/2014/main" val="1542514545"/>
                    </a:ext>
                  </a:extLst>
                </a:gridCol>
              </a:tblGrid>
              <a:tr h="4506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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Kích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thước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(cm)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Dài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25</a:t>
                      </a: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25</a:t>
                      </a: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Cao: 20</a:t>
                      </a: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060238"/>
                  </a:ext>
                </a:extLst>
              </a:tr>
              <a:tr h="6009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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Vật liệu cấu tạo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Gỗ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r>
                        <a:rPr lang="en-US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/10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Nhựa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9/</a:t>
                      </a:r>
                      <a:r>
                        <a:rPr lang="en-US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Kim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1/10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07474"/>
                  </a:ext>
                </a:extLst>
              </a:tr>
              <a:tr h="451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 Vũ khí bao gồm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cấu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xoay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cấu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nêm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8694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8977" y="1652817"/>
            <a:ext cx="2468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00CC"/>
                </a:solidFill>
              </a:rPr>
              <a:t>Mục</a:t>
            </a:r>
            <a:r>
              <a:rPr lang="en-US" sz="1400" b="1" i="1" dirty="0">
                <a:solidFill>
                  <a:srgbClr val="0000CC"/>
                </a:solidFill>
              </a:rPr>
              <a:t> </a:t>
            </a:r>
            <a:r>
              <a:rPr lang="en-US" sz="1400" b="1" i="1" dirty="0" err="1">
                <a:solidFill>
                  <a:srgbClr val="0000CC"/>
                </a:solidFill>
              </a:rPr>
              <a:t>đích</a:t>
            </a:r>
            <a:r>
              <a:rPr lang="en-US" sz="1400" b="1" i="1" dirty="0">
                <a:solidFill>
                  <a:srgbClr val="0000CC"/>
                </a:solidFill>
              </a:rPr>
              <a:t> </a:t>
            </a:r>
            <a:r>
              <a:rPr lang="en-US" sz="1400" b="1" i="1" dirty="0" err="1">
                <a:solidFill>
                  <a:srgbClr val="0000CC"/>
                </a:solidFill>
              </a:rPr>
              <a:t>của</a:t>
            </a:r>
            <a:r>
              <a:rPr lang="en-US" sz="1400" b="1" i="1" dirty="0">
                <a:solidFill>
                  <a:srgbClr val="0000CC"/>
                </a:solidFill>
              </a:rPr>
              <a:t> </a:t>
            </a:r>
            <a:r>
              <a:rPr lang="en-US" sz="1400" b="1" i="1" dirty="0" err="1">
                <a:solidFill>
                  <a:srgbClr val="0000CC"/>
                </a:solidFill>
              </a:rPr>
              <a:t>mô</a:t>
            </a:r>
            <a:r>
              <a:rPr lang="en-US" sz="1400" b="1" i="1" dirty="0">
                <a:solidFill>
                  <a:srgbClr val="0000CC"/>
                </a:solidFill>
              </a:rPr>
              <a:t> </a:t>
            </a:r>
            <a:r>
              <a:rPr lang="en-US" sz="1400" b="1" i="1" dirty="0" err="1">
                <a:solidFill>
                  <a:srgbClr val="0000CC"/>
                </a:solidFill>
              </a:rPr>
              <a:t>hình</a:t>
            </a:r>
            <a:r>
              <a:rPr lang="en-US" sz="1400" b="1" i="1" dirty="0">
                <a:solidFill>
                  <a:srgbClr val="0000CC"/>
                </a:solidFill>
              </a:rPr>
              <a:t> </a:t>
            </a:r>
            <a:r>
              <a:rPr lang="en-US" sz="1400" b="1" i="1" dirty="0" err="1">
                <a:solidFill>
                  <a:srgbClr val="0000CC"/>
                </a:solidFill>
              </a:rPr>
              <a:t>tổng</a:t>
            </a:r>
            <a:r>
              <a:rPr lang="en-US" sz="1400" b="1" i="1" dirty="0">
                <a:solidFill>
                  <a:srgbClr val="0000CC"/>
                </a:solidFill>
              </a:rPr>
              <a:t> </a:t>
            </a:r>
            <a:r>
              <a:rPr lang="en-US" sz="1400" b="1" i="1" dirty="0" err="1">
                <a:solidFill>
                  <a:srgbClr val="0000CC"/>
                </a:solidFill>
              </a:rPr>
              <a:t>thể</a:t>
            </a:r>
            <a:r>
              <a:rPr lang="en-US" sz="1400" b="1" i="1" dirty="0">
                <a:solidFill>
                  <a:srgbClr val="0000CC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400" i="1" dirty="0" err="1">
                <a:solidFill>
                  <a:srgbClr val="0000CC"/>
                </a:solidFill>
              </a:rPr>
              <a:t>Biết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được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cấu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tạo</a:t>
            </a:r>
            <a:r>
              <a:rPr lang="en-US" sz="1400" i="1" dirty="0">
                <a:solidFill>
                  <a:srgbClr val="0000CC"/>
                </a:solidFill>
              </a:rPr>
              <a:t>, </a:t>
            </a:r>
            <a:r>
              <a:rPr lang="en-US" sz="1400" i="1" dirty="0" err="1">
                <a:solidFill>
                  <a:srgbClr val="0000CC"/>
                </a:solidFill>
              </a:rPr>
              <a:t>hình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dáng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tổng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thể</a:t>
            </a:r>
            <a:endParaRPr lang="en-US" sz="1400" i="1" dirty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r>
              <a:rPr lang="en-US" sz="1400" i="1" dirty="0" err="1">
                <a:solidFill>
                  <a:srgbClr val="0000CC"/>
                </a:solidFill>
              </a:rPr>
              <a:t>Chỉ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rõ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các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cơ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cấu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vũ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khí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sử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dụng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i="1" dirty="0" err="1">
                <a:solidFill>
                  <a:srgbClr val="0000CC"/>
                </a:solidFill>
              </a:rPr>
              <a:t>Cấu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tạo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và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hoạt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động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chính</a:t>
            </a:r>
            <a:endParaRPr lang="en-US" sz="1400" i="1" dirty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r>
              <a:rPr lang="en-US" sz="1400" i="1" dirty="0" err="1">
                <a:solidFill>
                  <a:srgbClr val="0000CC"/>
                </a:solidFill>
              </a:rPr>
              <a:t>Vật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liệu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sử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  <a:r>
              <a:rPr lang="en-US" sz="1400" i="1" dirty="0" err="1">
                <a:solidFill>
                  <a:srgbClr val="0000CC"/>
                </a:solidFill>
              </a:rPr>
              <a:t>dụng</a:t>
            </a:r>
            <a:r>
              <a:rPr lang="en-US" sz="1400" i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2164"/>
            <a:ext cx="9144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BÁO </a:t>
            </a:r>
            <a:r>
              <a:rPr lang="en-US" sz="2400" b="1">
                <a:ea typeface="Times New Roman" panose="02020603050405020304" pitchFamily="18" charset="0"/>
              </a:rPr>
              <a:t>CÁO SƠ BỘ SẢN PHẨM</a:t>
            </a:r>
            <a:endParaRPr lang="en-US" sz="2400" b="1" dirty="0">
              <a:ea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03829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ABEB60-6F35-441D-AE43-DE8D9A15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8" t="7202" b="906"/>
          <a:stretch/>
        </p:blipFill>
        <p:spPr>
          <a:xfrm>
            <a:off x="3817854" y="1186667"/>
            <a:ext cx="4216395" cy="3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9026"/>
            <a:ext cx="831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Times New Roman" panose="02020603050405020304" pitchFamily="18" charset="0"/>
              </a:rPr>
              <a:t>II. MÔ </a:t>
            </a:r>
            <a:r>
              <a:rPr lang="en-US" sz="2000" b="1" u="sng">
                <a:cs typeface="Times New Roman" panose="02020603050405020304" pitchFamily="18" charset="0"/>
              </a:rPr>
              <a:t>TẢ CÁCH THỨC ROBOT DI CHUYỂN VÀ CHIẾN ĐẤU</a:t>
            </a:r>
            <a:endParaRPr lang="en-US" sz="2000" b="1" u="sng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33" y="1192156"/>
            <a:ext cx="847650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điện</a:t>
            </a:r>
            <a:r>
              <a:rPr lang="en-US" sz="2000" b="1" dirty="0"/>
              <a:t> </a:t>
            </a:r>
            <a:r>
              <a:rPr lang="en-US" sz="2000" b="1" dirty="0" err="1"/>
              <a:t>thoại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khiển</a:t>
            </a:r>
            <a:r>
              <a:rPr lang="en-US" sz="2000" b="1" dirty="0"/>
              <a:t> qua Bluetooth  di </a:t>
            </a:r>
            <a:r>
              <a:rPr lang="en-US" sz="2000" b="1" dirty="0" err="1"/>
              <a:t>chuyển</a:t>
            </a:r>
            <a:r>
              <a:rPr lang="en-US" sz="2000" b="1" dirty="0"/>
              <a:t> </a:t>
            </a:r>
            <a:r>
              <a:rPr lang="en-US" sz="2000" b="1" dirty="0" err="1"/>
              <a:t>tấn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lừa</a:t>
            </a:r>
            <a:r>
              <a:rPr lang="en-US" sz="2000" b="1" dirty="0"/>
              <a:t> robot </a:t>
            </a:r>
            <a:r>
              <a:rPr lang="en-US" sz="2000" b="1" dirty="0" err="1"/>
              <a:t>đối</a:t>
            </a:r>
            <a:r>
              <a:rPr lang="en-US" sz="2000" b="1" dirty="0"/>
              <a:t> </a:t>
            </a:r>
            <a:r>
              <a:rPr lang="en-US" sz="2000" b="1" dirty="0" err="1"/>
              <a:t>phương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bẫy</a:t>
            </a:r>
            <a:r>
              <a:rPr lang="en-US" sz="2000" b="1" dirty="0"/>
              <a:t>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/>
              <a:t>Vũ</a:t>
            </a:r>
            <a:r>
              <a:rPr lang="en-US" sz="2000" b="1" dirty="0"/>
              <a:t> </a:t>
            </a:r>
            <a:r>
              <a:rPr lang="en-US" sz="2000" b="1" dirty="0" err="1"/>
              <a:t>khí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vũ</a:t>
            </a:r>
            <a:r>
              <a:rPr lang="en-US" sz="2000" b="1" dirty="0"/>
              <a:t> </a:t>
            </a:r>
            <a:r>
              <a:rPr lang="en-US" sz="2000" b="1" dirty="0" err="1"/>
              <a:t>khí</a:t>
            </a:r>
            <a:r>
              <a:rPr lang="en-US" sz="2000" b="1" dirty="0"/>
              <a:t> quay </a:t>
            </a:r>
            <a:r>
              <a:rPr lang="en-US" sz="2000" b="1" dirty="0" err="1"/>
              <a:t>vừa</a:t>
            </a:r>
            <a:r>
              <a:rPr lang="en-US" sz="2000" b="1" dirty="0"/>
              <a:t> </a:t>
            </a:r>
            <a:r>
              <a:rPr lang="en-US" sz="2000" b="1" dirty="0" err="1"/>
              <a:t>phòng</a:t>
            </a:r>
            <a:r>
              <a:rPr lang="en-US" sz="2000" b="1" dirty="0"/>
              <a:t> </a:t>
            </a:r>
            <a:r>
              <a:rPr lang="en-US" sz="2000" b="1" dirty="0" err="1"/>
              <a:t>thủ</a:t>
            </a:r>
            <a:r>
              <a:rPr lang="en-US" sz="2000" b="1" dirty="0"/>
              <a:t> </a:t>
            </a:r>
            <a:r>
              <a:rPr lang="en-US" sz="2000" b="1" dirty="0" err="1"/>
              <a:t>vừa</a:t>
            </a:r>
            <a:r>
              <a:rPr lang="en-US" sz="2000" b="1" dirty="0"/>
              <a:t> </a:t>
            </a:r>
            <a:r>
              <a:rPr lang="en-US" sz="2000" b="1" dirty="0" err="1"/>
              <a:t>tấn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Cấu</a:t>
            </a:r>
            <a:r>
              <a:rPr lang="en-US" sz="2000" b="1" dirty="0"/>
              <a:t>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err="1"/>
              <a:t>xe</a:t>
            </a:r>
            <a:r>
              <a:rPr lang="en-US" sz="2000" b="1" dirty="0"/>
              <a:t> </a:t>
            </a:r>
            <a:r>
              <a:rPr lang="en-US" sz="2000" b="1" dirty="0" err="1"/>
              <a:t>gồm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nêm</a:t>
            </a:r>
            <a:r>
              <a:rPr lang="en-US" sz="2000" b="1" dirty="0"/>
              <a:t> </a:t>
            </a:r>
            <a:r>
              <a:rPr lang="en-US" sz="2000" b="1" dirty="0" err="1"/>
              <a:t>đằng</a:t>
            </a:r>
            <a:r>
              <a:rPr lang="en-US" sz="2000" b="1" dirty="0"/>
              <a:t> </a:t>
            </a:r>
            <a:r>
              <a:rPr lang="en-US" sz="2000" b="1" dirty="0" err="1"/>
              <a:t>trước</a:t>
            </a:r>
            <a:r>
              <a:rPr lang="en-US" sz="2000" b="1" dirty="0"/>
              <a:t>, </a:t>
            </a:r>
            <a:r>
              <a:rPr lang="en-US" sz="2000" b="1" dirty="0" err="1"/>
              <a:t>đây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đẩy</a:t>
            </a:r>
            <a:r>
              <a:rPr lang="en-US" sz="2000" b="1" dirty="0"/>
              <a:t> </a:t>
            </a:r>
            <a:r>
              <a:rPr lang="en-US" sz="2000" b="1" dirty="0" err="1"/>
              <a:t>đồng</a:t>
            </a:r>
            <a:r>
              <a:rPr lang="en-US" sz="2000" b="1" dirty="0"/>
              <a:t> </a:t>
            </a:r>
            <a:r>
              <a:rPr lang="en-US" sz="2000" b="1" dirty="0" err="1"/>
              <a:t>thời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nêm</a:t>
            </a:r>
            <a:r>
              <a:rPr lang="en-US" sz="2000" b="1" dirty="0"/>
              <a:t> </a:t>
            </a:r>
            <a:r>
              <a:rPr lang="en-US" sz="2000" b="1" dirty="0" err="1"/>
              <a:t>cho</a:t>
            </a:r>
            <a:r>
              <a:rPr lang="en-US" sz="2000" b="1" dirty="0"/>
              <a:t> </a:t>
            </a:r>
            <a:r>
              <a:rPr lang="en-US" sz="2000" b="1" dirty="0" err="1"/>
              <a:t>vũ</a:t>
            </a:r>
            <a:r>
              <a:rPr lang="en-US" sz="2000" b="1" dirty="0"/>
              <a:t> </a:t>
            </a:r>
            <a:r>
              <a:rPr lang="en-US" sz="2000" b="1" dirty="0" err="1"/>
              <a:t>khí</a:t>
            </a:r>
            <a:r>
              <a:rPr lang="en-US" sz="2000" b="1" dirty="0"/>
              <a:t> </a:t>
            </a:r>
            <a:r>
              <a:rPr lang="en-US" sz="2000" b="1" dirty="0" err="1"/>
              <a:t>xoay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khả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quay </a:t>
            </a:r>
            <a:r>
              <a:rPr lang="en-US" sz="2000" b="1" dirty="0" err="1"/>
              <a:t>đối</a:t>
            </a:r>
            <a:r>
              <a:rPr lang="en-US" sz="2000" b="1" dirty="0"/>
              <a:t> </a:t>
            </a:r>
            <a:r>
              <a:rPr lang="en-US" sz="2000" b="1" dirty="0" err="1"/>
              <a:t>thủ</a:t>
            </a:r>
            <a:r>
              <a:rPr lang="en-US" sz="2000" b="1"/>
              <a:t>.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03829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26" y="12980"/>
            <a:ext cx="912454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BÁO CÁO SƠ BỘ SẢN PHẨM</a:t>
            </a:r>
          </a:p>
        </p:txBody>
      </p:sp>
    </p:spTree>
    <p:extLst>
      <p:ext uri="{BB962C8B-B14F-4D97-AF65-F5344CB8AC3E}">
        <p14:creationId xmlns:p14="http://schemas.microsoft.com/office/powerpoint/2010/main" val="1398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491</Words>
  <Application>Microsoft Office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Thi Kim Ngoc</dc:creator>
  <cp:lastModifiedBy>lam vu</cp:lastModifiedBy>
  <cp:revision>48</cp:revision>
  <dcterms:created xsi:type="dcterms:W3CDTF">2019-10-17T07:54:11Z</dcterms:created>
  <dcterms:modified xsi:type="dcterms:W3CDTF">2022-10-16T02:07:37Z</dcterms:modified>
</cp:coreProperties>
</file>