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9" r:id="rId4"/>
    <p:sldId id="263" r:id="rId5"/>
    <p:sldId id="262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11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introduction-to-markov-chains-50da3645a50d" TargetMode="External"/><Relationship Id="rId3" Type="http://schemas.openxmlformats.org/officeDocument/2006/relationships/hyperlink" Target="https://he.wikipedia.org/wiki/%D7%A9%D7%A8%D7%A9%D7%A8%D7%AA_%D7%9E%D7%A8%D7%A7%D7%95%D7%91" TargetMode="External"/><Relationship Id="rId7" Type="http://schemas.openxmlformats.org/officeDocument/2006/relationships/hyperlink" Target="https://www.dartmouth.edu/~chance/teaching_aids/books_articles/probability_book/Chapter11.pdf" TargetMode="External"/><Relationship Id="rId12" Type="http://schemas.openxmlformats.org/officeDocument/2006/relationships/hyperlink" Target="https://hackernoon.com/generating-music-using-markov-chains-40c3f3f4640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rilliant.org/wiki/markov-chains/" TargetMode="External"/><Relationship Id="rId11" Type="http://schemas.openxmlformats.org/officeDocument/2006/relationships/hyperlink" Target="https://hackernoon.com/create-a-twitter-politician-bot-with-markov-chains-node-js-and-stdlib-14df8cc1c68a" TargetMode="External"/><Relationship Id="rId5" Type="http://schemas.openxmlformats.org/officeDocument/2006/relationships/hyperlink" Target="http://setosa.io/ev/markov-chains/" TargetMode="External"/><Relationship Id="rId10" Type="http://schemas.openxmlformats.org/officeDocument/2006/relationships/hyperlink" Target="https://nlp.stanford.edu/IR-book/html/htmledition/markov-chains-1.html" TargetMode="External"/><Relationship Id="rId4" Type="http://schemas.openxmlformats.org/officeDocument/2006/relationships/hyperlink" Target="https://en.wikipedia.org/wiki/Markov_chain" TargetMode="External"/><Relationship Id="rId9" Type="http://schemas.openxmlformats.org/officeDocument/2006/relationships/hyperlink" Target="http://mathworld.wolfram.com/MarkovChain.html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hps.elte.hu/~gk/Eliza/" TargetMode="External"/><Relationship Id="rId3" Type="http://schemas.openxmlformats.org/officeDocument/2006/relationships/hyperlink" Target="https://en.wikipedia.org/wiki/ELIZA" TargetMode="External"/><Relationship Id="rId7" Type="http://schemas.openxmlformats.org/officeDocument/2006/relationships/hyperlink" Target="https://www.chatbots.org/chatbot/eliza/" TargetMode="External"/><Relationship Id="rId12" Type="http://schemas.openxmlformats.org/officeDocument/2006/relationships/hyperlink" Target="http://psych.fullerton.edu/mbirnbaum/psych101/Eliza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yberpsych.org/eliza/" TargetMode="External"/><Relationship Id="rId11" Type="http://schemas.openxmlformats.org/officeDocument/2006/relationships/hyperlink" Target="https://www.theatlantic.com/technology/archive/2014/06/when-parry-met-eliza-a-ridiculous-chatbot-conversation-from-1972/372428/" TargetMode="External"/><Relationship Id="rId5" Type="http://schemas.openxmlformats.org/officeDocument/2006/relationships/hyperlink" Target="http://www.med-ai.com/models/eliza.html" TargetMode="External"/><Relationship Id="rId10" Type="http://schemas.openxmlformats.org/officeDocument/2006/relationships/hyperlink" Target="https://apps.facebook.com/eliza-chatbot/" TargetMode="External"/><Relationship Id="rId4" Type="http://schemas.openxmlformats.org/officeDocument/2006/relationships/hyperlink" Target="http://www.manifestation.com/neurotoys/eliza.php3" TargetMode="External"/><Relationship Id="rId9" Type="http://schemas.openxmlformats.org/officeDocument/2006/relationships/hyperlink" Target="http://www.cs.nott.ac.uk/~pszgxk/courses/g5aiai/002history/eliza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rPr>
                <a:hlinkClick r:id="rId3"/>
              </a:rPr>
              <a:t>https://he.wikipedia.org/wiki/%D7%A9%D7%A8%D7%A9%D7%A8%D7%AA_%D7%9E%D7%A8%D7%A7%D7%95%D7%91</a:t>
            </a:r>
          </a:p>
          <a:p>
            <a:r>
              <a:rPr>
                <a:hlinkClick r:id="rId4"/>
              </a:rPr>
              <a:t>https://en.wikipedia.org/wiki/Markov_chain</a:t>
            </a:r>
          </a:p>
          <a:p>
            <a:r>
              <a:rPr>
                <a:hlinkClick r:id="rId5"/>
              </a:rPr>
              <a:t>http://setosa.io/ev/markov-chains/</a:t>
            </a:r>
          </a:p>
          <a:p>
            <a:r>
              <a:rPr>
                <a:hlinkClick r:id="rId6"/>
              </a:rPr>
              <a:t>https://brilliant.org/wiki/markov-chains/</a:t>
            </a:r>
          </a:p>
          <a:p>
            <a:r>
              <a:rPr>
                <a:hlinkClick r:id="rId7"/>
              </a:rPr>
              <a:t>https://www.dartmouth.edu/~chance/teaching_aids/books_articles/probability_book/Chapter11.pdf</a:t>
            </a:r>
          </a:p>
          <a:p>
            <a:r>
              <a:rPr>
                <a:hlinkClick r:id="rId8"/>
              </a:rPr>
              <a:t>https://towardsdatascience.com/introduction-to-markov-chains-50da3645a50d</a:t>
            </a:r>
          </a:p>
          <a:p>
            <a:r>
              <a:rPr>
                <a:hlinkClick r:id="rId9"/>
              </a:rPr>
              <a:t>http://mathworld.wolfram.com/MarkovChain.html</a:t>
            </a:r>
          </a:p>
          <a:p>
            <a:r>
              <a:rPr>
                <a:hlinkClick r:id="rId10"/>
              </a:rPr>
              <a:t>https://nlp.stanford.edu/IR-book/html/htmledition/markov-chains-1.html</a:t>
            </a:r>
          </a:p>
          <a:p>
            <a:r>
              <a:rPr>
                <a:hlinkClick r:id="rId11"/>
              </a:rPr>
              <a:t>https://hackernoon.com/create-a-twitter-politician-bot-with-markov-chains-node-js-and-stdlib-14df8cc1c68a</a:t>
            </a:r>
          </a:p>
          <a:p>
            <a:r>
              <a:rPr>
                <a:hlinkClick r:id="rId12"/>
              </a:rPr>
              <a:t>https://hackernoon.com/generating-music-using-markov-chains-40c3f3f46405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rPr>
                <a:hlinkClick r:id="rId3"/>
              </a:rPr>
              <a:t>https://en.wikipedia.org/wiki/ELIZA</a:t>
            </a:r>
          </a:p>
          <a:p>
            <a:r>
              <a:rPr>
                <a:hlinkClick r:id="rId4"/>
              </a:rPr>
              <a:t>http://www.manifestation.com/neurotoys/eliza.php3</a:t>
            </a:r>
          </a:p>
          <a:p>
            <a:r>
              <a:rPr>
                <a:hlinkClick r:id="rId5"/>
              </a:rPr>
              <a:t>http://www.med-ai.com/models/eliza.html</a:t>
            </a:r>
          </a:p>
          <a:p>
            <a:r>
              <a:rPr>
                <a:hlinkClick r:id="rId6"/>
              </a:rPr>
              <a:t>https://www.cyberpsych.org/eliza/</a:t>
            </a:r>
          </a:p>
          <a:p>
            <a:r>
              <a:rPr>
                <a:hlinkClick r:id="rId7"/>
              </a:rPr>
              <a:t>https://www.chatbots.org/chatbot/eliza/</a:t>
            </a:r>
          </a:p>
          <a:p>
            <a:r>
              <a:rPr>
                <a:hlinkClick r:id="rId8"/>
              </a:rPr>
              <a:t>http://hps.elte.hu/~gk/Eliza/</a:t>
            </a:r>
          </a:p>
          <a:p>
            <a:r>
              <a:rPr>
                <a:hlinkClick r:id="rId9"/>
              </a:rPr>
              <a:t>http://www.cs.nott.ac.uk/~pszgxk/courses/g5aiai/002history/eliza.htm</a:t>
            </a:r>
          </a:p>
          <a:p>
            <a:r>
              <a:rPr>
                <a:hlinkClick r:id="rId10"/>
              </a:rPr>
              <a:t>https://apps.facebook.com/eliza-chatbot/</a:t>
            </a:r>
          </a:p>
          <a:p>
            <a:r>
              <a:rPr>
                <a:hlinkClick r:id="rId11"/>
              </a:rPr>
              <a:t>https://www.theatlantic.com/technology/archive/2014/06/when-parry-met-eliza-a-ridiculous-chatbot-conversation-from-1972/372428/</a:t>
            </a:r>
          </a:p>
          <a:p>
            <a:r>
              <a:rPr>
                <a:hlinkClick r:id="rId12"/>
              </a:rPr>
              <a:t>http://psych.fullerton.edu/mbirnbaum/psych101/Eliza.htm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D65A-23E0-4256-88A4-37BEB41A5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9D96D-9222-4DE8-A646-DCDE24B32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A158-EFA9-4A4E-A1D7-51474F18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ECD3-F418-48FE-80B1-797555FA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EED7D-89C9-4176-927A-4C3D74E6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6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6FBB-B08F-4554-8C25-C4E6C3F6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46C1C-8B82-4E1D-AEB5-6CF586F84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4A59-29D4-447B-AD4C-2631409D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F5F8-C00F-4DA9-8E32-755A9B9B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E52B-786D-4FCF-88F2-7B359E64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865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A977F-BA8C-451E-8E6B-139032A7F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6381A-98D1-41AF-977A-D5F3758AC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161B-5CFB-4535-99F6-2CFF0A97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296D-6F12-4ED1-A7CC-C9478423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C8A4-0E31-41B6-AE6C-438F2BFD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05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EABE-F84E-49D8-8C8D-53EC16B8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7228-FC3B-475C-A3B1-37023EC9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AB47-02F0-457F-B428-DB1174F8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3B66-CB7E-4C50-81B4-6233C9FE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81B2-C3D5-49FA-AC62-4E869506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39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A4D3-3E01-462D-AD8F-79C13710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A31A6-64EE-4F39-A6BD-69CDA7FD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AD9A-45F1-449C-855D-B785A26F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DE7A-9410-498A-82EF-23DBFBAD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C8BDD-BCE6-4F2A-B064-F0863894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552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BA9E-DD62-4710-94D4-9E650F0F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3BF4-0C7A-4AF4-BD13-CAD89C739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71231-944B-49CF-80CD-10B83945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16C61-ABBE-4605-A4D3-650D7CA2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289E2-BCA6-4E2D-A30B-A649EF09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9D0F0-FFDD-40F7-97C1-79F1486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322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797-E4D6-45F6-8A2C-3BDEC57F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6094-2116-41E1-B8AC-0170CDD1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58DF5-E33B-4A3B-B0D5-7BAAE573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0A24F-355A-4CBC-AD31-AF49BA3F1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3B022-6305-4F3B-B5D9-5398ACAED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8E5BD-2BB1-406C-B0B3-602A74F6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3A262-AB69-4DB0-9EB0-A7BD29A5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BA0F0-F680-4A59-AE2E-9288C390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57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06D5-68C6-4009-AA25-D98B40A3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C5C0C-3B15-4497-A5AA-BF7186FA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2C9CA-52A4-4D25-BCAA-3884D344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D785A-4A38-49B2-9739-D21A40BB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09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0DB11-2BE8-49E8-B3B7-6B39DD0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AC17C-9AE2-43E1-9C98-196EB388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765B-716D-4331-8212-D2EB6895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A5B1-9E3C-48C9-B38C-B1A330B1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8DAF-E8B3-487D-9FCC-9086D5A20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22E31-951E-443F-BBCD-3B651FC94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14565-64E0-43D0-A428-7106C0C5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83666-0D5A-483F-A927-522E152B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0EE06-9043-4CFE-8AE6-9872754C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752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4ABC-30D2-4C4F-878F-455000A2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E41CD-4E9F-4122-B036-93805EA94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61BC6-80A9-4E05-B3AC-E33C4AAC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4B5EF-D7C8-4456-8618-FCBCDD4F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9D4B0-5ACC-4CC3-83EF-6A8C6AC2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FB1F9-BB14-45DB-AC96-D81ED9CC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72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1C531-A9CA-4C63-A4AD-D2C4FBE0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D83C9-A7D7-422F-AEA5-DDB9661D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BCAD-4F7C-419A-ACC0-E42992968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F1B6-61D4-487F-AE02-E34B12630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4EDF-CF18-4F65-BF1E-468264C6B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35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7C7A-9837-4D13-B756-4C5D6F12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Simple v1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C2FD-D1FD-47DA-8695-A8CCD9CC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pptx1</a:t>
            </a:r>
          </a:p>
        </p:txBody>
      </p:sp>
    </p:spTree>
    <p:extLst>
      <p:ext uri="{BB962C8B-B14F-4D97-AF65-F5344CB8AC3E}">
        <p14:creationId xmlns:p14="http://schemas.microsoft.com/office/powerpoint/2010/main" val="140801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44EEEF-C431-4E55-B59A-A1DC1997E7DF}" type="slidenum">
              <a:rPr lang="he-IL" smtClean="0"/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he-IL" dirty="0"/>
              <a:t>Markov Chain</a:t>
            </a:r>
            <a:endParaRPr 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814" y="1273176"/>
            <a:ext cx="8571186" cy="5316810"/>
          </a:xfrm>
        </p:spPr>
        <p:txBody>
          <a:bodyPr>
            <a:noAutofit/>
          </a:bodyPr>
          <a:lstStyle/>
          <a:p>
            <a:r>
              <a:rPr lang="en-US" altLang="he-IL" sz="2400" dirty="0">
                <a:latin typeface="Bookman Old Style" panose="02050604050505020204" pitchFamily="18" charset="0"/>
              </a:rPr>
              <a:t>Many real-world systems contain uncertainty and </a:t>
            </a:r>
          </a:p>
          <a:p>
            <a:pPr marL="0" indent="0">
              <a:buNone/>
            </a:pPr>
            <a:r>
              <a:rPr lang="en-US" altLang="he-IL" sz="2400" dirty="0">
                <a:latin typeface="Bookman Old Style" panose="02050604050505020204" pitchFamily="18" charset="0"/>
              </a:rPr>
              <a:t>	evolve over time.  </a:t>
            </a:r>
          </a:p>
          <a:p>
            <a:endParaRPr lang="en-US" altLang="he-IL" sz="2400" dirty="0">
              <a:latin typeface="Bookman Old Style" panose="02050604050505020204" pitchFamily="18" charset="0"/>
            </a:endParaRPr>
          </a:p>
          <a:p>
            <a:r>
              <a:rPr lang="en-US" altLang="he-IL" sz="2400" dirty="0">
                <a:latin typeface="Bookman Old Style" panose="02050604050505020204" pitchFamily="18" charset="0"/>
              </a:rPr>
              <a:t>Stochastic processes (and Markov chains)</a:t>
            </a:r>
          </a:p>
          <a:p>
            <a:pPr marL="0" indent="0">
              <a:buNone/>
            </a:pPr>
            <a:r>
              <a:rPr lang="en-US" altLang="he-IL" sz="2400" dirty="0">
                <a:latin typeface="Bookman Old Style" panose="02050604050505020204" pitchFamily="18" charset="0"/>
              </a:rPr>
              <a:t>	are probability models for such systems.</a:t>
            </a:r>
          </a:p>
          <a:p>
            <a:r>
              <a:rPr lang="en-US" altLang="he-IL" sz="2400" dirty="0">
                <a:latin typeface="Bookman Old Style" panose="02050604050505020204" pitchFamily="18" charset="0"/>
              </a:rPr>
              <a:t>A </a:t>
            </a:r>
            <a:r>
              <a:rPr lang="en-US" altLang="he-IL" sz="24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discrete-time stochastic process</a:t>
            </a:r>
            <a:r>
              <a:rPr lang="en-US" altLang="he-IL" sz="2400" dirty="0">
                <a:latin typeface="Bookman Old Style" panose="020506040505050202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he-IL" sz="2400" dirty="0">
                <a:latin typeface="Bookman Old Style" panose="02050604050505020204" pitchFamily="18" charset="0"/>
              </a:rPr>
              <a:t>	is a sequence of random variables </a:t>
            </a:r>
          </a:p>
          <a:p>
            <a:pPr marL="0" indent="0">
              <a:buNone/>
            </a:pPr>
            <a:r>
              <a:rPr lang="en-US" altLang="he-IL" sz="2400" dirty="0">
                <a:latin typeface="Bookman Old Style" panose="02050604050505020204" pitchFamily="18" charset="0"/>
              </a:rPr>
              <a:t>	</a:t>
            </a:r>
            <a:r>
              <a:rPr lang="en-US" altLang="he-IL" sz="2400" i="1" dirty="0">
                <a:latin typeface="Bookman Old Style" panose="02050604050505020204" pitchFamily="18" charset="0"/>
              </a:rPr>
              <a:t>X</a:t>
            </a:r>
            <a:r>
              <a:rPr lang="en-US" altLang="he-IL" sz="2400" baseline="-25000" dirty="0">
                <a:latin typeface="Bookman Old Style" panose="02050604050505020204" pitchFamily="18" charset="0"/>
              </a:rPr>
              <a:t>0</a:t>
            </a:r>
            <a:r>
              <a:rPr lang="en-US" altLang="he-IL" sz="2400" dirty="0">
                <a:latin typeface="Bookman Old Style" panose="02050604050505020204" pitchFamily="18" charset="0"/>
              </a:rPr>
              <a:t>, </a:t>
            </a:r>
            <a:r>
              <a:rPr lang="en-US" altLang="he-IL" sz="2400" i="1" dirty="0">
                <a:latin typeface="Bookman Old Style" panose="02050604050505020204" pitchFamily="18" charset="0"/>
              </a:rPr>
              <a:t>X</a:t>
            </a:r>
            <a:r>
              <a:rPr lang="en-US" altLang="he-IL" sz="2400" baseline="-25000" dirty="0">
                <a:latin typeface="Bookman Old Style" panose="02050604050505020204" pitchFamily="18" charset="0"/>
              </a:rPr>
              <a:t>1</a:t>
            </a:r>
            <a:r>
              <a:rPr lang="en-US" altLang="he-IL" sz="2400" dirty="0">
                <a:latin typeface="Bookman Old Style" panose="02050604050505020204" pitchFamily="18" charset="0"/>
              </a:rPr>
              <a:t>, </a:t>
            </a:r>
            <a:r>
              <a:rPr lang="en-US" altLang="he-IL" sz="2400" i="1" dirty="0">
                <a:latin typeface="Bookman Old Style" panose="02050604050505020204" pitchFamily="18" charset="0"/>
              </a:rPr>
              <a:t>X</a:t>
            </a:r>
            <a:r>
              <a:rPr lang="en-US" altLang="he-IL" sz="2400" baseline="-25000" dirty="0">
                <a:latin typeface="Bookman Old Style" panose="02050604050505020204" pitchFamily="18" charset="0"/>
              </a:rPr>
              <a:t>2</a:t>
            </a:r>
            <a:r>
              <a:rPr lang="en-US" altLang="he-IL" sz="2400" dirty="0">
                <a:latin typeface="Bookman Old Style" panose="02050604050505020204" pitchFamily="18" charset="0"/>
              </a:rPr>
              <a:t>, . . .  typically denoted by { </a:t>
            </a:r>
            <a:r>
              <a:rPr lang="en-US" altLang="he-IL" sz="2400" i="1" dirty="0" err="1">
                <a:latin typeface="Bookman Old Style" panose="02050604050505020204" pitchFamily="18" charset="0"/>
              </a:rPr>
              <a:t>X</a:t>
            </a:r>
            <a:r>
              <a:rPr lang="en-US" altLang="he-IL" sz="2400" i="1" baseline="-25000" dirty="0" err="1">
                <a:latin typeface="Bookman Old Style" panose="02050604050505020204" pitchFamily="18" charset="0"/>
              </a:rPr>
              <a:t>t</a:t>
            </a:r>
            <a:r>
              <a:rPr lang="en-US" altLang="he-IL" sz="2400" baseline="-25000" dirty="0">
                <a:latin typeface="Bookman Old Style" panose="02050604050505020204" pitchFamily="18" charset="0"/>
              </a:rPr>
              <a:t> </a:t>
            </a:r>
            <a:r>
              <a:rPr lang="en-US" altLang="he-IL" sz="2400" dirty="0">
                <a:latin typeface="Bookman Old Style" panose="02050604050505020204" pitchFamily="18" charset="0"/>
              </a:rPr>
              <a:t>}.</a:t>
            </a:r>
            <a:endParaRPr lang="en-US" altLang="he-IL" sz="2400" dirty="0"/>
          </a:p>
          <a:p>
            <a:pPr marL="0" indent="0">
              <a:buNone/>
            </a:pPr>
            <a:r>
              <a:rPr lang="en-US" altLang="he-IL" sz="24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Origins</a:t>
            </a:r>
            <a:r>
              <a:rPr lang="en-US" altLang="he-IL" sz="2400" dirty="0">
                <a:latin typeface="Bookman Old Style" panose="02050604050505020204" pitchFamily="18" charset="0"/>
              </a:rPr>
              <a:t>: Galton-Watson process </a:t>
            </a:r>
            <a:r>
              <a:rPr lang="en-US" altLang="he-IL" sz="24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When and with what probability will a family name become extinct?</a:t>
            </a:r>
          </a:p>
          <a:p>
            <a:pPr marL="0" indent="0">
              <a:buNone/>
            </a:pPr>
            <a:endParaRPr lang="en-US" altLang="he-IL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37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6362-A0A5-4B92-8D4A-3A88FF85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Eliza-AI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447E-E405-4BCE-9996-CA2F1928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762000"/>
            <a:r>
              <a:rPr lang="en-GB" dirty="0">
                <a:solidFill>
                  <a:srgbClr val="000308"/>
                </a:solidFill>
                <a:cs typeface="Times New Roman" pitchFamily="18" charset="0"/>
              </a:rPr>
              <a:t>Developed in 1964-1966 by Joseph </a:t>
            </a:r>
            <a:r>
              <a:rPr lang="en-GB" dirty="0" err="1">
                <a:solidFill>
                  <a:srgbClr val="000308"/>
                </a:solidFill>
                <a:cs typeface="Times New Roman" pitchFamily="18" charset="0"/>
              </a:rPr>
              <a:t>Weizenbaum</a:t>
            </a:r>
            <a:r>
              <a:rPr lang="en-GB" dirty="0">
                <a:solidFill>
                  <a:srgbClr val="000308"/>
                </a:solidFill>
                <a:cs typeface="Times New Roman" pitchFamily="18" charset="0"/>
              </a:rPr>
              <a:t> in MIT</a:t>
            </a:r>
          </a:p>
          <a:p>
            <a:pPr algn="l" defTabSz="762000"/>
            <a:r>
              <a:rPr lang="en-GB" dirty="0">
                <a:solidFill>
                  <a:srgbClr val="000308"/>
                </a:solidFill>
                <a:cs typeface="Times New Roman" pitchFamily="18" charset="0"/>
              </a:rPr>
              <a:t>Models (parodies) a Rogerian psychotherapist engaged in an initial interview with a patient. </a:t>
            </a:r>
          </a:p>
          <a:p>
            <a:pPr algn="l" defTabSz="762000"/>
            <a:r>
              <a:rPr lang="en-GB" dirty="0">
                <a:solidFill>
                  <a:srgbClr val="000308"/>
                </a:solidFill>
                <a:cs typeface="Times New Roman" pitchFamily="18" charset="0"/>
              </a:rPr>
              <a:t>Much o</a:t>
            </a:r>
            <a:r>
              <a:rPr lang="en-US" dirty="0">
                <a:solidFill>
                  <a:srgbClr val="000308"/>
                </a:solidFill>
                <a:cs typeface="Times New Roman" pitchFamily="18" charset="0"/>
              </a:rPr>
              <a:t>f</a:t>
            </a:r>
            <a:r>
              <a:rPr lang="en-GB" dirty="0">
                <a:solidFill>
                  <a:srgbClr val="000308"/>
                </a:solidFill>
                <a:cs typeface="Times New Roman" pitchFamily="18" charset="0"/>
              </a:rPr>
              <a:t> the technique of the Rogerian psychotherapist involves drawing the patient out by reflecting the patient’s statements back at him.</a:t>
            </a:r>
            <a:endParaRPr lang="en-US" dirty="0">
              <a:solidFill>
                <a:srgbClr val="0003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D16D-40A1-454B-9DD5-A3F911C9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689A-0679-467E-956C-4A8AF294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Tries to capture the notion of “Importance of a page”.</a:t>
            </a:r>
          </a:p>
          <a:p>
            <a:r>
              <a:rPr lang="en-US" dirty="0"/>
              <a:t>Uses Backlinks for ranking</a:t>
            </a:r>
          </a:p>
          <a:p>
            <a:r>
              <a:rPr lang="en-US" dirty="0"/>
              <a:t>Avoids trivial spamming: Distributes pages’ “voting power” among the pages</a:t>
            </a:r>
          </a:p>
          <a:p>
            <a:pPr marL="0" indent="0">
              <a:buNone/>
            </a:pPr>
            <a:r>
              <a:rPr lang="en-US" dirty="0"/>
              <a:t>   they are linking to.</a:t>
            </a:r>
          </a:p>
          <a:p>
            <a:r>
              <a:rPr lang="en-US" dirty="0"/>
              <a:t>“Important” page linking to a page will raise it’s rank more the “Not        </a:t>
            </a:r>
            <a:r>
              <a:rPr lang="en-US" dirty="0" err="1"/>
              <a:t>Important”one</a:t>
            </a:r>
            <a:r>
              <a:rPr lang="en-US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510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1A0D-5504-4B10-86CF-121307B4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model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4ECB-56F2-4620-9FD1-C1B4F95B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representation doesn’t consider the</a:t>
            </a:r>
          </a:p>
          <a:p>
            <a:r>
              <a:rPr lang="en-US" dirty="0"/>
              <a:t>ordering of words in a document</a:t>
            </a:r>
          </a:p>
          <a:p>
            <a:r>
              <a:rPr lang="en-US" dirty="0"/>
              <a:t>John is quicker than Mary and Mary is quicker</a:t>
            </a:r>
          </a:p>
          <a:p>
            <a:r>
              <a:rPr lang="en-US" dirty="0"/>
              <a:t>than John have the same vectors</a:t>
            </a:r>
          </a:p>
          <a:p>
            <a:r>
              <a:rPr lang="en-US" dirty="0"/>
              <a:t>This is called the bag of words model.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9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442</Words>
  <Application>Microsoft Office PowerPoint</Application>
  <PresentationFormat>Widescreen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Present Simple v1</vt:lpstr>
      <vt:lpstr>Markov Chain</vt:lpstr>
      <vt:lpstr>Eliza-AI</vt:lpstr>
      <vt:lpstr>PageRank</vt:lpstr>
      <vt:lpstr>Bag of words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search engines</dc:title>
  <dc:creator>il911984</dc:creator>
  <cp:lastModifiedBy>il911984</cp:lastModifiedBy>
  <cp:revision>9</cp:revision>
  <dcterms:created xsi:type="dcterms:W3CDTF">2018-03-22T21:47:52Z</dcterms:created>
  <dcterms:modified xsi:type="dcterms:W3CDTF">2018-03-22T23:33:00Z</dcterms:modified>
</cp:coreProperties>
</file>