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2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107.xml"/><Relationship Id="rId7" Type="http://schemas.openxmlformats.org/officeDocument/2006/relationships/image" Target="../media/image19.png"/><Relationship Id="rId6" Type="http://schemas.openxmlformats.org/officeDocument/2006/relationships/tags" Target="../tags/tag106.xml"/><Relationship Id="rId5" Type="http://schemas.openxmlformats.org/officeDocument/2006/relationships/image" Target="../media/image18.png"/><Relationship Id="rId4" Type="http://schemas.openxmlformats.org/officeDocument/2006/relationships/tags" Target="../tags/tag105.xml"/><Relationship Id="rId3" Type="http://schemas.openxmlformats.org/officeDocument/2006/relationships/image" Target="../media/image17.png"/><Relationship Id="rId2" Type="http://schemas.openxmlformats.org/officeDocument/2006/relationships/tags" Target="../tags/tag104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08.xml"/><Relationship Id="rId1" Type="http://schemas.openxmlformats.org/officeDocument/2006/relationships/tags" Target="../tags/tag10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10.xml"/><Relationship Id="rId2" Type="http://schemas.openxmlformats.org/officeDocument/2006/relationships/image" Target="../media/image1.png"/><Relationship Id="rId1" Type="http://schemas.openxmlformats.org/officeDocument/2006/relationships/tags" Target="../tags/tag10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115.xml"/><Relationship Id="rId7" Type="http://schemas.openxmlformats.org/officeDocument/2006/relationships/image" Target="../media/image23.png"/><Relationship Id="rId6" Type="http://schemas.openxmlformats.org/officeDocument/2006/relationships/tags" Target="../tags/tag114.xml"/><Relationship Id="rId5" Type="http://schemas.openxmlformats.org/officeDocument/2006/relationships/image" Target="../media/image22.png"/><Relationship Id="rId4" Type="http://schemas.openxmlformats.org/officeDocument/2006/relationships/tags" Target="../tags/tag113.xml"/><Relationship Id="rId3" Type="http://schemas.openxmlformats.org/officeDocument/2006/relationships/image" Target="../media/image21.png"/><Relationship Id="rId2" Type="http://schemas.openxmlformats.org/officeDocument/2006/relationships/tags" Target="../tags/tag112.xml"/><Relationship Id="rId15" Type="http://schemas.openxmlformats.org/officeDocument/2006/relationships/slideLayout" Target="../slideLayouts/slideLayout8.xml"/><Relationship Id="rId14" Type="http://schemas.openxmlformats.org/officeDocument/2006/relationships/tags" Target="../tags/tag118.xml"/><Relationship Id="rId13" Type="http://schemas.openxmlformats.org/officeDocument/2006/relationships/image" Target="../media/image26.png"/><Relationship Id="rId12" Type="http://schemas.openxmlformats.org/officeDocument/2006/relationships/tags" Target="../tags/tag117.xml"/><Relationship Id="rId11" Type="http://schemas.openxmlformats.org/officeDocument/2006/relationships/image" Target="../media/image25.png"/><Relationship Id="rId10" Type="http://schemas.openxmlformats.org/officeDocument/2006/relationships/tags" Target="../tags/tag116.xml"/><Relationship Id="rId1" Type="http://schemas.openxmlformats.org/officeDocument/2006/relationships/tags" Target="../tags/tag1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70.xml"/><Relationship Id="rId4" Type="http://schemas.openxmlformats.org/officeDocument/2006/relationships/image" Target="../media/image3.png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image" Target="../media/image4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7.png"/><Relationship Id="rId5" Type="http://schemas.openxmlformats.org/officeDocument/2006/relationships/tags" Target="../tags/tag79.xml"/><Relationship Id="rId4" Type="http://schemas.openxmlformats.org/officeDocument/2006/relationships/image" Target="../media/image6.png"/><Relationship Id="rId3" Type="http://schemas.openxmlformats.org/officeDocument/2006/relationships/tags" Target="../tags/tag78.xml"/><Relationship Id="rId2" Type="http://schemas.openxmlformats.org/officeDocument/2006/relationships/image" Target="../media/image5.png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image" Target="../media/image9.png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0.xml"/><Relationship Id="rId2" Type="http://schemas.openxmlformats.org/officeDocument/2006/relationships/image" Target="../media/image10.png"/><Relationship Id="rId1" Type="http://schemas.openxmlformats.org/officeDocument/2006/relationships/tags" Target="../tags/tag8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../media/image12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11.png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image" Target="../media/image14.png"/><Relationship Id="rId3" Type="http://schemas.openxmlformats.org/officeDocument/2006/relationships/tags" Target="../tags/tag97.xml"/><Relationship Id="rId2" Type="http://schemas.openxmlformats.org/officeDocument/2006/relationships/image" Target="../media/image13.png"/><Relationship Id="rId1" Type="http://schemas.openxmlformats.org/officeDocument/2006/relationships/tags" Target="../tags/tag9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2.xml"/><Relationship Id="rId4" Type="http://schemas.openxmlformats.org/officeDocument/2006/relationships/image" Target="../media/image16.png"/><Relationship Id="rId3" Type="http://schemas.openxmlformats.org/officeDocument/2006/relationships/tags" Target="../tags/tag101.xml"/><Relationship Id="rId2" Type="http://schemas.openxmlformats.org/officeDocument/2006/relationships/image" Target="../media/image15.png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175385"/>
            <a:ext cx="9799320" cy="1379855"/>
          </a:xfrm>
        </p:spPr>
        <p:txBody>
          <a:bodyPr>
            <a:normAutofit/>
          </a:bodyPr>
          <a:p>
            <a:r>
              <a:rPr lang="en-US" altLang="zh-CN" sz="3335"/>
              <a:t>Underwater Image Quality Enhancement by using </a:t>
            </a:r>
            <a:r>
              <a:rPr lang="zh-CN" altLang="zh-CN" sz="3335"/>
              <a:t>L2UWE Framework</a:t>
            </a:r>
            <a:endParaRPr lang="zh-CN" altLang="zh-CN" sz="3335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62200" y="3014345"/>
            <a:ext cx="7467600" cy="31718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Multi-scale fusion for image enhancement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We will calculate the three weight maps of atmospheric light intensity with different patch size</a:t>
            </a:r>
            <a:endParaRPr lang="en-US" altLang="zh-CN"/>
          </a:p>
          <a:p>
            <a:pPr lvl="1"/>
            <a:r>
              <a:rPr lang="en-US" altLang="zh-CN"/>
              <a:t>Luminance(visibility)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Chromaticity(saturation)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Saliency(degree of conspicuousness)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00870" y="1501200"/>
            <a:ext cx="5176800" cy="474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Combining Process</a:t>
            </a:r>
            <a:endParaRPr lang="en-US" altLang="zh-CN"/>
          </a:p>
          <a:p>
            <a:pPr lvl="1"/>
            <a:r>
              <a:rPr lang="en-US" altLang="zh-CN"/>
              <a:t>for each normalized weight map, a Gaussian pyramid is computed</a:t>
            </a:r>
            <a:endParaRPr lang="en-US" altLang="zh-CN"/>
          </a:p>
          <a:p>
            <a:pPr lvl="1"/>
            <a:r>
              <a:rPr lang="en-US" altLang="zh-CN"/>
              <a:t>the mixing between the Laplacian inputs and Gaussian normalized weights is performed at each level independently to combine the weight maps</a:t>
            </a:r>
            <a:endParaRPr lang="en-US" altLang="zh-CN"/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2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72235" y="3111500"/>
            <a:ext cx="4559935" cy="600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72235" y="4193540"/>
            <a:ext cx="3705225" cy="723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72235" y="5509895"/>
            <a:ext cx="2771775" cy="581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85660" y="4485005"/>
            <a:ext cx="3409950" cy="7143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/>
          <p:cNvPicPr>
            <a:picLocks noChangeAspect="1"/>
          </p:cNvPicPr>
          <p:nvPr>
            <p:ph type="pic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8420" y="2603500"/>
            <a:ext cx="9168765" cy="3893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3365" y="358140"/>
            <a:ext cx="11319510" cy="2355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500" b="1"/>
              <a:t>Recommended Procedure:</a:t>
            </a:r>
            <a:endParaRPr lang="en-US" altLang="zh-CN" sz="2500" b="1"/>
          </a:p>
          <a:p>
            <a:pPr indent="457200"/>
            <a:r>
              <a:rPr lang="en-US" altLang="zh-CN"/>
              <a:t>1. Calculating CCI according to local standard deviation</a:t>
            </a:r>
            <a:endParaRPr lang="en-US" altLang="zh-CN"/>
          </a:p>
          <a:p>
            <a:pPr indent="457200"/>
            <a:r>
              <a:rPr lang="en-US" altLang="zh-CN"/>
              <a:t>2. Finding the contrast-based dark channel</a:t>
            </a:r>
            <a:endParaRPr lang="en-US" altLang="zh-CN"/>
          </a:p>
          <a:p>
            <a:pPr indent="457200"/>
            <a:r>
              <a:rPr lang="en-US" altLang="zh-CN"/>
              <a:t>3. Obtaining two </a:t>
            </a:r>
            <a:r>
              <a:rPr lang="en-US" altLang="zh-CN">
                <a:sym typeface="+mn-ea"/>
              </a:rPr>
              <a:t>Atmospheric light image with different patch sizes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4. Calculating two transmission maps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5. Obtaining two haze-less images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/>
              <a:t>6. Calculating weight maps and combine two images by using multi-scale fusion approach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08985" y="651595"/>
            <a:ext cx="5227200" cy="4608000"/>
          </a:xfrm>
        </p:spPr>
        <p:txBody>
          <a:bodyPr/>
          <a:p>
            <a:r>
              <a:rPr lang="en-US" altLang="zh-CN"/>
              <a:t>Before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9780" y="111195"/>
            <a:ext cx="10969200" cy="705600"/>
          </a:xfrm>
        </p:spPr>
        <p:txBody>
          <a:bodyPr/>
          <a:p>
            <a:r>
              <a:rPr lang="en-US" altLang="zh-CN"/>
              <a:t>Final Result</a:t>
            </a:r>
            <a:endParaRPr lang="en-US" altLang="zh-CN"/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483625" y="651595"/>
            <a:ext cx="5227200" cy="46080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After</a:t>
            </a:r>
            <a:endParaRPr lang="en-US" altLang="zh-CN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220" y="1040130"/>
            <a:ext cx="3146425" cy="178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83860" y="1040130"/>
            <a:ext cx="3234055" cy="18078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9220" y="2971165"/>
            <a:ext cx="3146425" cy="1781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860" y="2971165"/>
            <a:ext cx="3167380" cy="17894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9220" y="4899025"/>
            <a:ext cx="3146425" cy="17970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483860" y="4927600"/>
            <a:ext cx="3234055" cy="182054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608330" y="1555115"/>
            <a:ext cx="10760075" cy="4608195"/>
          </a:xfrm>
        </p:spPr>
        <p:txBody>
          <a:bodyPr>
            <a:normAutofit lnSpcReduction="10000"/>
          </a:bodyPr>
          <a:p>
            <a:r>
              <a:rPr lang="en-US" altLang="zh-CN"/>
              <a:t>[1] T. P. Marques and A. B. Albu, “L^2UWE: A framework for the efficient enhancement of 	low-light underwater images using local contrast and multi- scale fusion,” arXiv.org, 	05-Nov-2020. [Online]. Available: https://arxiv.org/abs/2005.13736. [Accessed: 10-Feb-2023].</a:t>
            </a:r>
            <a:endParaRPr lang="en-US" altLang="zh-CN"/>
          </a:p>
          <a:p>
            <a:r>
              <a:rPr lang="en-US" altLang="zh-CN"/>
              <a:t>[2] T. Porto Marques, A. Branzan Albu, and M. Hoeberechts, “A contrast-guided approach for the enhancement of low-lighting underwater images,” Journal of imaging, 01-Oct-2019. [Online]. Available: https://www.ncbi.nlm.nih.gov/pmc/articles/PMC8321153/. [Accessed: 10-Mar-2023]. </a:t>
            </a:r>
            <a:endParaRPr lang="en-US" altLang="zh-CN"/>
          </a:p>
          <a:p>
            <a:r>
              <a:rPr lang="en-US" altLang="zh-CN"/>
              <a:t>[3] “Ocean Dark,” Home. [Online]. Available: https://sites.google.com/view/oceandark/home. [Accessed: 1-Mar-2023].</a:t>
            </a:r>
            <a:endParaRPr lang="en-US" altLang="zh-CN"/>
          </a:p>
          <a:p>
            <a:r>
              <a:rPr lang="en-CA" altLang="en-US"/>
              <a:t>[4] </a:t>
            </a:r>
            <a:r>
              <a:t>A. C. O. A. C; “Single image dehazing by multi-scale fusion,” IEEE transactions on image processing : a publication of the IEEE Signal Processing Society. [Online]. Available: https://pubmed.ncbi.nlm.nih.gov/23674449/. [Accessed: 0</a:t>
            </a:r>
            <a:r>
              <a:rPr lang="en-CA"/>
              <a:t>4</a:t>
            </a:r>
            <a:r>
              <a:t>-Apr-2023]. </a:t>
            </a:r>
          </a:p>
          <a:p>
            <a:r>
              <a:rPr lang="en-CA"/>
              <a:t>[5]“Single Image Haze Removal Using Dark Channel prior | IEEE journals ...” [Online]. Available: https://ieeexplore.ieee.org/abstract/document/5567108/. [Accessed: 05-Apr-2023]. </a:t>
            </a:r>
            <a:endParaRPr lang="en-CA"/>
          </a:p>
          <a:p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05505" y="1856105"/>
            <a:ext cx="5380990" cy="3145155"/>
          </a:xfrm>
        </p:spPr>
        <p:txBody>
          <a:bodyPr>
            <a:normAutofit fontScale="90000"/>
          </a:bodyPr>
          <a:p>
            <a:pPr algn="ctr"/>
            <a:r>
              <a:rPr lang="en-US" altLang="zh-CN" sz="7000"/>
              <a:t>Thank you</a:t>
            </a:r>
            <a:br>
              <a:rPr lang="en-US" altLang="zh-CN" sz="7000"/>
            </a:br>
            <a:r>
              <a:rPr lang="en-US" altLang="zh-CN" sz="7000"/>
              <a:t>&amp;</a:t>
            </a:r>
            <a:br>
              <a:rPr lang="en-US" altLang="zh-CN" sz="7000"/>
            </a:br>
            <a:r>
              <a:rPr lang="en-US" altLang="zh-CN" sz="7000"/>
              <a:t>Questions</a:t>
            </a:r>
            <a:endParaRPr lang="en-US" altLang="zh-CN" sz="7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</a:t>
            </a:r>
            <a:r>
              <a:rPr lang="en-US" altLang="zh-CN"/>
              <a:t>ackground and Conflict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330" y="1501140"/>
            <a:ext cx="10405110" cy="4748530"/>
          </a:xfrm>
        </p:spPr>
        <p:txBody>
          <a:bodyPr/>
          <a:p>
            <a:r>
              <a:rPr lang="en-US" altLang="zh-CN"/>
              <a:t>Underwater image quality has dark region, low contrast, and hazy appearance due to</a:t>
            </a:r>
            <a:endParaRPr lang="en-US" altLang="zh-CN"/>
          </a:p>
          <a:p>
            <a:pPr lvl="1"/>
            <a:r>
              <a:rPr lang="en-US" altLang="zh-CN"/>
              <a:t>underwater non-uniform lighting</a:t>
            </a:r>
            <a:endParaRPr lang="en-US" altLang="zh-CN"/>
          </a:p>
          <a:p>
            <a:pPr lvl="1"/>
            <a:r>
              <a:rPr lang="en-US" altLang="zh-CN"/>
              <a:t>water absorption and scattering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8455" y="3178175"/>
            <a:ext cx="5864860" cy="3314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840" y="1159580"/>
            <a:ext cx="10969200" cy="705600"/>
          </a:xfrm>
        </p:spPr>
        <p:txBody>
          <a:bodyPr/>
          <a:p>
            <a:r>
              <a:rPr lang="en-US" altLang="zh-CN"/>
              <a:t>Proposed 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770" y="2530475"/>
            <a:ext cx="5176520" cy="4097655"/>
          </a:xfrm>
        </p:spPr>
        <p:txBody>
          <a:bodyPr/>
          <a:p>
            <a:r>
              <a:rPr lang="en-US" altLang="zh-CN"/>
              <a:t>L2UWE Framework - outperforms the compared methods</a:t>
            </a:r>
            <a:endParaRPr lang="en-US" altLang="zh-CN"/>
          </a:p>
          <a:p>
            <a:pPr lvl="1"/>
            <a:r>
              <a:rPr lang="en-US" altLang="zh-CN" sz="1600"/>
              <a:t>Dark channel prior-based dehazing of single images</a:t>
            </a:r>
            <a:endParaRPr lang="en-US" altLang="zh-CN" sz="1600"/>
          </a:p>
          <a:p>
            <a:pPr lvl="1"/>
            <a:r>
              <a:rPr lang="en-US" altLang="zh-CN" sz="1600"/>
              <a:t>Contrast-Guided approach for the enhancement of low-light images</a:t>
            </a:r>
            <a:endParaRPr lang="en-US" altLang="zh-CN" sz="1600"/>
          </a:p>
          <a:p>
            <a:pPr lvl="1"/>
            <a:r>
              <a:rPr lang="en-US" altLang="zh-CN" sz="1600"/>
              <a:t>Multi-scale fusion for image enhancement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内容占位符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81470" y="365760"/>
            <a:ext cx="4749800" cy="2684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81470" y="3544570"/>
            <a:ext cx="4762500" cy="27051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Formation of Hazy Image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5" y="2109530"/>
            <a:ext cx="5176800" cy="4748400"/>
          </a:xfrm>
        </p:spPr>
        <p:txBody>
          <a:bodyPr/>
          <a:p>
            <a:r>
              <a:rPr lang="en-US" altLang="zh-CN"/>
              <a:t>Goal of dehazing is to find the haze-free image(J) by determining A(estimation of the global atmospheric lighting) and t(transmission map)</a:t>
            </a:r>
            <a:endParaRPr lang="en-US" altLang="zh-CN"/>
          </a:p>
          <a:p>
            <a:r>
              <a:rPr lang="en-US" altLang="zh-CN"/>
              <a:t>Given I(hazy image) and how to find A and t?</a:t>
            </a:r>
            <a:endParaRPr lang="en-US" altLang="zh-CN"/>
          </a:p>
          <a:p>
            <a:pPr lvl="1"/>
            <a:r>
              <a:rPr lang="en-US" altLang="zh-CN" b="1" i="1"/>
              <a:t>Dark Channel Prior(DCP)</a:t>
            </a:r>
            <a:endParaRPr lang="en-US" altLang="zh-CN" b="1" i="1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1905" y="2531745"/>
            <a:ext cx="3821430" cy="635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1315720" y="2974340"/>
            <a:ext cx="243205" cy="621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5955" y="363029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Hazy Image</a:t>
            </a:r>
            <a:endParaRPr lang="en-US" altLang="zh-CN" sz="1400"/>
          </a:p>
        </p:txBody>
      </p:sp>
      <p:cxnSp>
        <p:nvCxnSpPr>
          <p:cNvPr id="10" name="直接箭头连接符 9"/>
          <p:cNvCxnSpPr/>
          <p:nvPr>
            <p:custDataLst>
              <p:tags r:id="rId3"/>
            </p:custDataLst>
          </p:nvPr>
        </p:nvCxnSpPr>
        <p:spPr>
          <a:xfrm>
            <a:off x="2342515" y="2974340"/>
            <a:ext cx="133985" cy="669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946910" y="363791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Direct Attenuation</a:t>
            </a:r>
            <a:endParaRPr lang="en-US" altLang="zh-CN" sz="1400"/>
          </a:p>
        </p:txBody>
      </p: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>
            <a:off x="3861435" y="2974340"/>
            <a:ext cx="516255" cy="645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3981450" y="3631565"/>
            <a:ext cx="1334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Airlight</a:t>
            </a:r>
            <a:endParaRPr lang="en-US" altLang="zh-CN" sz="1400"/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00425"/>
            <a:ext cx="10969200" cy="705600"/>
          </a:xfrm>
        </p:spPr>
        <p:txBody>
          <a:bodyPr>
            <a:normAutofit/>
          </a:bodyPr>
          <a:p>
            <a:r>
              <a:rPr lang="en-US" altLang="zh-CN" sz="2665"/>
              <a:t>Single Image Haze Removal Using Dark Channel Prior</a:t>
            </a:r>
            <a:endParaRPr lang="en-US" altLang="zh-CN" sz="2665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0015" y="2229485"/>
            <a:ext cx="3365500" cy="272351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91665" y="5210810"/>
            <a:ext cx="2362200" cy="47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92070" y="1571625"/>
            <a:ext cx="962025" cy="400050"/>
          </a:xfrm>
          <a:prstGeom prst="rect">
            <a:avLst/>
          </a:prstGeom>
        </p:spPr>
      </p:pic>
      <p:sp>
        <p:nvSpPr>
          <p:cNvPr id="8" name="内容占位符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166490" y="938590"/>
            <a:ext cx="5176800" cy="474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No Haze</a:t>
            </a:r>
            <a:endParaRPr lang="en-US" altLang="zh-CN"/>
          </a:p>
        </p:txBody>
      </p:sp>
      <p:pic>
        <p:nvPicPr>
          <p:cNvPr id="9" name="内容占位符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63690" y="1482725"/>
            <a:ext cx="4182745" cy="139827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7198995" y="2969895"/>
            <a:ext cx="31108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Original Image(left) and Dark Channel(right)</a:t>
            </a:r>
            <a:endParaRPr lang="en-US" altLang="zh-CN" sz="1200"/>
          </a:p>
        </p:txBody>
      </p:sp>
      <p:sp>
        <p:nvSpPr>
          <p:cNvPr id="11" name="内容占位符 3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6166490" y="3334445"/>
            <a:ext cx="5176800" cy="474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With Haze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288530" y="3873500"/>
            <a:ext cx="2933065" cy="222631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7139940" y="6252845"/>
            <a:ext cx="3228975" cy="207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Original Image(left) and Dark Channel(right)</a:t>
            </a:r>
            <a:endParaRPr lang="en-US" altLang="zh-CN" sz="1200"/>
          </a:p>
        </p:txBody>
      </p:sp>
      <p:sp>
        <p:nvSpPr>
          <p:cNvPr id="14" name="文本框 13"/>
          <p:cNvSpPr txBox="1"/>
          <p:nvPr>
            <p:custDataLst>
              <p:tags r:id="rId15"/>
            </p:custDataLst>
          </p:nvPr>
        </p:nvSpPr>
        <p:spPr>
          <a:xfrm>
            <a:off x="9878695" y="6571615"/>
            <a:ext cx="20332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i="1"/>
              <a:t>Image resource: MIT-Adobe-5K</a:t>
            </a:r>
            <a:endParaRPr lang="en-US" altLang="zh-CN" sz="1000" i="1"/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>
            <a:off x="1390015" y="1150620"/>
            <a:ext cx="2553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It is introduced by He et al 2011</a:t>
            </a:r>
            <a:endParaRPr lang="en-US" altLang="zh-CN" sz="1200"/>
          </a:p>
        </p:txBody>
      </p:sp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Atmospheric Light Intensity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58685" y="4431665"/>
            <a:ext cx="3248025" cy="590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330" y="2794635"/>
            <a:ext cx="51358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 single three-dimensional global atmospheric lighting</a:t>
            </a:r>
            <a:r>
              <a:rPr lang="en-US" altLang="zh-CN"/>
              <a:t> </a:t>
            </a:r>
            <a:r>
              <a:rPr lang="zh-CN" altLang="en-US"/>
              <a:t>vector A (c ∈ {R, G, B}) can be inferred by looking at</a:t>
            </a:r>
            <a:r>
              <a:rPr lang="en-US" altLang="zh-CN"/>
              <a:t> </a:t>
            </a:r>
            <a:r>
              <a:rPr lang="zh-CN" altLang="en-US"/>
              <a:t>the 0.1%</a:t>
            </a:r>
            <a:r>
              <a:rPr lang="en-US" altLang="zh-CN"/>
              <a:t> </a:t>
            </a:r>
            <a:r>
              <a:rPr lang="zh-CN" altLang="en-US"/>
              <a:t>or 0.2% brightest pixels in the dark</a:t>
            </a:r>
            <a:r>
              <a:rPr lang="en-US" altLang="zh-CN"/>
              <a:t> </a:t>
            </a:r>
            <a:r>
              <a:rPr lang="zh-CN" altLang="en-US"/>
              <a:t>channel</a:t>
            </a:r>
            <a:r>
              <a:rPr lang="en-US" altLang="zh-CN"/>
              <a:t> </a:t>
            </a:r>
            <a:r>
              <a:rPr lang="zh-CN" altLang="en-US"/>
              <a:t>(which represent the most haze-opaque regions from input)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94170" y="2112645"/>
            <a:ext cx="4999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Ancuti </a:t>
            </a:r>
            <a:r>
              <a:rPr lang="en-US" altLang="zh-CN"/>
              <a:t>et al </a:t>
            </a:r>
            <a:r>
              <a:rPr lang="zh-CN" altLang="en-US"/>
              <a:t>observed that a single global value</a:t>
            </a:r>
            <a:r>
              <a:rPr lang="en-US" altLang="zh-CN"/>
              <a:t> </a:t>
            </a:r>
            <a:r>
              <a:rPr lang="zh-CN" altLang="en-US"/>
              <a:t>might not</a:t>
            </a:r>
            <a:r>
              <a:rPr lang="en-US" altLang="zh-CN"/>
              <a:t> </a:t>
            </a:r>
            <a:r>
              <a:rPr lang="zh-CN" altLang="en-US"/>
              <a:t>properly represent the</a:t>
            </a:r>
            <a:r>
              <a:rPr lang="en-US" altLang="zh-CN"/>
              <a:t> </a:t>
            </a:r>
            <a:r>
              <a:rPr lang="zh-CN" altLang="en-US"/>
              <a:t>illumination of low-light scenes, thus</a:t>
            </a:r>
            <a:r>
              <a:rPr lang="en-US" altLang="zh-CN"/>
              <a:t> </a:t>
            </a:r>
            <a:r>
              <a:rPr lang="zh-CN" altLang="en-US"/>
              <a:t>proposing the estimation of local</a:t>
            </a:r>
            <a:r>
              <a:rPr lang="en-US" altLang="zh-CN"/>
              <a:t> </a:t>
            </a:r>
            <a:r>
              <a:rPr lang="zh-CN" altLang="en-US"/>
              <a:t>atmospheric light intensities A inside patches Ψ following Equation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Transmission 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DCP is used to derive the transmission map t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5270" y="2606040"/>
            <a:ext cx="3343275" cy="57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1465" y="3338830"/>
            <a:ext cx="3412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i="1"/>
              <a:t>Detail procedure can be found from He’s article</a:t>
            </a:r>
            <a:endParaRPr lang="en-US" altLang="zh-CN" sz="1200" i="1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527235" y="1501200"/>
            <a:ext cx="5176800" cy="474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Haze-less Image by simple conversion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48880" y="2606040"/>
            <a:ext cx="3133725" cy="63817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4386580" y="4469765"/>
            <a:ext cx="3412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i="1"/>
              <a:t>Note: the Atmospheric light intensity used in the equation will be replaced by local value</a:t>
            </a:r>
            <a:endParaRPr lang="en-US" altLang="zh-CN" sz="1200" i="1"/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Contrast Code Image(CCI)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Using single sized patch throughout the image will have the following issues:</a:t>
            </a:r>
            <a:endParaRPr lang="en-US" altLang="zh-CN"/>
          </a:p>
          <a:p>
            <a:pPr lvl="1"/>
            <a:r>
              <a:rPr lang="en-US" altLang="zh-CN" sz="1400"/>
              <a:t>Small patch sizes would result in </a:t>
            </a:r>
            <a:r>
              <a:rPr lang="en-US" altLang="zh-CN" sz="1400" b="1"/>
              <a:t>oversaturation</a:t>
            </a:r>
            <a:r>
              <a:rPr lang="en-US" altLang="zh-CN" sz="1400"/>
              <a:t> of the radiance from the recovered scene (non-natural colors)</a:t>
            </a:r>
            <a:endParaRPr lang="en-US" altLang="zh-CN" sz="1400"/>
          </a:p>
          <a:p>
            <a:pPr lvl="1"/>
            <a:r>
              <a:rPr lang="en-US" altLang="zh-CN" sz="1400"/>
              <a:t>Large patch sizes better estimate and eliminate haze, but since they consider that the transmission profile (i.e., amount of light that reaches a camera) is constant inside patch Ω, </a:t>
            </a:r>
            <a:r>
              <a:rPr lang="en-US" altLang="zh-CN" sz="1400" b="1"/>
              <a:t>undesired halos</a:t>
            </a:r>
            <a:r>
              <a:rPr lang="en-US" altLang="zh-CN" sz="1400"/>
              <a:t> might appear around intensity discontinuities</a:t>
            </a:r>
            <a:endParaRPr lang="en-US" altLang="zh-CN" sz="1400"/>
          </a:p>
          <a:p>
            <a:pPr lvl="1"/>
            <a:r>
              <a:rPr lang="en-US" altLang="zh-CN" sz="1400"/>
              <a:t>a single patch size is typically </a:t>
            </a:r>
            <a:r>
              <a:rPr lang="en-US" altLang="zh-CN" sz="1400" b="1"/>
              <a:t>not optimal</a:t>
            </a:r>
            <a:r>
              <a:rPr lang="en-US" altLang="zh-CN" sz="1400"/>
              <a:t> for images of </a:t>
            </a:r>
            <a:r>
              <a:rPr lang="en-US" altLang="zh-CN" sz="1400" b="1"/>
              <a:t>varying scales</a:t>
            </a:r>
            <a:endParaRPr lang="en-US" altLang="zh-CN" sz="1400" b="1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32320" y="1501140"/>
            <a:ext cx="3486150" cy="45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27800" y="2145665"/>
            <a:ext cx="4970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CCI calculation will provide a dynamic patch size according to the local standard deviation</a:t>
            </a:r>
            <a:endParaRPr lang="en-US" altLang="zh-CN" sz="1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42075" y="2899410"/>
            <a:ext cx="4866640" cy="335026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6392545" y="6340475"/>
            <a:ext cx="4965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i="1"/>
              <a:t>resource: Tunai Porto Marques, Alexandra Branzan Albu, and Maia Hoeberechts. A contrast-guided approach for the enhancement of low-lighting underwater images</a:t>
            </a:r>
            <a:endParaRPr lang="en-US" altLang="zh-CN" sz="1000" i="1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Contrast Code Image(CCI)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the relationship between CCI code c and the size</a:t>
            </a:r>
            <a:r>
              <a:rPr lang="en-US" altLang="zh-CN"/>
              <a:t> </a:t>
            </a:r>
            <a:r>
              <a:rPr lang="zh-CN" altLang="en-US"/>
              <a:t>of the lighting square patch Υ used in our local atmospheric</a:t>
            </a:r>
            <a:r>
              <a:rPr lang="en-US" altLang="zh-CN"/>
              <a:t> </a:t>
            </a:r>
            <a:r>
              <a:rPr lang="zh-CN" altLang="en-US"/>
              <a:t>lighting model calculation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6500" y="3230245"/>
            <a:ext cx="3457575" cy="542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2345" y="4373880"/>
            <a:ext cx="3905250" cy="514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71210" y="1639570"/>
            <a:ext cx="5873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the proposed approach, we select m as 5 and 30</a:t>
            </a:r>
            <a:endParaRPr lang="en-US" altLang="zh-CN"/>
          </a:p>
          <a:p>
            <a:pPr indent="457200"/>
            <a:r>
              <a:rPr lang="en-US" altLang="zh-CN"/>
              <a:t>Smaller local patch size: captures the finer details of the original image</a:t>
            </a:r>
            <a:endParaRPr lang="en-US" altLang="zh-CN"/>
          </a:p>
          <a:p>
            <a:pPr indent="457200"/>
            <a:r>
              <a:rPr lang="en-US" altLang="zh-CN"/>
              <a:t>Larger local patch size: create brighter models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06770" y="3728720"/>
            <a:ext cx="596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order to get the final image, we need to combine two processed image by using multi-scale fusion method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COMMONDATA" val="eyJoZGlkIjoiMWRmYjMyMzI2NzUxMjg1NzRiNjk5MWI5ZGNhNGJhOWU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  <p:tag name="KSO_WM_UNIT_PLACING_PICTURE_USER_VIEWPORT" val="{&quot;height&quot;:4230,&quot;width&quot;:748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  <p:tag name="KSO_WM_UNIT_PLACING_PICTURE_USER_VIEWPORT" val="{&quot;height&quot;:4230,&quot;width&quot;:7485}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4757</Words>
  <Application>WPS 演示</Application>
  <PresentationFormat>宽屏</PresentationFormat>
  <Paragraphs>121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Alex</cp:lastModifiedBy>
  <cp:revision>214</cp:revision>
  <dcterms:created xsi:type="dcterms:W3CDTF">2019-06-19T02:08:00Z</dcterms:created>
  <dcterms:modified xsi:type="dcterms:W3CDTF">2023-04-05T21:47:34Z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C4AF25304A1A4095B5FD7D6FF553D77D_11</vt:lpwstr>
  </property>
</Properties>
</file>