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B2181-C5B1-432D-AB10-1C438159A0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998821-096A-4546-AC1A-745D525871DF}">
      <dgm:prSet/>
      <dgm:spPr/>
      <dgm:t>
        <a:bodyPr/>
        <a:lstStyle/>
        <a:p>
          <a:r>
            <a:rPr lang="en-US" b="0" i="0"/>
            <a:t>We were able to brainstorm a few questions to begin our analysis and the API documentation on OMDB and TMDB assisted us in creating additional inquiries</a:t>
          </a:r>
          <a:endParaRPr lang="en-US"/>
        </a:p>
      </dgm:t>
    </dgm:pt>
    <dgm:pt modelId="{620AE1A0-6C77-4C19-8F6E-E6AA38638133}" type="parTrans" cxnId="{21314825-7C54-4482-809F-0997DE151639}">
      <dgm:prSet/>
      <dgm:spPr/>
      <dgm:t>
        <a:bodyPr/>
        <a:lstStyle/>
        <a:p>
          <a:endParaRPr lang="en-US"/>
        </a:p>
      </dgm:t>
    </dgm:pt>
    <dgm:pt modelId="{4A21EDC9-7379-45B5-9359-C6C217CAF0A8}" type="sibTrans" cxnId="{21314825-7C54-4482-809F-0997DE151639}">
      <dgm:prSet/>
      <dgm:spPr/>
      <dgm:t>
        <a:bodyPr/>
        <a:lstStyle/>
        <a:p>
          <a:endParaRPr lang="en-US"/>
        </a:p>
      </dgm:t>
    </dgm:pt>
    <dgm:pt modelId="{FD808C8C-9FA6-46EE-A05A-533C4C06B362}">
      <dgm:prSet/>
      <dgm:spPr/>
      <dgm:t>
        <a:bodyPr/>
        <a:lstStyle/>
        <a:p>
          <a:r>
            <a:rPr lang="en-US" b="0" i="0"/>
            <a:t>We do believe we found sufficient data to identify key factors that can attribute to a film’s success</a:t>
          </a:r>
          <a:endParaRPr lang="en-US"/>
        </a:p>
      </dgm:t>
    </dgm:pt>
    <dgm:pt modelId="{80EB4ACF-8BB1-4D38-817E-ED85B36E303C}" type="parTrans" cxnId="{7602AEFA-2E4E-4DFF-ACFE-7059E4738CF1}">
      <dgm:prSet/>
      <dgm:spPr/>
      <dgm:t>
        <a:bodyPr/>
        <a:lstStyle/>
        <a:p>
          <a:endParaRPr lang="en-US"/>
        </a:p>
      </dgm:t>
    </dgm:pt>
    <dgm:pt modelId="{5B546645-9926-44D3-B25D-C4C1E08A1D59}" type="sibTrans" cxnId="{7602AEFA-2E4E-4DFF-ACFE-7059E4738CF1}">
      <dgm:prSet/>
      <dgm:spPr/>
      <dgm:t>
        <a:bodyPr/>
        <a:lstStyle/>
        <a:p>
          <a:endParaRPr lang="en-US"/>
        </a:p>
      </dgm:t>
    </dgm:pt>
    <dgm:pt modelId="{A42BD0E0-714F-45FB-853B-236CFA252A76}" type="pres">
      <dgm:prSet presAssocID="{509B2181-C5B1-432D-AB10-1C438159A034}" presName="linear" presStyleCnt="0">
        <dgm:presLayoutVars>
          <dgm:animLvl val="lvl"/>
          <dgm:resizeHandles val="exact"/>
        </dgm:presLayoutVars>
      </dgm:prSet>
      <dgm:spPr/>
    </dgm:pt>
    <dgm:pt modelId="{2EDE0083-4F38-4361-B8EA-C1EC632A5046}" type="pres">
      <dgm:prSet presAssocID="{7F998821-096A-4546-AC1A-745D525871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1D810D-8282-4B04-AF58-B2EA6D5581AA}" type="pres">
      <dgm:prSet presAssocID="{4A21EDC9-7379-45B5-9359-C6C217CAF0A8}" presName="spacer" presStyleCnt="0"/>
      <dgm:spPr/>
    </dgm:pt>
    <dgm:pt modelId="{2D5565DB-03B7-45E8-A680-66104E9314A1}" type="pres">
      <dgm:prSet presAssocID="{FD808C8C-9FA6-46EE-A05A-533C4C06B36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96A5A1A-CAD2-4E46-8CE5-EB89E9D8AACB}" type="presOf" srcId="{7F998821-096A-4546-AC1A-745D525871DF}" destId="{2EDE0083-4F38-4361-B8EA-C1EC632A5046}" srcOrd="0" destOrd="0" presId="urn:microsoft.com/office/officeart/2005/8/layout/vList2"/>
    <dgm:cxn modelId="{5A89FC1A-0A37-45F7-A1FC-F33BFB0EC7AC}" type="presOf" srcId="{FD808C8C-9FA6-46EE-A05A-533C4C06B362}" destId="{2D5565DB-03B7-45E8-A680-66104E9314A1}" srcOrd="0" destOrd="0" presId="urn:microsoft.com/office/officeart/2005/8/layout/vList2"/>
    <dgm:cxn modelId="{21314825-7C54-4482-809F-0997DE151639}" srcId="{509B2181-C5B1-432D-AB10-1C438159A034}" destId="{7F998821-096A-4546-AC1A-745D525871DF}" srcOrd="0" destOrd="0" parTransId="{620AE1A0-6C77-4C19-8F6E-E6AA38638133}" sibTransId="{4A21EDC9-7379-45B5-9359-C6C217CAF0A8}"/>
    <dgm:cxn modelId="{67652248-012A-4C3E-A72B-B850FE4732DE}" type="presOf" srcId="{509B2181-C5B1-432D-AB10-1C438159A034}" destId="{A42BD0E0-714F-45FB-853B-236CFA252A76}" srcOrd="0" destOrd="0" presId="urn:microsoft.com/office/officeart/2005/8/layout/vList2"/>
    <dgm:cxn modelId="{7602AEFA-2E4E-4DFF-ACFE-7059E4738CF1}" srcId="{509B2181-C5B1-432D-AB10-1C438159A034}" destId="{FD808C8C-9FA6-46EE-A05A-533C4C06B362}" srcOrd="1" destOrd="0" parTransId="{80EB4ACF-8BB1-4D38-817E-ED85B36E303C}" sibTransId="{5B546645-9926-44D3-B25D-C4C1E08A1D59}"/>
    <dgm:cxn modelId="{4E077F84-58C7-493C-969D-C369AE4CD941}" type="presParOf" srcId="{A42BD0E0-714F-45FB-853B-236CFA252A76}" destId="{2EDE0083-4F38-4361-B8EA-C1EC632A5046}" srcOrd="0" destOrd="0" presId="urn:microsoft.com/office/officeart/2005/8/layout/vList2"/>
    <dgm:cxn modelId="{71D0E0C2-E4E8-4974-BCD8-5B0C4BC19157}" type="presParOf" srcId="{A42BD0E0-714F-45FB-853B-236CFA252A76}" destId="{601D810D-8282-4B04-AF58-B2EA6D5581AA}" srcOrd="1" destOrd="0" presId="urn:microsoft.com/office/officeart/2005/8/layout/vList2"/>
    <dgm:cxn modelId="{CBEF3756-17E8-4B62-89DF-69C780A657F0}" type="presParOf" srcId="{A42BD0E0-714F-45FB-853B-236CFA252A76}" destId="{2D5565DB-03B7-45E8-A680-66104E9314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3BB70-81AE-46C1-A308-FC834B92025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3DC247-871C-4CD2-81A5-37C10FCEB42E}">
      <dgm:prSet/>
      <dgm:spPr/>
      <dgm:t>
        <a:bodyPr/>
        <a:lstStyle/>
        <a:p>
          <a:r>
            <a:rPr lang="en-US"/>
            <a:t>Our Process</a:t>
          </a:r>
        </a:p>
      </dgm:t>
    </dgm:pt>
    <dgm:pt modelId="{5641CB37-863F-4487-8EC0-2CE6680F3FB2}" type="parTrans" cxnId="{B80024EE-1D90-48DC-AE59-5E9BA53F71C2}">
      <dgm:prSet/>
      <dgm:spPr/>
      <dgm:t>
        <a:bodyPr/>
        <a:lstStyle/>
        <a:p>
          <a:endParaRPr lang="en-US"/>
        </a:p>
      </dgm:t>
    </dgm:pt>
    <dgm:pt modelId="{BBBE7906-E362-416B-A971-9E41709E3C88}" type="sibTrans" cxnId="{B80024EE-1D90-48DC-AE59-5E9BA53F71C2}">
      <dgm:prSet/>
      <dgm:spPr/>
      <dgm:t>
        <a:bodyPr/>
        <a:lstStyle/>
        <a:p>
          <a:endParaRPr lang="en-US"/>
        </a:p>
      </dgm:t>
    </dgm:pt>
    <dgm:pt modelId="{F445C4D9-3CE1-488F-B071-53BD518A3ED0}">
      <dgm:prSet/>
      <dgm:spPr/>
      <dgm:t>
        <a:bodyPr/>
        <a:lstStyle/>
        <a:p>
          <a:r>
            <a:rPr lang="en-US"/>
            <a:t>Collectively deciding our subject platform for data analysis</a:t>
          </a:r>
        </a:p>
      </dgm:t>
    </dgm:pt>
    <dgm:pt modelId="{51067BEC-4533-4F03-A150-5922AF1AA889}" type="parTrans" cxnId="{6ED97E61-122D-4F31-ABBB-5102D12F2A0F}">
      <dgm:prSet/>
      <dgm:spPr/>
      <dgm:t>
        <a:bodyPr/>
        <a:lstStyle/>
        <a:p>
          <a:endParaRPr lang="en-US"/>
        </a:p>
      </dgm:t>
    </dgm:pt>
    <dgm:pt modelId="{8D2BC3EF-1F63-4A4A-BA23-9BC9A0AE590E}" type="sibTrans" cxnId="{6ED97E61-122D-4F31-ABBB-5102D12F2A0F}">
      <dgm:prSet/>
      <dgm:spPr/>
      <dgm:t>
        <a:bodyPr/>
        <a:lstStyle/>
        <a:p>
          <a:endParaRPr lang="en-US"/>
        </a:p>
      </dgm:t>
    </dgm:pt>
    <dgm:pt modelId="{A323234D-4C9C-4FFE-B95F-83D5DBD6E9EC}">
      <dgm:prSet/>
      <dgm:spPr/>
      <dgm:t>
        <a:bodyPr/>
        <a:lstStyle/>
        <a:p>
          <a:r>
            <a:rPr lang="en-US"/>
            <a:t>Cleaning and sorting data for clear Data Frames</a:t>
          </a:r>
        </a:p>
      </dgm:t>
    </dgm:pt>
    <dgm:pt modelId="{0E2A6CD2-E91F-4CA4-AD33-64908802263B}" type="parTrans" cxnId="{73CF06C6-D21C-4D06-A460-AAFE0CF63154}">
      <dgm:prSet/>
      <dgm:spPr/>
      <dgm:t>
        <a:bodyPr/>
        <a:lstStyle/>
        <a:p>
          <a:endParaRPr lang="en-US"/>
        </a:p>
      </dgm:t>
    </dgm:pt>
    <dgm:pt modelId="{231E3CBA-46BB-4336-8F56-919E743C2800}" type="sibTrans" cxnId="{73CF06C6-D21C-4D06-A460-AAFE0CF63154}">
      <dgm:prSet/>
      <dgm:spPr/>
      <dgm:t>
        <a:bodyPr/>
        <a:lstStyle/>
        <a:p>
          <a:endParaRPr lang="en-US"/>
        </a:p>
      </dgm:t>
    </dgm:pt>
    <dgm:pt modelId="{EA8522B2-FB48-4F88-A477-E96CAEAD10E4}">
      <dgm:prSet/>
      <dgm:spPr/>
      <dgm:t>
        <a:bodyPr/>
        <a:lstStyle/>
        <a:p>
          <a:r>
            <a:rPr lang="en-US"/>
            <a:t>Determining Potential Outliers</a:t>
          </a:r>
        </a:p>
      </dgm:t>
    </dgm:pt>
    <dgm:pt modelId="{C3CA5E07-4933-4AB2-93B3-A2576F3A3753}" type="parTrans" cxnId="{8F945DEC-43F4-4174-853C-7C90B0A0A6D4}">
      <dgm:prSet/>
      <dgm:spPr/>
      <dgm:t>
        <a:bodyPr/>
        <a:lstStyle/>
        <a:p>
          <a:endParaRPr lang="en-US"/>
        </a:p>
      </dgm:t>
    </dgm:pt>
    <dgm:pt modelId="{8D6065DD-A620-4391-BEE0-41418BD4AB81}" type="sibTrans" cxnId="{8F945DEC-43F4-4174-853C-7C90B0A0A6D4}">
      <dgm:prSet/>
      <dgm:spPr/>
      <dgm:t>
        <a:bodyPr/>
        <a:lstStyle/>
        <a:p>
          <a:endParaRPr lang="en-US"/>
        </a:p>
      </dgm:t>
    </dgm:pt>
    <dgm:pt modelId="{90CA8514-F718-49B0-A1B7-9C751A2DB059}">
      <dgm:prSet/>
      <dgm:spPr/>
      <dgm:t>
        <a:bodyPr/>
        <a:lstStyle/>
        <a:p>
          <a:r>
            <a:rPr lang="en-US"/>
            <a:t>Delegating questions and executing visualizations</a:t>
          </a:r>
        </a:p>
      </dgm:t>
    </dgm:pt>
    <dgm:pt modelId="{8AB5AC35-B5E5-42FF-A049-6BC83BC33BCA}" type="parTrans" cxnId="{CDD6D24F-31C9-494B-BF53-D1E68062631F}">
      <dgm:prSet/>
      <dgm:spPr/>
      <dgm:t>
        <a:bodyPr/>
        <a:lstStyle/>
        <a:p>
          <a:endParaRPr lang="en-US"/>
        </a:p>
      </dgm:t>
    </dgm:pt>
    <dgm:pt modelId="{8EDDD6AF-E355-4932-A88D-7B1824F1904F}" type="sibTrans" cxnId="{CDD6D24F-31C9-494B-BF53-D1E68062631F}">
      <dgm:prSet/>
      <dgm:spPr/>
      <dgm:t>
        <a:bodyPr/>
        <a:lstStyle/>
        <a:p>
          <a:endParaRPr lang="en-US"/>
        </a:p>
      </dgm:t>
    </dgm:pt>
    <dgm:pt modelId="{885878FB-5701-42D3-A0EE-23540741406E}">
      <dgm:prSet/>
      <dgm:spPr/>
      <dgm:t>
        <a:bodyPr/>
        <a:lstStyle/>
        <a:p>
          <a:r>
            <a:rPr lang="en-US"/>
            <a:t>Consistently communicating Github requests to ensure current datasets</a:t>
          </a:r>
        </a:p>
      </dgm:t>
    </dgm:pt>
    <dgm:pt modelId="{C73A9D63-743E-490D-B713-306B3A489086}" type="parTrans" cxnId="{9C0B5496-72DE-4DDB-9547-D805560801F1}">
      <dgm:prSet/>
      <dgm:spPr/>
      <dgm:t>
        <a:bodyPr/>
        <a:lstStyle/>
        <a:p>
          <a:endParaRPr lang="en-US"/>
        </a:p>
      </dgm:t>
    </dgm:pt>
    <dgm:pt modelId="{5A5A2510-77A5-46C1-A8F7-7C1A03CF45D3}" type="sibTrans" cxnId="{9C0B5496-72DE-4DDB-9547-D805560801F1}">
      <dgm:prSet/>
      <dgm:spPr/>
      <dgm:t>
        <a:bodyPr/>
        <a:lstStyle/>
        <a:p>
          <a:endParaRPr lang="en-US"/>
        </a:p>
      </dgm:t>
    </dgm:pt>
    <dgm:pt modelId="{C743E80A-D2E7-4A47-82B9-AD6C3BDC67F7}">
      <dgm:prSet/>
      <dgm:spPr/>
      <dgm:t>
        <a:bodyPr/>
        <a:lstStyle/>
        <a:p>
          <a:r>
            <a:rPr lang="en-US"/>
            <a:t>Problems/Resolutions</a:t>
          </a:r>
        </a:p>
      </dgm:t>
    </dgm:pt>
    <dgm:pt modelId="{755CAB3B-C7C4-438C-B669-F55552FCE50E}" type="parTrans" cxnId="{FEEC3CAE-0085-4881-A6F8-153D22A28F3A}">
      <dgm:prSet/>
      <dgm:spPr/>
      <dgm:t>
        <a:bodyPr/>
        <a:lstStyle/>
        <a:p>
          <a:endParaRPr lang="en-US"/>
        </a:p>
      </dgm:t>
    </dgm:pt>
    <dgm:pt modelId="{CD2BFE34-0770-42AD-BE99-16A0DCDF15A8}" type="sibTrans" cxnId="{FEEC3CAE-0085-4881-A6F8-153D22A28F3A}">
      <dgm:prSet/>
      <dgm:spPr/>
      <dgm:t>
        <a:bodyPr/>
        <a:lstStyle/>
        <a:p>
          <a:endParaRPr lang="en-US"/>
        </a:p>
      </dgm:t>
    </dgm:pt>
    <dgm:pt modelId="{61B89CA7-191D-44B0-94CA-4503EBB78D27}">
      <dgm:prSet/>
      <dgm:spPr/>
      <dgm:t>
        <a:bodyPr/>
        <a:lstStyle/>
        <a:p>
          <a:r>
            <a:rPr lang="en-US" dirty="0"/>
            <a:t>GitHub Familiarity</a:t>
          </a:r>
        </a:p>
      </dgm:t>
    </dgm:pt>
    <dgm:pt modelId="{B03ABF7B-D57B-4AE7-80B8-7D6634D6F863}" type="parTrans" cxnId="{FF17CB88-BD5C-48D5-A783-C71488EBCE56}">
      <dgm:prSet/>
      <dgm:spPr/>
      <dgm:t>
        <a:bodyPr/>
        <a:lstStyle/>
        <a:p>
          <a:endParaRPr lang="en-US"/>
        </a:p>
      </dgm:t>
    </dgm:pt>
    <dgm:pt modelId="{843A4CC5-3CAE-4D1D-ADFA-67A97B616FA7}" type="sibTrans" cxnId="{FF17CB88-BD5C-48D5-A783-C71488EBCE56}">
      <dgm:prSet/>
      <dgm:spPr/>
      <dgm:t>
        <a:bodyPr/>
        <a:lstStyle/>
        <a:p>
          <a:endParaRPr lang="en-US"/>
        </a:p>
      </dgm:t>
    </dgm:pt>
    <dgm:pt modelId="{9F14BA5A-6D4A-4493-ADE2-99CE8A257303}">
      <dgm:prSet/>
      <dgm:spPr/>
      <dgm:t>
        <a:bodyPr/>
        <a:lstStyle/>
        <a:p>
          <a:r>
            <a:rPr lang="en-US" dirty="0"/>
            <a:t>Getting comfortable with Pull Requests</a:t>
          </a:r>
        </a:p>
      </dgm:t>
    </dgm:pt>
    <dgm:pt modelId="{48191E02-3198-44AF-BE5E-35E80A0E4C4E}" type="parTrans" cxnId="{30547356-45CB-4FFF-8617-6654B4981634}">
      <dgm:prSet/>
      <dgm:spPr/>
      <dgm:t>
        <a:bodyPr/>
        <a:lstStyle/>
        <a:p>
          <a:endParaRPr lang="en-US"/>
        </a:p>
      </dgm:t>
    </dgm:pt>
    <dgm:pt modelId="{15C94962-C812-49C2-BA83-3C2CF0DC1296}" type="sibTrans" cxnId="{30547356-45CB-4FFF-8617-6654B4981634}">
      <dgm:prSet/>
      <dgm:spPr/>
      <dgm:t>
        <a:bodyPr/>
        <a:lstStyle/>
        <a:p>
          <a:endParaRPr lang="en-US"/>
        </a:p>
      </dgm:t>
    </dgm:pt>
    <dgm:pt modelId="{8FDABD16-649A-41DC-B23B-8944AD10828A}">
      <dgm:prSet/>
      <dgm:spPr/>
      <dgm:t>
        <a:bodyPr/>
        <a:lstStyle/>
        <a:p>
          <a:r>
            <a:rPr lang="en-US"/>
            <a:t>Managing conflicting Code</a:t>
          </a:r>
        </a:p>
      </dgm:t>
    </dgm:pt>
    <dgm:pt modelId="{E732C95B-198D-4FB8-B43D-9BB42DA31AFB}" type="parTrans" cxnId="{C22F01E1-B9AE-4450-9C36-F45D06545758}">
      <dgm:prSet/>
      <dgm:spPr/>
      <dgm:t>
        <a:bodyPr/>
        <a:lstStyle/>
        <a:p>
          <a:endParaRPr lang="en-US"/>
        </a:p>
      </dgm:t>
    </dgm:pt>
    <dgm:pt modelId="{2C35BA34-6603-4975-9EB6-304349D268B7}" type="sibTrans" cxnId="{C22F01E1-B9AE-4450-9C36-F45D06545758}">
      <dgm:prSet/>
      <dgm:spPr/>
      <dgm:t>
        <a:bodyPr/>
        <a:lstStyle/>
        <a:p>
          <a:endParaRPr lang="en-US"/>
        </a:p>
      </dgm:t>
    </dgm:pt>
    <dgm:pt modelId="{29CDB840-652D-4B99-BAC0-758D12BE1262}">
      <dgm:prSet/>
      <dgm:spPr/>
      <dgm:t>
        <a:bodyPr/>
        <a:lstStyle/>
        <a:p>
          <a:r>
            <a:rPr lang="en-US"/>
            <a:t>Initial time concerns with Data Cleaning</a:t>
          </a:r>
        </a:p>
      </dgm:t>
    </dgm:pt>
    <dgm:pt modelId="{6E42D35F-213C-4903-A90C-623ABD30F307}" type="parTrans" cxnId="{A4E47212-52AC-4DD1-BFD2-75FAD53A1BC3}">
      <dgm:prSet/>
      <dgm:spPr/>
      <dgm:t>
        <a:bodyPr/>
        <a:lstStyle/>
        <a:p>
          <a:endParaRPr lang="en-US"/>
        </a:p>
      </dgm:t>
    </dgm:pt>
    <dgm:pt modelId="{DD885B9A-60EA-4701-9F9B-2FE651BD4177}" type="sibTrans" cxnId="{A4E47212-52AC-4DD1-BFD2-75FAD53A1BC3}">
      <dgm:prSet/>
      <dgm:spPr/>
      <dgm:t>
        <a:bodyPr/>
        <a:lstStyle/>
        <a:p>
          <a:endParaRPr lang="en-US"/>
        </a:p>
      </dgm:t>
    </dgm:pt>
    <dgm:pt modelId="{EBC96067-BFDB-4337-941A-87525BC48C7F}">
      <dgm:prSet/>
      <dgm:spPr/>
      <dgm:t>
        <a:bodyPr/>
        <a:lstStyle/>
        <a:p>
          <a:r>
            <a:rPr lang="en-US" dirty="0"/>
            <a:t>Best Practices for getting Data thru </a:t>
          </a:r>
          <a:r>
            <a:rPr lang="en-US" dirty="0" err="1"/>
            <a:t>APIc</a:t>
          </a:r>
          <a:r>
            <a:rPr lang="en-US" dirty="0"/>
            <a:t> calls</a:t>
          </a:r>
        </a:p>
      </dgm:t>
    </dgm:pt>
    <dgm:pt modelId="{3EFD0761-FDDB-4B7F-8144-54903B324D47}" type="parTrans" cxnId="{FB8C715F-99DA-4EB8-A27F-3082DDA18B6C}">
      <dgm:prSet/>
      <dgm:spPr/>
    </dgm:pt>
    <dgm:pt modelId="{9B8D97CE-5A48-4ECB-B985-9FCFD8EE6605}" type="sibTrans" cxnId="{FB8C715F-99DA-4EB8-A27F-3082DDA18B6C}">
      <dgm:prSet/>
      <dgm:spPr/>
    </dgm:pt>
    <dgm:pt modelId="{A7577313-705D-45A7-BFAA-A5E5027BE5B1}">
      <dgm:prSet/>
      <dgm:spPr/>
      <dgm:t>
        <a:bodyPr/>
        <a:lstStyle/>
        <a:p>
          <a:r>
            <a:rPr lang="en-US" dirty="0"/>
            <a:t>Task Delegation and Coordination</a:t>
          </a:r>
        </a:p>
      </dgm:t>
    </dgm:pt>
    <dgm:pt modelId="{A682DAA5-B961-4A38-AB29-E462F2C839CD}" type="parTrans" cxnId="{5C87F56F-84A2-4016-8BFB-E1BC0A733B4D}">
      <dgm:prSet/>
      <dgm:spPr/>
    </dgm:pt>
    <dgm:pt modelId="{90E2E5A4-AE4A-47F6-ADEC-857ABBA6A1EB}" type="sibTrans" cxnId="{5C87F56F-84A2-4016-8BFB-E1BC0A733B4D}">
      <dgm:prSet/>
      <dgm:spPr/>
    </dgm:pt>
    <dgm:pt modelId="{4CBE7B29-A6CF-445A-9B3D-15EED15EFBE2}" type="pres">
      <dgm:prSet presAssocID="{A3E3BB70-81AE-46C1-A308-FC834B920259}" presName="Name0" presStyleCnt="0">
        <dgm:presLayoutVars>
          <dgm:dir/>
          <dgm:animLvl val="lvl"/>
          <dgm:resizeHandles val="exact"/>
        </dgm:presLayoutVars>
      </dgm:prSet>
      <dgm:spPr/>
    </dgm:pt>
    <dgm:pt modelId="{6BC85C02-22C1-4F7C-AE8E-C295E48BF2B4}" type="pres">
      <dgm:prSet presAssocID="{DE3DC247-871C-4CD2-81A5-37C10FCEB42E}" presName="composite" presStyleCnt="0"/>
      <dgm:spPr/>
    </dgm:pt>
    <dgm:pt modelId="{72253A7C-A2D0-46D1-8ECB-0EDB26E6EC0F}" type="pres">
      <dgm:prSet presAssocID="{DE3DC247-871C-4CD2-81A5-37C10FCEB42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647192D-748C-4E7F-B7DF-9558F5362635}" type="pres">
      <dgm:prSet presAssocID="{DE3DC247-871C-4CD2-81A5-37C10FCEB42E}" presName="desTx" presStyleLbl="alignAccFollowNode1" presStyleIdx="0" presStyleCnt="2">
        <dgm:presLayoutVars>
          <dgm:bulletEnabled val="1"/>
        </dgm:presLayoutVars>
      </dgm:prSet>
      <dgm:spPr/>
    </dgm:pt>
    <dgm:pt modelId="{56708367-8F11-4E22-A332-D91D0BF88120}" type="pres">
      <dgm:prSet presAssocID="{BBBE7906-E362-416B-A971-9E41709E3C88}" presName="space" presStyleCnt="0"/>
      <dgm:spPr/>
    </dgm:pt>
    <dgm:pt modelId="{F8617E3A-9390-44EE-A19D-466F56F17859}" type="pres">
      <dgm:prSet presAssocID="{C743E80A-D2E7-4A47-82B9-AD6C3BDC67F7}" presName="composite" presStyleCnt="0"/>
      <dgm:spPr/>
    </dgm:pt>
    <dgm:pt modelId="{6CFFC1B7-1DFD-4E50-91C5-9DE020A3E494}" type="pres">
      <dgm:prSet presAssocID="{C743E80A-D2E7-4A47-82B9-AD6C3BDC67F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991D02E-9785-4359-BD5F-731F2B7D8891}" type="pres">
      <dgm:prSet presAssocID="{C743E80A-D2E7-4A47-82B9-AD6C3BDC67F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A96BC00-A571-47AE-BB7F-ACE0A92418B5}" type="presOf" srcId="{A323234D-4C9C-4FFE-B95F-83D5DBD6E9EC}" destId="{0647192D-748C-4E7F-B7DF-9558F5362635}" srcOrd="0" destOrd="1" presId="urn:microsoft.com/office/officeart/2005/8/layout/hList1"/>
    <dgm:cxn modelId="{D48C9310-B878-4DAF-96F5-0DEE1D5CC93E}" type="presOf" srcId="{29CDB840-652D-4B99-BAC0-758D12BE1262}" destId="{6991D02E-9785-4359-BD5F-731F2B7D8891}" srcOrd="0" destOrd="5" presId="urn:microsoft.com/office/officeart/2005/8/layout/hList1"/>
    <dgm:cxn modelId="{A4E47212-52AC-4DD1-BFD2-75FAD53A1BC3}" srcId="{C743E80A-D2E7-4A47-82B9-AD6C3BDC67F7}" destId="{29CDB840-652D-4B99-BAC0-758D12BE1262}" srcOrd="5" destOrd="0" parTransId="{6E42D35F-213C-4903-A90C-623ABD30F307}" sibTransId="{DD885B9A-60EA-4701-9F9B-2FE651BD4177}"/>
    <dgm:cxn modelId="{C6FCF228-A84D-4131-A450-7582F96E2524}" type="presOf" srcId="{DE3DC247-871C-4CD2-81A5-37C10FCEB42E}" destId="{72253A7C-A2D0-46D1-8ECB-0EDB26E6EC0F}" srcOrd="0" destOrd="0" presId="urn:microsoft.com/office/officeart/2005/8/layout/hList1"/>
    <dgm:cxn modelId="{6CEC403F-C0F7-480B-81FB-F016D20B66D9}" type="presOf" srcId="{A3E3BB70-81AE-46C1-A308-FC834B920259}" destId="{4CBE7B29-A6CF-445A-9B3D-15EED15EFBE2}" srcOrd="0" destOrd="0" presId="urn:microsoft.com/office/officeart/2005/8/layout/hList1"/>
    <dgm:cxn modelId="{FB8C715F-99DA-4EB8-A27F-3082DDA18B6C}" srcId="{C743E80A-D2E7-4A47-82B9-AD6C3BDC67F7}" destId="{EBC96067-BFDB-4337-941A-87525BC48C7F}" srcOrd="1" destOrd="0" parTransId="{3EFD0761-FDDB-4B7F-8144-54903B324D47}" sibTransId="{9B8D97CE-5A48-4ECB-B985-9FCFD8EE6605}"/>
    <dgm:cxn modelId="{D6717841-19AA-4DA7-BD4C-F0AC277BBAC7}" type="presOf" srcId="{F445C4D9-3CE1-488F-B071-53BD518A3ED0}" destId="{0647192D-748C-4E7F-B7DF-9558F5362635}" srcOrd="0" destOrd="0" presId="urn:microsoft.com/office/officeart/2005/8/layout/hList1"/>
    <dgm:cxn modelId="{6ED97E61-122D-4F31-ABBB-5102D12F2A0F}" srcId="{DE3DC247-871C-4CD2-81A5-37C10FCEB42E}" destId="{F445C4D9-3CE1-488F-B071-53BD518A3ED0}" srcOrd="0" destOrd="0" parTransId="{51067BEC-4533-4F03-A150-5922AF1AA889}" sibTransId="{8D2BC3EF-1F63-4A4A-BA23-9BC9A0AE590E}"/>
    <dgm:cxn modelId="{CDD6D24F-31C9-494B-BF53-D1E68062631F}" srcId="{DE3DC247-871C-4CD2-81A5-37C10FCEB42E}" destId="{90CA8514-F718-49B0-A1B7-9C751A2DB059}" srcOrd="3" destOrd="0" parTransId="{8AB5AC35-B5E5-42FF-A049-6BC83BC33BCA}" sibTransId="{8EDDD6AF-E355-4932-A88D-7B1824F1904F}"/>
    <dgm:cxn modelId="{5C87F56F-84A2-4016-8BFB-E1BC0A733B4D}" srcId="{C743E80A-D2E7-4A47-82B9-AD6C3BDC67F7}" destId="{A7577313-705D-45A7-BFAA-A5E5027BE5B1}" srcOrd="2" destOrd="0" parTransId="{A682DAA5-B961-4A38-AB29-E462F2C839CD}" sibTransId="{90E2E5A4-AE4A-47F6-ADEC-857ABBA6A1EB}"/>
    <dgm:cxn modelId="{D8F1AA51-CFAF-4AE2-AC98-C65A092AD3BB}" type="presOf" srcId="{8FDABD16-649A-41DC-B23B-8944AD10828A}" destId="{6991D02E-9785-4359-BD5F-731F2B7D8891}" srcOrd="0" destOrd="4" presId="urn:microsoft.com/office/officeart/2005/8/layout/hList1"/>
    <dgm:cxn modelId="{30547356-45CB-4FFF-8617-6654B4981634}" srcId="{C743E80A-D2E7-4A47-82B9-AD6C3BDC67F7}" destId="{9F14BA5A-6D4A-4493-ADE2-99CE8A257303}" srcOrd="3" destOrd="0" parTransId="{48191E02-3198-44AF-BE5E-35E80A0E4C4E}" sibTransId="{15C94962-C812-49C2-BA83-3C2CF0DC1296}"/>
    <dgm:cxn modelId="{7E5C0686-4F27-4EA7-A7A8-26848E070370}" type="presOf" srcId="{9F14BA5A-6D4A-4493-ADE2-99CE8A257303}" destId="{6991D02E-9785-4359-BD5F-731F2B7D8891}" srcOrd="0" destOrd="3" presId="urn:microsoft.com/office/officeart/2005/8/layout/hList1"/>
    <dgm:cxn modelId="{FF17CB88-BD5C-48D5-A783-C71488EBCE56}" srcId="{C743E80A-D2E7-4A47-82B9-AD6C3BDC67F7}" destId="{61B89CA7-191D-44B0-94CA-4503EBB78D27}" srcOrd="0" destOrd="0" parTransId="{B03ABF7B-D57B-4AE7-80B8-7D6634D6F863}" sibTransId="{843A4CC5-3CAE-4D1D-ADFA-67A97B616FA7}"/>
    <dgm:cxn modelId="{9C0B5496-72DE-4DDB-9547-D805560801F1}" srcId="{DE3DC247-871C-4CD2-81A5-37C10FCEB42E}" destId="{885878FB-5701-42D3-A0EE-23540741406E}" srcOrd="4" destOrd="0" parTransId="{C73A9D63-743E-490D-B713-306B3A489086}" sibTransId="{5A5A2510-77A5-46C1-A8F7-7C1A03CF45D3}"/>
    <dgm:cxn modelId="{07D9F297-68A0-493C-B771-3CEF28CB1149}" type="presOf" srcId="{C743E80A-D2E7-4A47-82B9-AD6C3BDC67F7}" destId="{6CFFC1B7-1DFD-4E50-91C5-9DE020A3E494}" srcOrd="0" destOrd="0" presId="urn:microsoft.com/office/officeart/2005/8/layout/hList1"/>
    <dgm:cxn modelId="{12E812AD-6F5A-4EB9-B359-54D41A8179E4}" type="presOf" srcId="{885878FB-5701-42D3-A0EE-23540741406E}" destId="{0647192D-748C-4E7F-B7DF-9558F5362635}" srcOrd="0" destOrd="4" presId="urn:microsoft.com/office/officeart/2005/8/layout/hList1"/>
    <dgm:cxn modelId="{FEEC3CAE-0085-4881-A6F8-153D22A28F3A}" srcId="{A3E3BB70-81AE-46C1-A308-FC834B920259}" destId="{C743E80A-D2E7-4A47-82B9-AD6C3BDC67F7}" srcOrd="1" destOrd="0" parTransId="{755CAB3B-C7C4-438C-B669-F55552FCE50E}" sibTransId="{CD2BFE34-0770-42AD-BE99-16A0DCDF15A8}"/>
    <dgm:cxn modelId="{F49364B4-BF04-44BA-9EDA-FD642BB06C0A}" type="presOf" srcId="{EA8522B2-FB48-4F88-A477-E96CAEAD10E4}" destId="{0647192D-748C-4E7F-B7DF-9558F5362635}" srcOrd="0" destOrd="2" presId="urn:microsoft.com/office/officeart/2005/8/layout/hList1"/>
    <dgm:cxn modelId="{73CF06C6-D21C-4D06-A460-AAFE0CF63154}" srcId="{DE3DC247-871C-4CD2-81A5-37C10FCEB42E}" destId="{A323234D-4C9C-4FFE-B95F-83D5DBD6E9EC}" srcOrd="1" destOrd="0" parTransId="{0E2A6CD2-E91F-4CA4-AD33-64908802263B}" sibTransId="{231E3CBA-46BB-4336-8F56-919E743C2800}"/>
    <dgm:cxn modelId="{108BDCC6-1DED-4883-9A92-EC7362389702}" type="presOf" srcId="{EBC96067-BFDB-4337-941A-87525BC48C7F}" destId="{6991D02E-9785-4359-BD5F-731F2B7D8891}" srcOrd="0" destOrd="1" presId="urn:microsoft.com/office/officeart/2005/8/layout/hList1"/>
    <dgm:cxn modelId="{C22F01E1-B9AE-4450-9C36-F45D06545758}" srcId="{C743E80A-D2E7-4A47-82B9-AD6C3BDC67F7}" destId="{8FDABD16-649A-41DC-B23B-8944AD10828A}" srcOrd="4" destOrd="0" parTransId="{E732C95B-198D-4FB8-B43D-9BB42DA31AFB}" sibTransId="{2C35BA34-6603-4975-9EB6-304349D268B7}"/>
    <dgm:cxn modelId="{400B20E1-DB3B-4ED9-A301-50CFA5FEC51D}" type="presOf" srcId="{90CA8514-F718-49B0-A1B7-9C751A2DB059}" destId="{0647192D-748C-4E7F-B7DF-9558F5362635}" srcOrd="0" destOrd="3" presId="urn:microsoft.com/office/officeart/2005/8/layout/hList1"/>
    <dgm:cxn modelId="{577E4AE9-68F9-4EBD-85E2-21BFF3F86315}" type="presOf" srcId="{A7577313-705D-45A7-BFAA-A5E5027BE5B1}" destId="{6991D02E-9785-4359-BD5F-731F2B7D8891}" srcOrd="0" destOrd="2" presId="urn:microsoft.com/office/officeart/2005/8/layout/hList1"/>
    <dgm:cxn modelId="{662617EC-3AB2-44A1-A835-5C47BF868EBC}" type="presOf" srcId="{61B89CA7-191D-44B0-94CA-4503EBB78D27}" destId="{6991D02E-9785-4359-BD5F-731F2B7D8891}" srcOrd="0" destOrd="0" presId="urn:microsoft.com/office/officeart/2005/8/layout/hList1"/>
    <dgm:cxn modelId="{8F945DEC-43F4-4174-853C-7C90B0A0A6D4}" srcId="{DE3DC247-871C-4CD2-81A5-37C10FCEB42E}" destId="{EA8522B2-FB48-4F88-A477-E96CAEAD10E4}" srcOrd="2" destOrd="0" parTransId="{C3CA5E07-4933-4AB2-93B3-A2576F3A3753}" sibTransId="{8D6065DD-A620-4391-BEE0-41418BD4AB81}"/>
    <dgm:cxn modelId="{B80024EE-1D90-48DC-AE59-5E9BA53F71C2}" srcId="{A3E3BB70-81AE-46C1-A308-FC834B920259}" destId="{DE3DC247-871C-4CD2-81A5-37C10FCEB42E}" srcOrd="0" destOrd="0" parTransId="{5641CB37-863F-4487-8EC0-2CE6680F3FB2}" sibTransId="{BBBE7906-E362-416B-A971-9E41709E3C88}"/>
    <dgm:cxn modelId="{CE461BED-C2F8-4E2C-9EB3-E2F5EF2497CC}" type="presParOf" srcId="{4CBE7B29-A6CF-445A-9B3D-15EED15EFBE2}" destId="{6BC85C02-22C1-4F7C-AE8E-C295E48BF2B4}" srcOrd="0" destOrd="0" presId="urn:microsoft.com/office/officeart/2005/8/layout/hList1"/>
    <dgm:cxn modelId="{DD7A79D0-E54F-4995-9EAF-A2BC0C2E20B0}" type="presParOf" srcId="{6BC85C02-22C1-4F7C-AE8E-C295E48BF2B4}" destId="{72253A7C-A2D0-46D1-8ECB-0EDB26E6EC0F}" srcOrd="0" destOrd="0" presId="urn:microsoft.com/office/officeart/2005/8/layout/hList1"/>
    <dgm:cxn modelId="{90405CB4-2846-4B04-8953-2CD95194602F}" type="presParOf" srcId="{6BC85C02-22C1-4F7C-AE8E-C295E48BF2B4}" destId="{0647192D-748C-4E7F-B7DF-9558F5362635}" srcOrd="1" destOrd="0" presId="urn:microsoft.com/office/officeart/2005/8/layout/hList1"/>
    <dgm:cxn modelId="{23CE4F7A-87C3-4264-8EB2-FBFAFB0A89FF}" type="presParOf" srcId="{4CBE7B29-A6CF-445A-9B3D-15EED15EFBE2}" destId="{56708367-8F11-4E22-A332-D91D0BF88120}" srcOrd="1" destOrd="0" presId="urn:microsoft.com/office/officeart/2005/8/layout/hList1"/>
    <dgm:cxn modelId="{678ECC94-44E9-4233-9F15-77A068A5D102}" type="presParOf" srcId="{4CBE7B29-A6CF-445A-9B3D-15EED15EFBE2}" destId="{F8617E3A-9390-44EE-A19D-466F56F17859}" srcOrd="2" destOrd="0" presId="urn:microsoft.com/office/officeart/2005/8/layout/hList1"/>
    <dgm:cxn modelId="{DDB536A8-D906-4837-AD8D-4075505D8843}" type="presParOf" srcId="{F8617E3A-9390-44EE-A19D-466F56F17859}" destId="{6CFFC1B7-1DFD-4E50-91C5-9DE020A3E494}" srcOrd="0" destOrd="0" presId="urn:microsoft.com/office/officeart/2005/8/layout/hList1"/>
    <dgm:cxn modelId="{07EAF886-CC79-45D0-A565-E69EB0F5E584}" type="presParOf" srcId="{F8617E3A-9390-44EE-A19D-466F56F17859}" destId="{6991D02E-9785-4359-BD5F-731F2B7D88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0083-4F38-4361-B8EA-C1EC632A5046}">
      <dsp:nvSpPr>
        <dsp:cNvPr id="0" name=""/>
        <dsp:cNvSpPr/>
      </dsp:nvSpPr>
      <dsp:spPr>
        <a:xfrm>
          <a:off x="0" y="85500"/>
          <a:ext cx="6496050" cy="216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We were able to brainstorm a few questions to begin our analysis and the API documentation on OMDB and TMDB assisted us in creating additional inquiries</a:t>
          </a:r>
          <a:endParaRPr lang="en-US" sz="2500" kern="1200"/>
        </a:p>
      </dsp:txBody>
      <dsp:txXfrm>
        <a:off x="105662" y="191162"/>
        <a:ext cx="6284726" cy="1953176"/>
      </dsp:txXfrm>
    </dsp:sp>
    <dsp:sp modelId="{2D5565DB-03B7-45E8-A680-66104E9314A1}">
      <dsp:nvSpPr>
        <dsp:cNvPr id="0" name=""/>
        <dsp:cNvSpPr/>
      </dsp:nvSpPr>
      <dsp:spPr>
        <a:xfrm>
          <a:off x="0" y="2322000"/>
          <a:ext cx="6496050" cy="2164500"/>
        </a:xfrm>
        <a:prstGeom prst="round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We do believe we found sufficient data to identify key factors that can attribute to a film’s success</a:t>
          </a:r>
          <a:endParaRPr lang="en-US" sz="2500" kern="1200"/>
        </a:p>
      </dsp:txBody>
      <dsp:txXfrm>
        <a:off x="105662" y="2427662"/>
        <a:ext cx="6284726" cy="1953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3A7C-A2D0-46D1-8ECB-0EDB26E6EC0F}">
      <dsp:nvSpPr>
        <dsp:cNvPr id="0" name=""/>
        <dsp:cNvSpPr/>
      </dsp:nvSpPr>
      <dsp:spPr>
        <a:xfrm>
          <a:off x="53" y="84163"/>
          <a:ext cx="5091244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Our Process</a:t>
          </a:r>
        </a:p>
      </dsp:txBody>
      <dsp:txXfrm>
        <a:off x="53" y="84163"/>
        <a:ext cx="5091244" cy="518400"/>
      </dsp:txXfrm>
    </dsp:sp>
    <dsp:sp modelId="{0647192D-748C-4E7F-B7DF-9558F5362635}">
      <dsp:nvSpPr>
        <dsp:cNvPr id="0" name=""/>
        <dsp:cNvSpPr/>
      </dsp:nvSpPr>
      <dsp:spPr>
        <a:xfrm>
          <a:off x="53" y="602563"/>
          <a:ext cx="5091244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Collectively deciding our subject platform for data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Cleaning and sorting data for clear Data Frames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Determining Potential Outliers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Delegating questions and executing visualizations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Consistently communicating Github requests to ensure current datasets</a:t>
          </a:r>
        </a:p>
      </dsp:txBody>
      <dsp:txXfrm>
        <a:off x="53" y="602563"/>
        <a:ext cx="5091244" cy="2717550"/>
      </dsp:txXfrm>
    </dsp:sp>
    <dsp:sp modelId="{6CFFC1B7-1DFD-4E50-91C5-9DE020A3E494}">
      <dsp:nvSpPr>
        <dsp:cNvPr id="0" name=""/>
        <dsp:cNvSpPr/>
      </dsp:nvSpPr>
      <dsp:spPr>
        <a:xfrm>
          <a:off x="5804072" y="84163"/>
          <a:ext cx="5091244" cy="518400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Problems/Resolutions</a:t>
          </a:r>
        </a:p>
      </dsp:txBody>
      <dsp:txXfrm>
        <a:off x="5804072" y="84163"/>
        <a:ext cx="5091244" cy="518400"/>
      </dsp:txXfrm>
    </dsp:sp>
    <dsp:sp modelId="{6991D02E-9785-4359-BD5F-731F2B7D8891}">
      <dsp:nvSpPr>
        <dsp:cNvPr id="0" name=""/>
        <dsp:cNvSpPr/>
      </dsp:nvSpPr>
      <dsp:spPr>
        <a:xfrm>
          <a:off x="5804072" y="602563"/>
          <a:ext cx="5091244" cy="2717550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GitHub Familiarity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Best Practices for getting Data thru </a:t>
          </a:r>
          <a:r>
            <a:rPr lang="en-US" sz="1800" kern="1200" dirty="0" err="1"/>
            <a:t>APIc</a:t>
          </a:r>
          <a:r>
            <a:rPr lang="en-US" sz="1800" kern="1200" dirty="0"/>
            <a:t> calls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Delegation and Coordination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Getting comfortable with Pull Requests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Managing conflicting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Initial time concerns with Data Cleaning</a:t>
          </a:r>
        </a:p>
      </dsp:txBody>
      <dsp:txXfrm>
        <a:off x="5804072" y="602563"/>
        <a:ext cx="5091244" cy="2717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4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31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34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9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7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4254BA-335F-49C9-8883-5F2BBA3B3B4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FC65B-A601-47C5-BF31-ABE78F72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B63F-95DB-484E-BAAC-4CA2C6ED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772161"/>
            <a:ext cx="3352375" cy="3149600"/>
          </a:xfrm>
        </p:spPr>
        <p:txBody>
          <a:bodyPr>
            <a:normAutofit/>
          </a:bodyPr>
          <a:lstStyle/>
          <a:p>
            <a:r>
              <a:rPr lang="en-US" sz="5400" b="1" dirty="0"/>
              <a:t>DEFINING MOVIE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811B4-1751-420D-9B97-C1B34DCF2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BY: </a:t>
            </a:r>
          </a:p>
          <a:p>
            <a:r>
              <a:rPr lang="en-US" sz="1800" b="1" dirty="0" err="1"/>
              <a:t>JUSTin</a:t>
            </a:r>
            <a:r>
              <a:rPr lang="en-US" sz="1800" b="1" dirty="0"/>
              <a:t> DEVRIES</a:t>
            </a:r>
          </a:p>
          <a:p>
            <a:r>
              <a:rPr lang="en-US" sz="1800" b="1" dirty="0"/>
              <a:t>ADAM KATZ</a:t>
            </a:r>
          </a:p>
          <a:p>
            <a:r>
              <a:rPr lang="en-US" sz="1800" b="1" dirty="0"/>
              <a:t>ALLISON PALKA</a:t>
            </a:r>
          </a:p>
          <a:p>
            <a:r>
              <a:rPr lang="en-US" sz="1800" b="1" dirty="0"/>
              <a:t>ALEX TORRES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Graphic 4" descr="Clapper board">
            <a:extLst>
              <a:ext uri="{FF2B5EF4-FFF2-40B4-BE49-F238E27FC236}">
                <a16:creationId xmlns:a16="http://schemas.microsoft.com/office/drawing/2014/main" id="{986DB487-70AD-4855-B9B5-1FA213AC2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515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3924-2986-4EBB-934A-B9406AA0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 dirty="0"/>
              <a:t>DISCUSSION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A70C-30B1-4042-95EC-6A919F77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602558"/>
            <a:ext cx="4166509" cy="462126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Conclusions </a:t>
            </a:r>
          </a:p>
          <a:p>
            <a:pPr lvl="2"/>
            <a:r>
              <a:rPr lang="en-US" dirty="0"/>
              <a:t>Drama films tend to win the most awards</a:t>
            </a:r>
          </a:p>
          <a:p>
            <a:pPr lvl="2"/>
            <a:r>
              <a:rPr lang="en-US" dirty="0"/>
              <a:t>Box office successes tend to be family movies</a:t>
            </a:r>
          </a:p>
          <a:p>
            <a:pPr lvl="2"/>
            <a:r>
              <a:rPr lang="en-US" dirty="0"/>
              <a:t>Paramount Pictures has the most nominated film directors; Miramax has the least amount of nominations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F3AE180-5635-43FC-80A1-13D960DAC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66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0206-A1C0-45CA-999F-9B4BEED1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B63A-05DC-4871-B671-B156D225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As movie lovers, we wanted to investigate key factors that contribute to a film’s success within the industry.</a:t>
            </a:r>
          </a:p>
          <a:p>
            <a:pPr lvl="1"/>
            <a:r>
              <a:rPr lang="en-US" dirty="0"/>
              <a:t>What factors are relevant to film success?</a:t>
            </a:r>
          </a:p>
          <a:p>
            <a:pPr lvl="2"/>
            <a:r>
              <a:rPr lang="en-US" dirty="0"/>
              <a:t> Profit</a:t>
            </a:r>
          </a:p>
          <a:p>
            <a:pPr lvl="2"/>
            <a:r>
              <a:rPr lang="en-US" dirty="0"/>
              <a:t> Genre</a:t>
            </a:r>
          </a:p>
          <a:p>
            <a:pPr lvl="2"/>
            <a:r>
              <a:rPr lang="en-US" dirty="0"/>
              <a:t> Production Company</a:t>
            </a:r>
          </a:p>
          <a:p>
            <a:pPr lvl="2"/>
            <a:r>
              <a:rPr lang="en-US" dirty="0"/>
              <a:t> Visual Effects</a:t>
            </a:r>
          </a:p>
          <a:p>
            <a:pPr lvl="2"/>
            <a:r>
              <a:rPr lang="en-US" dirty="0"/>
              <a:t> Notoriety </a:t>
            </a:r>
          </a:p>
          <a:p>
            <a:pPr lvl="2"/>
            <a:r>
              <a:rPr lang="en-US" dirty="0"/>
              <a:t> Nominations</a:t>
            </a:r>
          </a:p>
        </p:txBody>
      </p:sp>
    </p:spTree>
    <p:extLst>
      <p:ext uri="{BB962C8B-B14F-4D97-AF65-F5344CB8AC3E}">
        <p14:creationId xmlns:p14="http://schemas.microsoft.com/office/powerpoint/2010/main" val="94101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B1FAA-7EA4-479D-AF66-396DD772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EBEBEB"/>
                </a:solidFill>
              </a:rPr>
              <a:t>QUESTIONS AND DATA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C70A986-C20D-4EFF-862F-9ECC4E7EC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20305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63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1FAA-7EA4-479D-AF66-396DD772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>
            <a:normAutofit/>
          </a:bodyPr>
          <a:lstStyle/>
          <a:p>
            <a:r>
              <a:rPr lang="en-US" b="1" dirty="0"/>
              <a:t>QUESTIONS AND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D1C4AB-B19F-47C7-A144-732B51CC9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33">
            <a:extLst>
              <a:ext uri="{FF2B5EF4-FFF2-40B4-BE49-F238E27FC236}">
                <a16:creationId xmlns:a16="http://schemas.microsoft.com/office/drawing/2014/main" id="{58502A68-93EC-445A-A034-4B843BC38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7439B-B37B-4565-9599-79B9B09CAFC1}"/>
              </a:ext>
            </a:extLst>
          </p:cNvPr>
          <p:cNvPicPr/>
          <p:nvPr/>
        </p:nvPicPr>
        <p:blipFill rotWithShape="1">
          <a:blip r:embed="rId3"/>
          <a:srcRect r="630" b="4"/>
          <a:stretch/>
        </p:blipFill>
        <p:spPr>
          <a:xfrm>
            <a:off x="7060689" y="967430"/>
            <a:ext cx="4163991" cy="2793492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C01ACC3-5C44-4BDF-9DB2-6D06B686A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3F46-C237-4A75-ABE3-9771268AF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052918"/>
            <a:ext cx="4764245" cy="4195481"/>
          </a:xfrm>
        </p:spPr>
        <p:txBody>
          <a:bodyPr>
            <a:normAutofit/>
          </a:bodyPr>
          <a:lstStyle/>
          <a:p>
            <a:r>
              <a:rPr lang="en-US" dirty="0"/>
              <a:t>Genre</a:t>
            </a:r>
          </a:p>
          <a:p>
            <a:pPr lvl="1"/>
            <a:r>
              <a:rPr lang="en-US" dirty="0"/>
              <a:t>Which genre has won the most awards?</a:t>
            </a:r>
          </a:p>
          <a:p>
            <a:pPr lvl="1"/>
            <a:r>
              <a:rPr lang="en-US" dirty="0"/>
              <a:t>Which genre has accrued the most overall profit on average?</a:t>
            </a:r>
          </a:p>
          <a:p>
            <a:pPr lvl="1"/>
            <a:r>
              <a:rPr lang="en-US" dirty="0"/>
              <a:t>Which genre has spent the most money on budget for film production?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0320F5C2-C8E9-44B3-9CB5-A8F34F338B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5"/>
          <a:stretch/>
        </p:blipFill>
        <p:spPr>
          <a:xfrm>
            <a:off x="7060690" y="3911798"/>
            <a:ext cx="2006347" cy="1829224"/>
          </a:xfrm>
          <a:prstGeom prst="rect">
            <a:avLst/>
          </a:prstGeom>
          <a:effectLst/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3E2439C0-380E-4B2C-A85A-4D2FFE897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5"/>
          <a:stretch/>
        </p:blipFill>
        <p:spPr>
          <a:xfrm>
            <a:off x="9217913" y="3911798"/>
            <a:ext cx="2006766" cy="18292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01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2BD6-7196-4D61-A7C3-9D9E71E9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b="1" dirty="0"/>
              <a:t>QUESTIONS AND DATA</a:t>
            </a:r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F885A454-0D9D-4909-8705-09466DDD5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AAC6705-B66B-4AE5-83CF-F7A5502D6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E53507-680F-4452-BEF1-2AE591106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16CD4EC4-4A10-4D09-8F63-C2A464525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" b="4"/>
          <a:stretch/>
        </p:blipFill>
        <p:spPr>
          <a:xfrm>
            <a:off x="6402717" y="647699"/>
            <a:ext cx="4832857" cy="3242202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6CEBE0F-E841-4507-BD1C-4EBD5CCC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4786-681F-46DC-9767-B9FD33E4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/>
              <a:t>Profit</a:t>
            </a:r>
          </a:p>
          <a:p>
            <a:pPr lvl="1"/>
            <a:r>
              <a:rPr lang="en-US"/>
              <a:t>Which films have produced the highest profit? </a:t>
            </a:r>
          </a:p>
          <a:p>
            <a:pPr lvl="1"/>
            <a:r>
              <a:rPr lang="en-US"/>
              <a:t>How have movie budgets changed over time? 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91B820CF-BB11-4CC7-8BF5-F3DF418F6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8" y="4190495"/>
            <a:ext cx="2627752" cy="1953249"/>
          </a:xfrm>
          <a:prstGeom prst="rect">
            <a:avLst/>
          </a:prstGeom>
          <a:effectLst/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13327C63-F43B-4A82-9701-209012DEE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9" y="4291202"/>
            <a:ext cx="2627752" cy="17518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871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E411-BE15-49A4-95AD-EB7F82A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45" y="571500"/>
            <a:ext cx="8947522" cy="1143000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QUESTIONS AND DATA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4C66-FD30-48E6-8BFB-945C4D36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5" y="2724346"/>
            <a:ext cx="4452080" cy="3562154"/>
          </a:xfrm>
        </p:spPr>
        <p:txBody>
          <a:bodyPr>
            <a:normAutofit/>
          </a:bodyPr>
          <a:lstStyle/>
          <a:p>
            <a:r>
              <a:rPr lang="en-US" dirty="0"/>
              <a:t>Ratings and Critic Scores</a:t>
            </a:r>
          </a:p>
          <a:p>
            <a:pPr lvl="1"/>
            <a:r>
              <a:rPr lang="en-US" dirty="0"/>
              <a:t>Do movie ratings play a pivotal role in critic scores and ratings?</a:t>
            </a:r>
          </a:p>
          <a:p>
            <a:pPr lvl="1"/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62FB285-7D49-4561-BE75-4A8085463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11" y="2494196"/>
            <a:ext cx="6433304" cy="37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20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A706-A41C-48AF-9200-1A706DB8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b="1" dirty="0"/>
              <a:t>QUESTIONS AND DATA</a:t>
            </a:r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372BF3B0-2532-43DB-845E-3BACBDC6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2ED516-9A53-4265-A33F-48B4B93B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6E05D-D164-4430-AD8F-F6108F87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3627B15-E43F-4547-90FF-8A2ED5F7A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134" y="423522"/>
            <a:ext cx="4019969" cy="2683330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B8011AF-6580-44AD-823B-35F4AD13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7777-E500-48EF-A173-94444AD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NOTERIETY</a:t>
            </a:r>
          </a:p>
          <a:p>
            <a:pPr lvl="1"/>
            <a:r>
              <a:rPr lang="en-US" dirty="0"/>
              <a:t>SCREENPLAYS</a:t>
            </a:r>
          </a:p>
          <a:p>
            <a:pPr lvl="2"/>
            <a:r>
              <a:rPr lang="en-US" dirty="0"/>
              <a:t>Do Original Screenplays receive better ratings than adapted screenplays?</a:t>
            </a:r>
          </a:p>
          <a:p>
            <a:pPr lvl="1"/>
            <a:r>
              <a:rPr lang="en-US" dirty="0"/>
              <a:t>DIRECTORS</a:t>
            </a:r>
          </a:p>
          <a:p>
            <a:pPr lvl="2"/>
            <a:r>
              <a:rPr lang="en-US" dirty="0"/>
              <a:t>Which production company had the most directors nominated for awards?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BCBA749-71E4-4346-BDFB-8487D0B14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61" y="3530373"/>
            <a:ext cx="4211087" cy="29477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287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6BB86-2B6B-4E07-A368-75DD57A5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CLEANUP &amp; EXPLORATION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15BD00-465A-4508-B858-6A93198F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5688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205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4B94B-1ECD-44F3-ABB3-90E7CF4A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HINDSIGHT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1923-CDAA-47B6-AE08-E5CDF7B7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Questions we would have liked to pursue with more time include…	</a:t>
            </a:r>
          </a:p>
          <a:p>
            <a:pPr lvl="1"/>
            <a:r>
              <a:rPr lang="en-US" dirty="0"/>
              <a:t>Which Production companies have generated the most profit?</a:t>
            </a:r>
          </a:p>
          <a:p>
            <a:pPr lvl="1"/>
            <a:r>
              <a:rPr lang="en-US" dirty="0"/>
              <a:t>Which decade saw the most revenue? Which director?</a:t>
            </a:r>
          </a:p>
          <a:p>
            <a:pPr lvl="1"/>
            <a:r>
              <a:rPr lang="en-US" dirty="0"/>
              <a:t>Playing more with actors/actresses through more searches</a:t>
            </a:r>
          </a:p>
          <a:p>
            <a:pPr lvl="1"/>
            <a:r>
              <a:rPr lang="en-US" dirty="0"/>
              <a:t>Playing with weighted nominations and aggregating data (costume design, best picture, etc.)</a:t>
            </a:r>
          </a:p>
          <a:p>
            <a:pPr lvl="1"/>
            <a:r>
              <a:rPr lang="en-US" dirty="0"/>
              <a:t>Adjusted our budget visualizations to consider inflation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6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DEFINING MOVIE SUCCESS</vt:lpstr>
      <vt:lpstr>MOTIVATION</vt:lpstr>
      <vt:lpstr>QUESTIONS AND DATA</vt:lpstr>
      <vt:lpstr>QUESTIONS AND DATA</vt:lpstr>
      <vt:lpstr>QUESTIONS AND DATA</vt:lpstr>
      <vt:lpstr>QUESTIONS AND DATA </vt:lpstr>
      <vt:lpstr>QUESTIONS AND DATA</vt:lpstr>
      <vt:lpstr>CLEANUP &amp; EXPLORATION</vt:lpstr>
      <vt:lpstr>DATA HINDSIGHT</vt:lpstr>
      <vt:lpstr>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MOVIE SUCCESS</dc:title>
  <dc:creator>Allison Nichols</dc:creator>
  <cp:lastModifiedBy>Allison Nichols</cp:lastModifiedBy>
  <cp:revision>1</cp:revision>
  <dcterms:created xsi:type="dcterms:W3CDTF">2020-10-20T23:04:54Z</dcterms:created>
  <dcterms:modified xsi:type="dcterms:W3CDTF">2020-10-20T23:05:38Z</dcterms:modified>
</cp:coreProperties>
</file>