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2" r:id="rId4"/>
    <p:sldId id="266" r:id="rId5"/>
    <p:sldId id="265" r:id="rId6"/>
    <p:sldId id="268" r:id="rId7"/>
    <p:sldId id="267" r:id="rId8"/>
    <p:sldId id="260" r:id="rId9"/>
    <p:sldId id="258" r:id="rId10"/>
    <p:sldId id="259" r:id="rId11"/>
    <p:sldId id="269" r:id="rId12"/>
    <p:sldId id="261" r:id="rId13"/>
    <p:sldId id="272" r:id="rId14"/>
    <p:sldId id="273" r:id="rId15"/>
    <p:sldId id="274" r:id="rId16"/>
    <p:sldId id="275" r:id="rId17"/>
    <p:sldId id="264" r:id="rId18"/>
    <p:sldId id="270" r:id="rId19"/>
    <p:sldId id="276" r:id="rId20"/>
    <p:sldId id="271" r:id="rId21"/>
  </p:sldIdLst>
  <p:sldSz cx="12192000" cy="6858000"/>
  <p:notesSz cx="7104063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661C5B4-77A6-4986-B403-76369E9D6E65}">
          <p14:sldIdLst>
            <p14:sldId id="256"/>
            <p14:sldId id="257"/>
          </p14:sldIdLst>
        </p14:section>
        <p14:section name="Раздел без заголовка" id="{71630581-9D61-4D97-9E2E-BFD3EF65772C}">
          <p14:sldIdLst>
            <p14:sldId id="262"/>
            <p14:sldId id="266"/>
            <p14:sldId id="265"/>
            <p14:sldId id="268"/>
            <p14:sldId id="267"/>
          </p14:sldIdLst>
        </p14:section>
        <p14:section name="Раздел без заголовка" id="{F26078F2-01C0-4013-9AD3-F7D5E1D1DB66}">
          <p14:sldIdLst>
            <p14:sldId id="260"/>
            <p14:sldId id="258"/>
            <p14:sldId id="259"/>
            <p14:sldId id="269"/>
            <p14:sldId id="261"/>
          </p14:sldIdLst>
        </p14:section>
        <p14:section name="Раздел без заголовка" id="{F73D6AEC-28CF-4456-9A2D-6FBF7EDB45CC}">
          <p14:sldIdLst>
            <p14:sldId id="272"/>
            <p14:sldId id="273"/>
            <p14:sldId id="274"/>
            <p14:sldId id="275"/>
          </p14:sldIdLst>
        </p14:section>
        <p14:section name="Раздел без заголовка" id="{75B5AD10-75F7-420F-B6FF-BEBA8EEB96FF}">
          <p14:sldIdLst>
            <p14:sldId id="264"/>
            <p14:sldId id="270"/>
            <p14:sldId id="276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8B92BBD-4479-45C8-9AC9-9612995BBB7F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A05BE47-C65A-4AD8-A26E-3306F36B9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851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5BE47-C65A-4AD8-A26E-3306F36B9E9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734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BFD9-767C-4811-AFC6-642DA73F9751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7CBC-A851-4CDF-BFEE-61F15C5EF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96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BFD9-767C-4811-AFC6-642DA73F9751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7CBC-A851-4CDF-BFEE-61F15C5EF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61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BFD9-767C-4811-AFC6-642DA73F9751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7CBC-A851-4CDF-BFEE-61F15C5EF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46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BFD9-767C-4811-AFC6-642DA73F9751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7CBC-A851-4CDF-BFEE-61F15C5EF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3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BFD9-767C-4811-AFC6-642DA73F9751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7CBC-A851-4CDF-BFEE-61F15C5EF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52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BFD9-767C-4811-AFC6-642DA73F9751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7CBC-A851-4CDF-BFEE-61F15C5EF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56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BFD9-767C-4811-AFC6-642DA73F9751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7CBC-A851-4CDF-BFEE-61F15C5EF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97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BFD9-767C-4811-AFC6-642DA73F9751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7CBC-A851-4CDF-BFEE-61F15C5EF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BFD9-767C-4811-AFC6-642DA73F9751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7CBC-A851-4CDF-BFEE-61F15C5EF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38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BFD9-767C-4811-AFC6-642DA73F9751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7CBC-A851-4CDF-BFEE-61F15C5EF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55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BFD9-767C-4811-AFC6-642DA73F9751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7CBC-A851-4CDF-BFEE-61F15C5EF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2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5BFD9-767C-4811-AFC6-642DA73F9751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37CBC-A851-4CDF-BFEE-61F15C5EF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19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/>
              <a:t>6-осевой робот-манипулятор с компьютерным зрением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ru-RU" dirty="0" smtClean="0"/>
              <a:t>Авторы: Котенкова Анастасия, </a:t>
            </a:r>
            <a:r>
              <a:rPr lang="ru-RU" dirty="0" err="1" smtClean="0"/>
              <a:t>Зарипов</a:t>
            </a:r>
            <a:r>
              <a:rPr lang="ru-RU" dirty="0" smtClean="0"/>
              <a:t> Алексей, </a:t>
            </a:r>
            <a:r>
              <a:rPr lang="ru-RU" dirty="0" err="1" smtClean="0"/>
              <a:t>Гатауллин</a:t>
            </a:r>
            <a:r>
              <a:rPr lang="ru-RU" dirty="0" smtClean="0"/>
              <a:t> Мансур</a:t>
            </a:r>
          </a:p>
          <a:p>
            <a:pPr algn="l"/>
            <a:r>
              <a:rPr lang="ru-RU" dirty="0" smtClean="0"/>
              <a:t>Руководитель: Трофимов Александр Артемович</a:t>
            </a:r>
          </a:p>
          <a:p>
            <a:pPr algn="l"/>
            <a:r>
              <a:rPr lang="ru-RU" dirty="0" smtClean="0"/>
              <a:t>МБУДО «Городской центр детского технического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творчества им. В.П. Чкалова» г. Казани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6765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Raspberry Pi – </a:t>
            </a:r>
            <a:r>
              <a:rPr lang="ru-RU" dirty="0" smtClean="0"/>
              <a:t>одноплатный микрокомпьютер, который позволяет делать почти все те же вещи, что и большой системный блок, только, естественно, медленнее.</a:t>
            </a:r>
          </a:p>
          <a:p>
            <a:r>
              <a:rPr lang="ru-RU" dirty="0" smtClean="0"/>
              <a:t>На </a:t>
            </a:r>
            <a:r>
              <a:rPr lang="en-US" dirty="0" smtClean="0"/>
              <a:t>Raspberry Pi </a:t>
            </a:r>
            <a:r>
              <a:rPr lang="ru-RU" dirty="0" smtClean="0"/>
              <a:t>есть </a:t>
            </a:r>
            <a:r>
              <a:rPr lang="ru-RU" dirty="0" err="1" smtClean="0"/>
              <a:t>пины</a:t>
            </a:r>
            <a:r>
              <a:rPr lang="ru-RU" dirty="0" smtClean="0"/>
              <a:t> </a:t>
            </a:r>
            <a:r>
              <a:rPr lang="en-US" dirty="0" smtClean="0"/>
              <a:t>GPIO, </a:t>
            </a:r>
            <a:r>
              <a:rPr lang="ru-RU" dirty="0" smtClean="0"/>
              <a:t>которые позволяют управлять периферийными устройствами напрямую без дополнительных переходников. Можно как просто помигать светодиодом, так и подключить различные цифровые датчики без дополнительных переходников и микроконтроллеров.</a:t>
            </a:r>
            <a:r>
              <a:rPr lang="ru-RU" dirty="0"/>
              <a:t> </a:t>
            </a:r>
            <a:r>
              <a:rPr lang="ru-RU" dirty="0" smtClean="0"/>
              <a:t>Однако мы не использовали эту возможность </a:t>
            </a:r>
            <a:r>
              <a:rPr lang="en-US" dirty="0" err="1" smtClean="0"/>
              <a:t>RPi</a:t>
            </a:r>
            <a:r>
              <a:rPr lang="en-US" dirty="0" smtClean="0"/>
              <a:t>, </a:t>
            </a:r>
            <a:r>
              <a:rPr lang="ru-RU" dirty="0" smtClean="0"/>
              <a:t>от нее мы взяли возможность присоединения камеры и быстрой обработки изображения с нее.</a:t>
            </a:r>
          </a:p>
        </p:txBody>
      </p:sp>
    </p:spTree>
    <p:extLst>
      <p:ext uri="{BB962C8B-B14F-4D97-AF65-F5344CB8AC3E}">
        <p14:creationId xmlns:p14="http://schemas.microsoft.com/office/powerpoint/2010/main" val="75774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для распознавания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Программа для распознавания написана на языке </a:t>
            </a:r>
            <a:r>
              <a:rPr lang="en-US" dirty="0" smtClean="0"/>
              <a:t>python, </a:t>
            </a:r>
            <a:r>
              <a:rPr lang="ru-RU" dirty="0" smtClean="0"/>
              <a:t>который является для нас совершенно новым языком программирования. Он не похож на </a:t>
            </a:r>
            <a:r>
              <a:rPr lang="en-US" dirty="0" err="1" smtClean="0"/>
              <a:t>c++</a:t>
            </a:r>
            <a:r>
              <a:rPr lang="en-US" dirty="0" smtClean="0"/>
              <a:t>, </a:t>
            </a:r>
            <a:r>
              <a:rPr lang="ru-RU" dirty="0" smtClean="0"/>
              <a:t>который мы изучали при программировании </a:t>
            </a:r>
            <a:r>
              <a:rPr lang="en-US" dirty="0" smtClean="0"/>
              <a:t>Arduino. </a:t>
            </a:r>
            <a:r>
              <a:rPr lang="ru-RU" dirty="0" smtClean="0"/>
              <a:t>Для нас также была новой операционная система </a:t>
            </a:r>
            <a:r>
              <a:rPr lang="en-US" dirty="0" err="1" smtClean="0"/>
              <a:t>Raspbian</a:t>
            </a:r>
            <a:r>
              <a:rPr lang="ru-RU" dirty="0" smtClean="0"/>
              <a:t> и мы изучали как можно взаимодействовать с ней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Мы разработали простую систему команд для общения </a:t>
            </a:r>
            <a:r>
              <a:rPr lang="en-US" dirty="0" err="1" smtClean="0"/>
              <a:t>RPi</a:t>
            </a:r>
            <a:r>
              <a:rPr lang="en-US" dirty="0" smtClean="0"/>
              <a:t> </a:t>
            </a:r>
            <a:r>
              <a:rPr lang="ru-RU" dirty="0" smtClean="0"/>
              <a:t>с </a:t>
            </a:r>
            <a:r>
              <a:rPr lang="en-US" dirty="0" smtClean="0"/>
              <a:t>Arduino </a:t>
            </a:r>
            <a:r>
              <a:rPr lang="ru-RU" dirty="0" smtClean="0"/>
              <a:t>по </a:t>
            </a:r>
            <a:r>
              <a:rPr lang="en-US" dirty="0" smtClean="0"/>
              <a:t>UART.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6962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Pyzbar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OpenCV</a:t>
            </a:r>
            <a:r>
              <a:rPr lang="en-US" dirty="0" smtClean="0"/>
              <a:t> – </a:t>
            </a:r>
            <a:r>
              <a:rPr lang="ru-RU" dirty="0" smtClean="0"/>
              <a:t>мощная библиотека с открытым исходным кодом для работы с компьютерным зрением. Она позволяет работать с изображением, определять простые формы, если использовать ее поверхностно. С ее помощью можно тренировать нейронные сети для определения сложных образов любого рода.</a:t>
            </a:r>
            <a:endParaRPr lang="en-US" dirty="0" smtClean="0"/>
          </a:p>
          <a:p>
            <a:r>
              <a:rPr lang="en-US" dirty="0" err="1" smtClean="0"/>
              <a:t>Pyzbar</a:t>
            </a:r>
            <a:r>
              <a:rPr lang="en-US" dirty="0" smtClean="0"/>
              <a:t> </a:t>
            </a:r>
            <a:r>
              <a:rPr lang="ru-RU" dirty="0" smtClean="0"/>
              <a:t>тоже является библиотекой для распознавания образов для языка </a:t>
            </a:r>
            <a:r>
              <a:rPr lang="en-US" dirty="0" smtClean="0"/>
              <a:t>python</a:t>
            </a:r>
            <a:r>
              <a:rPr lang="ru-RU" dirty="0" smtClean="0"/>
              <a:t>, однако она строго ориентирована на распознавание штрих и </a:t>
            </a:r>
            <a:r>
              <a:rPr lang="en-US" dirty="0" smtClean="0"/>
              <a:t>QR </a:t>
            </a:r>
            <a:r>
              <a:rPr lang="ru-RU" dirty="0" smtClean="0"/>
              <a:t>кодов.</a:t>
            </a:r>
          </a:p>
          <a:p>
            <a:r>
              <a:rPr lang="ru-RU" dirty="0" smtClean="0"/>
              <a:t>Обе эти библиотеки работают в симбиозе в нашем проекте для определения цвета, формы объектов, так же </a:t>
            </a:r>
            <a:r>
              <a:rPr lang="en-US" dirty="0" smtClean="0"/>
              <a:t>QR </a:t>
            </a:r>
            <a:r>
              <a:rPr lang="ru-RU" dirty="0" smtClean="0"/>
              <a:t>и штрих кодов на них.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0754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Обучение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или в чем отличие </a:t>
            </a:r>
            <a:r>
              <a:rPr lang="ru-RU" dirty="0" smtClean="0">
                <a:solidFill>
                  <a:schemeClr val="tx1"/>
                </a:solidFill>
              </a:rPr>
              <a:t>от роботов </a:t>
            </a:r>
            <a:r>
              <a:rPr lang="en-US" dirty="0">
                <a:solidFill>
                  <a:schemeClr val="tx1"/>
                </a:solidFill>
              </a:rPr>
              <a:t>KUKA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061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Стоимость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9920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Естественно первым же параметром мы рассмотрим стоимость.</a:t>
            </a:r>
          </a:p>
          <a:p>
            <a:r>
              <a:rPr lang="ru-RU" dirty="0" smtClean="0"/>
              <a:t>Стоимость обучающих 6-осевых наборов оригинальной </a:t>
            </a:r>
            <a:r>
              <a:rPr lang="en-US" dirty="0" smtClean="0"/>
              <a:t>KUKA </a:t>
            </a:r>
            <a:r>
              <a:rPr lang="ru-RU" dirty="0" smtClean="0"/>
              <a:t>начинается от 2 миллионов рублей.</a:t>
            </a:r>
          </a:p>
          <a:p>
            <a:r>
              <a:rPr lang="ru-RU" dirty="0" smtClean="0"/>
              <a:t>Стоимость обучающего набора «</a:t>
            </a:r>
            <a:r>
              <a:rPr lang="ru-RU" dirty="0" err="1" smtClean="0"/>
              <a:t>Оптима</a:t>
            </a:r>
            <a:r>
              <a:rPr lang="ru-RU" dirty="0" smtClean="0"/>
              <a:t> 2» на основе 5-осевого манипулятора от российского производителя «Зарница» менее кусачая – почти пол миллиона рублей.</a:t>
            </a:r>
          </a:p>
          <a:p>
            <a:r>
              <a:rPr lang="ru-RU" dirty="0" smtClean="0"/>
              <a:t>Если рассматривать стоимость представленного вам робота, то она будет следующей: 7 сервоприводов по </a:t>
            </a:r>
            <a:r>
              <a:rPr lang="en-US" dirty="0" smtClean="0"/>
              <a:t>$</a:t>
            </a:r>
            <a:r>
              <a:rPr lang="ru-RU" dirty="0" smtClean="0"/>
              <a:t>50</a:t>
            </a:r>
            <a:r>
              <a:rPr lang="en-US" dirty="0" smtClean="0"/>
              <a:t> </a:t>
            </a:r>
            <a:r>
              <a:rPr lang="ru-RU" dirty="0" smtClean="0"/>
              <a:t>или по 3000р, резка и гравировка поля из фанеры обойдется еще в 3000р,</a:t>
            </a:r>
            <a:r>
              <a:rPr lang="en-US" dirty="0" smtClean="0"/>
              <a:t> Arduino Mega </a:t>
            </a:r>
            <a:r>
              <a:rPr lang="ru-RU" dirty="0" smtClean="0"/>
              <a:t> стоит 600р, </a:t>
            </a:r>
            <a:r>
              <a:rPr lang="en-US" dirty="0" smtClean="0"/>
              <a:t>Raspberry Pi </a:t>
            </a:r>
            <a:r>
              <a:rPr lang="ru-RU" dirty="0" smtClean="0"/>
              <a:t>обойдется еще в 3000р, если заказывать все из Китая. Если брать российских поставщиков, </a:t>
            </a:r>
            <a:r>
              <a:rPr lang="ru-RU" dirty="0" err="1" smtClean="0"/>
              <a:t>сервы</a:t>
            </a:r>
            <a:r>
              <a:rPr lang="ru-RU" dirty="0" smtClean="0"/>
              <a:t> и </a:t>
            </a:r>
            <a:r>
              <a:rPr lang="en-US" dirty="0" err="1" smtClean="0"/>
              <a:t>RPi</a:t>
            </a:r>
            <a:r>
              <a:rPr lang="ru-RU" dirty="0" smtClean="0"/>
              <a:t> по 5000р, </a:t>
            </a:r>
            <a:r>
              <a:rPr lang="ru-RU" dirty="0" err="1" smtClean="0"/>
              <a:t>Ардуино</a:t>
            </a:r>
            <a:r>
              <a:rPr lang="ru-RU" dirty="0" smtClean="0"/>
              <a:t> 1500р</a:t>
            </a:r>
            <a:r>
              <a:rPr lang="en-US" dirty="0" smtClean="0"/>
              <a:t>. </a:t>
            </a:r>
            <a:r>
              <a:rPr lang="ru-RU" dirty="0" smtClean="0"/>
              <a:t>Даже с учетом максимальной стоимости этот робот стоит дешевле 50 тысяч рублей.</a:t>
            </a:r>
          </a:p>
          <a:p>
            <a:r>
              <a:rPr lang="ru-RU" dirty="0" smtClean="0"/>
              <a:t>Не надо забывать и тот факт, что сервоприводы у нас уже были, как и в некоторых других учебных центрах</a:t>
            </a:r>
            <a:r>
              <a:rPr lang="en-US" dirty="0" smtClean="0"/>
              <a:t>,</a:t>
            </a:r>
            <a:r>
              <a:rPr lang="ru-RU" dirty="0" smtClean="0"/>
              <a:t> в наборах </a:t>
            </a:r>
            <a:r>
              <a:rPr lang="en-US" dirty="0" err="1" smtClean="0"/>
              <a:t>Robotis</a:t>
            </a:r>
            <a:r>
              <a:rPr lang="en-US" dirty="0" smtClean="0"/>
              <a:t> </a:t>
            </a:r>
            <a:r>
              <a:rPr lang="en-US" dirty="0" err="1" smtClean="0"/>
              <a:t>Bioloid</a:t>
            </a:r>
            <a:r>
              <a:rPr lang="en-US" dirty="0" smtClean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0403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Потенциал обучения готовых наборов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Роботы </a:t>
            </a:r>
            <a:r>
              <a:rPr lang="en-US" dirty="0" smtClean="0"/>
              <a:t>KUKA</a:t>
            </a:r>
            <a:r>
              <a:rPr lang="ru-RU" dirty="0" smtClean="0"/>
              <a:t> позволяют изучить только язык </a:t>
            </a:r>
            <a:r>
              <a:rPr lang="en-US" dirty="0" err="1" smtClean="0"/>
              <a:t>Kuka</a:t>
            </a:r>
            <a:r>
              <a:rPr lang="en-US" dirty="0" smtClean="0"/>
              <a:t> Robot Language</a:t>
            </a:r>
            <a:r>
              <a:rPr lang="ru-RU" dirty="0" smtClean="0"/>
              <a:t>, который больше похож на </a:t>
            </a:r>
            <a:r>
              <a:rPr lang="en-US" dirty="0" smtClean="0"/>
              <a:t>G</a:t>
            </a:r>
            <a:r>
              <a:rPr lang="ru-RU" dirty="0" smtClean="0"/>
              <a:t>-</a:t>
            </a:r>
            <a:r>
              <a:rPr lang="en-US" dirty="0" smtClean="0"/>
              <a:t>Code</a:t>
            </a:r>
            <a:r>
              <a:rPr lang="ru-RU" dirty="0" smtClean="0"/>
              <a:t>, нежели на обычный язык программирования, это хорошо, если вы учитесь на оператора роботов </a:t>
            </a:r>
            <a:r>
              <a:rPr lang="en-US" dirty="0" err="1" smtClean="0"/>
              <a:t>Kuka</a:t>
            </a:r>
            <a:r>
              <a:rPr lang="en-US" dirty="0" smtClean="0"/>
              <a:t>, </a:t>
            </a:r>
            <a:r>
              <a:rPr lang="ru-RU" dirty="0" smtClean="0"/>
              <a:t>однако недостаточно, если вы хотите изучить полностью работу подобных манипуляторов.</a:t>
            </a:r>
          </a:p>
          <a:p>
            <a:r>
              <a:rPr lang="ru-RU" dirty="0" smtClean="0"/>
              <a:t>Робот от Зарницы основан на плате </a:t>
            </a:r>
            <a:r>
              <a:rPr lang="en-US" dirty="0" smtClean="0"/>
              <a:t>Arduino Mega, </a:t>
            </a:r>
            <a:r>
              <a:rPr lang="ru-RU" dirty="0" smtClean="0"/>
              <a:t>что дает уже больший простор для обучения, его можно программировать со стандартной прошивкой на </a:t>
            </a:r>
            <a:r>
              <a:rPr lang="en-US" dirty="0" err="1" smtClean="0"/>
              <a:t>Kuka</a:t>
            </a:r>
            <a:r>
              <a:rPr lang="en-US" dirty="0" smtClean="0"/>
              <a:t> Robot Language, </a:t>
            </a:r>
            <a:r>
              <a:rPr lang="ru-RU" dirty="0" smtClean="0"/>
              <a:t>а можно написать прошивку самим в привычной многим школьникам </a:t>
            </a:r>
            <a:r>
              <a:rPr lang="en-US" dirty="0" smtClean="0"/>
              <a:t>Arduino IDE</a:t>
            </a:r>
            <a:r>
              <a:rPr lang="ru-RU" dirty="0" smtClean="0"/>
              <a:t>. Однако подключение дополнительных внешних модулей корпусом не предусмотрено, как и не предусмотрена сборка этого робота самостоятельно учениками.</a:t>
            </a:r>
          </a:p>
        </p:txBody>
      </p:sp>
    </p:spTree>
    <p:extLst>
      <p:ext uri="{BB962C8B-B14F-4D97-AF65-F5344CB8AC3E}">
        <p14:creationId xmlns:p14="http://schemas.microsoft.com/office/powerpoint/2010/main" val="2089495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Потенциал обучения нашего робота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Наш </a:t>
            </a:r>
            <a:r>
              <a:rPr lang="ru-RU" dirty="0" smtClean="0"/>
              <a:t>робот</a:t>
            </a:r>
            <a:r>
              <a:rPr lang="ru-RU" dirty="0"/>
              <a:t>, в силу отсутствия корпуса как такового, позволяет присоединять к нему </a:t>
            </a:r>
            <a:r>
              <a:rPr lang="ru-RU" dirty="0" smtClean="0"/>
              <a:t>всё </a:t>
            </a:r>
            <a:r>
              <a:rPr lang="ru-RU" dirty="0"/>
              <a:t>что угодно, </a:t>
            </a:r>
            <a:r>
              <a:rPr lang="ru-RU" dirty="0" smtClean="0"/>
              <a:t>например, </a:t>
            </a:r>
            <a:r>
              <a:rPr lang="en-US" dirty="0" err="1"/>
              <a:t>RPi</a:t>
            </a:r>
            <a:r>
              <a:rPr lang="ru-RU" dirty="0"/>
              <a:t> с камерой. Помимо этого, конструкцию самого робота определяет сам ученик или его преподаватель, что позволяет собрать не только 6-осевого робота, но и 3 осевого, для начального погружения, или 6 осевого для большей свободы действий и усложнения программы.</a:t>
            </a:r>
          </a:p>
          <a:p>
            <a:r>
              <a:rPr lang="ru-RU" dirty="0" smtClean="0"/>
              <a:t>Возможность выбора основы значит, что язык </a:t>
            </a:r>
            <a:r>
              <a:rPr lang="en-US" dirty="0" err="1" smtClean="0"/>
              <a:t>Kuka</a:t>
            </a:r>
            <a:r>
              <a:rPr lang="en-US" dirty="0" smtClean="0"/>
              <a:t> Robot Language </a:t>
            </a:r>
            <a:r>
              <a:rPr lang="ru-RU" dirty="0" smtClean="0"/>
              <a:t>так же может быть затронут в процессе обучения, и не просто на уровне заучивания команд, а на уровне</a:t>
            </a:r>
            <a:r>
              <a:rPr lang="en-US" dirty="0" smtClean="0"/>
              <a:t> </a:t>
            </a:r>
            <a:r>
              <a:rPr lang="ru-RU" dirty="0" smtClean="0"/>
              <a:t>создания транслятора </a:t>
            </a:r>
            <a:r>
              <a:rPr lang="en-US" dirty="0" smtClean="0"/>
              <a:t>KRL </a:t>
            </a:r>
            <a:r>
              <a:rPr lang="ru-RU" dirty="0" smtClean="0"/>
              <a:t>в </a:t>
            </a:r>
            <a:r>
              <a:rPr lang="en-US" dirty="0" smtClean="0"/>
              <a:t>C++, </a:t>
            </a:r>
            <a:r>
              <a:rPr lang="ru-RU" dirty="0" smtClean="0"/>
              <a:t>т.е. разбивки одной </a:t>
            </a:r>
            <a:r>
              <a:rPr lang="en-US" dirty="0" smtClean="0"/>
              <a:t>KRL </a:t>
            </a:r>
            <a:r>
              <a:rPr lang="ru-RU" dirty="0" smtClean="0"/>
              <a:t>команды на внутренние </a:t>
            </a:r>
            <a:r>
              <a:rPr lang="en-US" dirty="0" smtClean="0"/>
              <a:t>C++ </a:t>
            </a:r>
            <a:r>
              <a:rPr lang="ru-RU" dirty="0" smtClean="0"/>
              <a:t>команды, что позволит лучше понимать работу манипулятора и в последствии писать более оптимизированный код на </a:t>
            </a:r>
            <a:r>
              <a:rPr lang="en-US" dirty="0" smtClean="0"/>
              <a:t>KRL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0550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будет дальше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</a:t>
            </a:r>
            <a:r>
              <a:rPr lang="ru-RU" dirty="0" smtClean="0"/>
              <a:t>ли обратная кинематика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894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IKPy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Raspberry Pi – </a:t>
            </a:r>
            <a:r>
              <a:rPr lang="ru-RU" dirty="0" smtClean="0"/>
              <a:t>очень мощное устройство. Программирование на </a:t>
            </a:r>
            <a:r>
              <a:rPr lang="en-US" dirty="0" smtClean="0"/>
              <a:t>python </a:t>
            </a:r>
            <a:r>
              <a:rPr lang="ru-RU" dirty="0" smtClean="0"/>
              <a:t>и использование множества библиотек позволяет делать по настоящему трудные вещи.</a:t>
            </a:r>
          </a:p>
          <a:p>
            <a:r>
              <a:rPr lang="ru-RU" dirty="0" smtClean="0"/>
              <a:t>Мы нашли библиотеку для расчёта обратной кинематики под названием </a:t>
            </a:r>
            <a:r>
              <a:rPr lang="en-US" dirty="0" err="1" smtClean="0"/>
              <a:t>IKPy</a:t>
            </a:r>
            <a:r>
              <a:rPr lang="en-US" dirty="0" smtClean="0"/>
              <a:t> </a:t>
            </a:r>
            <a:r>
              <a:rPr lang="ru-RU" dirty="0" smtClean="0"/>
              <a:t>и уже начали ее изучать.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57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Kuka</a:t>
            </a:r>
            <a:r>
              <a:rPr lang="en-US" dirty="0" smtClean="0"/>
              <a:t> Robot Language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 как за основу робота мы брали промышленный робот-манипулятор, то будет совершенно неправильно программировать нашего робота только написанием прошивки.</a:t>
            </a:r>
          </a:p>
          <a:p>
            <a:r>
              <a:rPr lang="ru-RU" dirty="0" smtClean="0"/>
              <a:t>После добавления алгоритма расчета обратной кинематики, следующей задачей станет добавление возможности программирования робота при помощи </a:t>
            </a:r>
            <a:r>
              <a:rPr lang="en-US" dirty="0" smtClean="0"/>
              <a:t>G-</a:t>
            </a:r>
            <a:r>
              <a:rPr lang="ru-RU" dirty="0" smtClean="0"/>
              <a:t>кодов и </a:t>
            </a:r>
            <a:r>
              <a:rPr lang="en-US" dirty="0" smtClean="0"/>
              <a:t>KRL</a:t>
            </a:r>
            <a:r>
              <a:rPr lang="ru-RU" dirty="0" smtClean="0"/>
              <a:t>, так как они работают по принципу «приведи насадку к месту </a:t>
            </a:r>
            <a:r>
              <a:rPr lang="en-US" dirty="0" smtClean="0"/>
              <a:t>X</a:t>
            </a:r>
            <a:r>
              <a:rPr lang="ru-RU" dirty="0" smtClean="0"/>
              <a:t> </a:t>
            </a:r>
            <a:r>
              <a:rPr lang="en-US" dirty="0" smtClean="0"/>
              <a:t>Y</a:t>
            </a:r>
            <a:r>
              <a:rPr lang="ru-RU" dirty="0" smtClean="0"/>
              <a:t> </a:t>
            </a:r>
            <a:r>
              <a:rPr lang="en-US" dirty="0" smtClean="0"/>
              <a:t>Z </a:t>
            </a:r>
            <a:r>
              <a:rPr lang="ru-RU" dirty="0" smtClean="0"/>
              <a:t>под углом </a:t>
            </a:r>
            <a:r>
              <a:rPr lang="en-US" dirty="0" smtClean="0"/>
              <a:t>A</a:t>
            </a:r>
            <a:r>
              <a:rPr lang="ru-RU" dirty="0" smtClean="0"/>
              <a:t> </a:t>
            </a:r>
            <a:r>
              <a:rPr lang="en-US" dirty="0" smtClean="0"/>
              <a:t>B</a:t>
            </a:r>
            <a:r>
              <a:rPr lang="ru-RU" dirty="0" smtClean="0"/>
              <a:t> </a:t>
            </a:r>
            <a:r>
              <a:rPr lang="en-US" dirty="0" smtClean="0"/>
              <a:t>C</a:t>
            </a:r>
            <a:r>
              <a:rPr lang="ru-RU" dirty="0" smtClean="0"/>
              <a:t>», что и является основной задачей обратной кинематики.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9288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проекте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выбрали этот проект, так как в последнее время начала активно развиваться сфера промышленной робототехники. Настоящие промышленные роботы, даже обучающие, очень дорогие, по этой причине мы решили создать своего промышленного робота.</a:t>
            </a:r>
          </a:p>
          <a:p>
            <a:r>
              <a:rPr lang="ru-RU" dirty="0" smtClean="0"/>
              <a:t>Наверно еще не было команды, которая второй год подряд заявляется с одним и тем же проектом, но тут надо пояснить…</a:t>
            </a:r>
          </a:p>
          <a:p>
            <a:r>
              <a:rPr lang="ru-RU" dirty="0" smtClean="0"/>
              <a:t>Хоть основа робота осталась прежней, многое изменилось. Был заново написан код и основной задачей было изучение компьютерного зрения.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0008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812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Ретроспектива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или как это было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330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Конструкция робота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немного поработали над конструкцией робота:</a:t>
            </a:r>
          </a:p>
          <a:p>
            <a:pPr lvl="1"/>
            <a:r>
              <a:rPr lang="ru-RU" dirty="0" smtClean="0"/>
              <a:t>Мы программно перенесли зоны расположения элементов.</a:t>
            </a:r>
          </a:p>
          <a:p>
            <a:pPr lvl="1"/>
            <a:r>
              <a:rPr lang="ru-RU" dirty="0" smtClean="0"/>
              <a:t>Убрали беспаечную плату, заменив ее разъемами для присоединения модулей.</a:t>
            </a:r>
          </a:p>
          <a:p>
            <a:pPr lvl="1"/>
            <a:r>
              <a:rPr lang="ru-RU" dirty="0" smtClean="0"/>
              <a:t>Но самое главное – мы перешли на компьютерное зрение</a:t>
            </a:r>
            <a:r>
              <a:rPr lang="en-US" dirty="0" smtClean="0"/>
              <a:t> </a:t>
            </a:r>
            <a:r>
              <a:rPr lang="ru-RU" dirty="0" smtClean="0"/>
              <a:t>используя </a:t>
            </a:r>
            <a:r>
              <a:rPr lang="en-US" dirty="0" smtClean="0"/>
              <a:t>Raspberry Pi </a:t>
            </a:r>
            <a:r>
              <a:rPr lang="ru-RU" dirty="0" smtClean="0"/>
              <a:t>с камерой вместо датчика </a:t>
            </a:r>
            <a:r>
              <a:rPr lang="en-US" dirty="0" smtClean="0"/>
              <a:t>GY-31.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575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Сервоприводы </a:t>
            </a:r>
            <a:r>
              <a:rPr lang="en-US" dirty="0" err="1" smtClean="0"/>
              <a:t>Dynamixel</a:t>
            </a:r>
            <a:r>
              <a:rPr lang="en-US" dirty="0" smtClean="0"/>
              <a:t> AX</a:t>
            </a:r>
            <a:r>
              <a:rPr lang="ru-RU" dirty="0" smtClean="0"/>
              <a:t>-</a:t>
            </a:r>
            <a:r>
              <a:rPr lang="en-US" dirty="0" smtClean="0"/>
              <a:t>12A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Они обладают следующими характеристиками:</a:t>
            </a:r>
            <a:endParaRPr lang="en-US" dirty="0" smtClean="0"/>
          </a:p>
          <a:p>
            <a:pPr lvl="1"/>
            <a:r>
              <a:rPr lang="ru-RU" dirty="0" smtClean="0"/>
              <a:t>Измерения угла поворота с точностью 0.29 градуса.</a:t>
            </a:r>
          </a:p>
          <a:p>
            <a:pPr lvl="1"/>
            <a:r>
              <a:rPr lang="ru-RU" dirty="0" smtClean="0"/>
              <a:t>Сила 1,5Нм</a:t>
            </a:r>
          </a:p>
          <a:p>
            <a:pPr lvl="1"/>
            <a:r>
              <a:rPr lang="ru-RU" dirty="0" smtClean="0"/>
              <a:t>Питание от 12 вольт</a:t>
            </a:r>
          </a:p>
          <a:p>
            <a:pPr lvl="1"/>
            <a:r>
              <a:rPr lang="ru-RU" dirty="0" smtClean="0"/>
              <a:t>Управление по </a:t>
            </a:r>
            <a:r>
              <a:rPr lang="en-US" dirty="0" smtClean="0"/>
              <a:t>Half-Duplex UART</a:t>
            </a:r>
            <a:r>
              <a:rPr lang="ru-RU" dirty="0" smtClean="0"/>
              <a:t> (</a:t>
            </a:r>
            <a:r>
              <a:rPr lang="en-US" dirty="0" smtClean="0"/>
              <a:t>UART </a:t>
            </a:r>
            <a:r>
              <a:rPr lang="ru-RU" dirty="0" smtClean="0"/>
              <a:t>на одном проводе)</a:t>
            </a:r>
            <a:endParaRPr lang="en-US" dirty="0" smtClean="0"/>
          </a:p>
          <a:p>
            <a:pPr lvl="1"/>
            <a:r>
              <a:rPr lang="ru-RU" dirty="0" smtClean="0"/>
              <a:t>Имеется обратная связь, выдающая скорость и угол поворота, нагрузку, температуру, напряжение питания.</a:t>
            </a:r>
          </a:p>
          <a:p>
            <a:r>
              <a:rPr lang="ru-RU" dirty="0" smtClean="0"/>
              <a:t>Обратная связь позволяет узнать актуальное положение сервоприводов в любой нужный нам момент, что облегчает разработку анимаций робота.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105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Интерфейсы робота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 прошлом году использовались два интерфейса:</a:t>
            </a:r>
          </a:p>
          <a:p>
            <a:pPr lvl="1"/>
            <a:r>
              <a:rPr lang="en-US" dirty="0" smtClean="0"/>
              <a:t>UART1 – </a:t>
            </a:r>
            <a:r>
              <a:rPr lang="ru-RU" dirty="0" smtClean="0"/>
              <a:t>для управления сервоприводами</a:t>
            </a:r>
          </a:p>
          <a:p>
            <a:pPr lvl="1"/>
            <a:r>
              <a:rPr lang="en-US" dirty="0" smtClean="0"/>
              <a:t>UART2 – </a:t>
            </a:r>
            <a:r>
              <a:rPr lang="ru-RU" dirty="0" smtClean="0"/>
              <a:t>для расширений робота</a:t>
            </a:r>
          </a:p>
          <a:p>
            <a:r>
              <a:rPr lang="ru-RU" dirty="0" smtClean="0"/>
              <a:t>Сейчас робот использует 4 интерфейса:</a:t>
            </a:r>
          </a:p>
          <a:p>
            <a:pPr lvl="1"/>
            <a:r>
              <a:rPr lang="en-US" dirty="0" smtClean="0"/>
              <a:t>UART0 – </a:t>
            </a:r>
            <a:r>
              <a:rPr lang="ru-RU" dirty="0" smtClean="0"/>
              <a:t>для связи с </a:t>
            </a:r>
            <a:r>
              <a:rPr lang="en-US" dirty="0" smtClean="0"/>
              <a:t>Raspberry Pi</a:t>
            </a:r>
            <a:endParaRPr lang="ru-RU" dirty="0" smtClean="0"/>
          </a:p>
          <a:p>
            <a:pPr lvl="1"/>
            <a:r>
              <a:rPr lang="en-US" dirty="0" smtClean="0"/>
              <a:t>UART1 – </a:t>
            </a:r>
            <a:r>
              <a:rPr lang="ru-RU" dirty="0" smtClean="0"/>
              <a:t>для управления сервоприводами</a:t>
            </a:r>
          </a:p>
          <a:p>
            <a:pPr lvl="1"/>
            <a:r>
              <a:rPr lang="en-US" dirty="0" smtClean="0"/>
              <a:t>UART2 – </a:t>
            </a:r>
            <a:r>
              <a:rPr lang="ru-RU" dirty="0" smtClean="0"/>
              <a:t>для расширений робота</a:t>
            </a:r>
          </a:p>
          <a:p>
            <a:pPr lvl="1"/>
            <a:r>
              <a:rPr lang="en-US" dirty="0" smtClean="0"/>
              <a:t>UART3 – </a:t>
            </a:r>
            <a:r>
              <a:rPr lang="ru-RU" dirty="0" smtClean="0"/>
              <a:t>для управления роботом по </a:t>
            </a:r>
            <a:r>
              <a:rPr lang="en-US" dirty="0" smtClean="0"/>
              <a:t>Bluetooth</a:t>
            </a:r>
          </a:p>
          <a:p>
            <a:pPr lvl="1"/>
            <a:r>
              <a:rPr lang="en-US" dirty="0" smtClean="0"/>
              <a:t>I2C </a:t>
            </a:r>
            <a:r>
              <a:rPr lang="ru-RU" dirty="0" smtClean="0"/>
              <a:t>используется для вывода информации на экран</a:t>
            </a:r>
          </a:p>
          <a:p>
            <a:r>
              <a:rPr lang="ru-RU" dirty="0" smtClean="0"/>
              <a:t>Также к роботу присоединена панель управления, хоть она и не работает в данный момент полностью.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62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Программный 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Arduino IDE </a:t>
            </a:r>
            <a:r>
              <a:rPr lang="ru-RU" dirty="0" smtClean="0"/>
              <a:t>достаточно проста, но в то же время она сильно урезана по функционалу и удобству, по этому мы перешли на </a:t>
            </a:r>
            <a:r>
              <a:rPr lang="en-US" dirty="0" smtClean="0"/>
              <a:t>VS Code </a:t>
            </a:r>
            <a:r>
              <a:rPr lang="ru-RU" dirty="0" smtClean="0"/>
              <a:t>с расширением </a:t>
            </a:r>
            <a:r>
              <a:rPr lang="en-US" dirty="0" err="1" smtClean="0"/>
              <a:t>PlatformIO</a:t>
            </a:r>
            <a:r>
              <a:rPr lang="en-US" dirty="0" smtClean="0"/>
              <a:t> IDE</a:t>
            </a:r>
            <a:r>
              <a:rPr lang="ru-RU" dirty="0" smtClean="0"/>
              <a:t>.</a:t>
            </a:r>
          </a:p>
          <a:p>
            <a:r>
              <a:rPr lang="en-US" dirty="0" smtClean="0"/>
              <a:t>VS Code – </a:t>
            </a:r>
            <a:r>
              <a:rPr lang="ru-RU" dirty="0" smtClean="0"/>
              <a:t>мощный инструмент разработки от </a:t>
            </a:r>
            <a:r>
              <a:rPr lang="en-US" dirty="0" smtClean="0"/>
              <a:t>Microsoft,</a:t>
            </a:r>
            <a:r>
              <a:rPr lang="ru-RU" dirty="0" smtClean="0"/>
              <a:t> это сильно облегченная и кроссплатформенная </a:t>
            </a:r>
            <a:r>
              <a:rPr lang="en-US" dirty="0" smtClean="0"/>
              <a:t>Visual Studio</a:t>
            </a:r>
            <a:r>
              <a:rPr lang="ru-RU" dirty="0" smtClean="0"/>
              <a:t>, которая имеет полный функционал «старшего брата» благодаря расширениям.</a:t>
            </a:r>
          </a:p>
          <a:p>
            <a:r>
              <a:rPr lang="en-US" dirty="0" err="1" smtClean="0"/>
              <a:t>PlatformIO</a:t>
            </a:r>
            <a:r>
              <a:rPr lang="en-US" dirty="0" smtClean="0"/>
              <a:t> IDE – </a:t>
            </a:r>
            <a:r>
              <a:rPr lang="ru-RU" dirty="0" smtClean="0"/>
              <a:t>платформа для создания проектов на микроконтроллерах разных типов, в том числе под </a:t>
            </a:r>
            <a:r>
              <a:rPr lang="ru-RU" dirty="0" err="1" smtClean="0"/>
              <a:t>фреймворком</a:t>
            </a:r>
            <a:r>
              <a:rPr lang="ru-RU" dirty="0" smtClean="0"/>
              <a:t> </a:t>
            </a:r>
            <a:r>
              <a:rPr lang="en-US" dirty="0" smtClean="0"/>
              <a:t>Arduino</a:t>
            </a:r>
            <a:r>
              <a:rPr lang="ru-RU" dirty="0" smtClean="0"/>
              <a:t>. Теперь тут нет «</a:t>
            </a:r>
            <a:r>
              <a:rPr lang="en-US" dirty="0" smtClean="0"/>
              <a:t>.</a:t>
            </a:r>
            <a:r>
              <a:rPr lang="en-US" dirty="0" err="1" smtClean="0"/>
              <a:t>ino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файлов, весь код рассован в «</a:t>
            </a:r>
            <a:r>
              <a:rPr lang="en-US" dirty="0" smtClean="0"/>
              <a:t>.h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и «</a:t>
            </a:r>
            <a:r>
              <a:rPr lang="en-US" dirty="0" smtClean="0"/>
              <a:t>.</a:t>
            </a:r>
            <a:r>
              <a:rPr lang="en-US" dirty="0" err="1" smtClean="0"/>
              <a:t>cpp</a:t>
            </a:r>
            <a:r>
              <a:rPr lang="ru-RU" dirty="0" smtClean="0"/>
              <a:t>» файлы, как будто </a:t>
            </a:r>
            <a:r>
              <a:rPr lang="ru-RU" dirty="0" err="1" smtClean="0"/>
              <a:t>фреймворк</a:t>
            </a:r>
            <a:r>
              <a:rPr lang="ru-RU" dirty="0" smtClean="0"/>
              <a:t> </a:t>
            </a:r>
            <a:r>
              <a:rPr lang="en-US" dirty="0" smtClean="0"/>
              <a:t>Arduino – </a:t>
            </a:r>
            <a:r>
              <a:rPr lang="ru-RU" dirty="0" smtClean="0"/>
              <a:t>просто библиотека.</a:t>
            </a:r>
          </a:p>
          <a:p>
            <a:r>
              <a:rPr lang="ru-RU" dirty="0" smtClean="0"/>
              <a:t>Мы улучшили код, отвечающий за управление сервоприводами и связью с внешней средой.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0855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Компьютерное зрение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</a:t>
            </a:r>
            <a:r>
              <a:rPr lang="ru-RU" dirty="0" smtClean="0"/>
              <a:t>ли как мы учили </a:t>
            </a:r>
            <a:r>
              <a:rPr lang="en-US" dirty="0" smtClean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719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GY-31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прошлом году для определения цвета объекта мы использовали модуль </a:t>
            </a:r>
            <a:r>
              <a:rPr lang="en-US" dirty="0" smtClean="0"/>
              <a:t>GY-31, </a:t>
            </a:r>
            <a:r>
              <a:rPr lang="ru-RU" dirty="0" smtClean="0"/>
              <a:t>который представляет из себя камеру всего на несколько пикселей и простую схему обработки изображения с нее, выдавая на выходе 3 параметра цвета, а именно: интенсивности красного, зеленого и синего цветов.</a:t>
            </a:r>
          </a:p>
          <a:p>
            <a:r>
              <a:rPr lang="ru-RU" dirty="0" smtClean="0"/>
              <a:t>Датчик </a:t>
            </a:r>
            <a:r>
              <a:rPr lang="en-US" dirty="0" smtClean="0"/>
              <a:t>GY-31 </a:t>
            </a:r>
            <a:r>
              <a:rPr lang="ru-RU" dirty="0" smtClean="0"/>
              <a:t>очень сильно зависит от освещения и правильного угла попадания света с подсветки.</a:t>
            </a:r>
          </a:p>
          <a:p>
            <a:r>
              <a:rPr lang="ru-RU" dirty="0" smtClean="0"/>
              <a:t>Также этот датчик не способен распознавать форму предмета и уж тем более штрих и </a:t>
            </a:r>
            <a:r>
              <a:rPr lang="en-US" dirty="0" smtClean="0"/>
              <a:t>QR </a:t>
            </a:r>
            <a:r>
              <a:rPr lang="ru-RU" dirty="0" smtClean="0"/>
              <a:t>коды.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63352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1278</Words>
  <Application>Microsoft Office PowerPoint</Application>
  <PresentationFormat>Широкоэкранный</PresentationFormat>
  <Paragraphs>79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6-осевой робот-манипулятор с компьютерным зрением</vt:lpstr>
      <vt:lpstr>О проекте</vt:lpstr>
      <vt:lpstr>Ретроспектива</vt:lpstr>
      <vt:lpstr>Конструкция робота</vt:lpstr>
      <vt:lpstr>Сервоприводы Dynamixel AX-12A</vt:lpstr>
      <vt:lpstr>Интерфейсы робота</vt:lpstr>
      <vt:lpstr>Программный код</vt:lpstr>
      <vt:lpstr>Компьютерное зрение</vt:lpstr>
      <vt:lpstr>GY-31</vt:lpstr>
      <vt:lpstr>Raspberry Pi</vt:lpstr>
      <vt:lpstr>Программа для распознавания</vt:lpstr>
      <vt:lpstr>OpenCV и Pyzbar</vt:lpstr>
      <vt:lpstr>Обучение</vt:lpstr>
      <vt:lpstr>Стоимость</vt:lpstr>
      <vt:lpstr>Потенциал обучения готовых наборов</vt:lpstr>
      <vt:lpstr>Потенциал обучения нашего робота</vt:lpstr>
      <vt:lpstr>Что будет дальше</vt:lpstr>
      <vt:lpstr>IKPy</vt:lpstr>
      <vt:lpstr>Kuka Robot Language</vt:lpstr>
      <vt:lpstr>Спасибо за внимание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6-осевой робот-манипулятор с компьютерным зрением</dc:title>
  <dc:creator>RePack by Diakov</dc:creator>
  <cp:lastModifiedBy>Alex Trofimov</cp:lastModifiedBy>
  <cp:revision>23</cp:revision>
  <cp:lastPrinted>2019-12-16T07:05:40Z</cp:lastPrinted>
  <dcterms:created xsi:type="dcterms:W3CDTF">2019-12-16T05:44:36Z</dcterms:created>
  <dcterms:modified xsi:type="dcterms:W3CDTF">2019-12-20T16:49:10Z</dcterms:modified>
</cp:coreProperties>
</file>