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5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84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67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6034" y="196342"/>
            <a:ext cx="451993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61216" y="429258"/>
            <a:ext cx="431165" cy="6428740"/>
          </a:xfrm>
          <a:custGeom>
            <a:avLst/>
            <a:gdLst/>
            <a:ahLst/>
            <a:cxnLst/>
            <a:rect l="l" t="t" r="r" b="b"/>
            <a:pathLst>
              <a:path w="431165" h="6428740">
                <a:moveTo>
                  <a:pt x="0" y="6428740"/>
                </a:moveTo>
                <a:lnTo>
                  <a:pt x="430784" y="6428740"/>
                </a:lnTo>
                <a:lnTo>
                  <a:pt x="430784" y="0"/>
                </a:lnTo>
                <a:lnTo>
                  <a:pt x="0" y="0"/>
                </a:lnTo>
                <a:lnTo>
                  <a:pt x="0" y="642874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429259"/>
          </a:xfrm>
          <a:custGeom>
            <a:avLst/>
            <a:gdLst/>
            <a:ahLst/>
            <a:cxnLst/>
            <a:rect l="l" t="t" r="r" b="b"/>
            <a:pathLst>
              <a:path w="12192000" h="429259">
                <a:moveTo>
                  <a:pt x="0" y="429259"/>
                </a:moveTo>
                <a:lnTo>
                  <a:pt x="12192000" y="429259"/>
                </a:lnTo>
                <a:lnTo>
                  <a:pt x="12192000" y="0"/>
                </a:lnTo>
                <a:lnTo>
                  <a:pt x="0" y="0"/>
                </a:lnTo>
                <a:lnTo>
                  <a:pt x="0" y="429259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6034" y="196342"/>
            <a:ext cx="451993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474673"/>
            <a:ext cx="10967719" cy="3867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30452"/>
            <a:ext cx="726440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250"/>
            <a:ext cx="3754754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xunit/xunit" TargetMode="External"/><Relationship Id="rId4" Type="http://schemas.openxmlformats.org/officeDocument/2006/relationships/hyperlink" Target="http://bit.ly/10TLj4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image" Target="../media/image16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8419" y="4595876"/>
            <a:ext cx="6537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6C6C6C"/>
                </a:solidFill>
                <a:latin typeface="Segoe UI Light"/>
                <a:cs typeface="Segoe UI Light"/>
              </a:rPr>
              <a:t>Unit </a:t>
            </a:r>
            <a:r>
              <a:rPr sz="2800" b="0" spc="-15" dirty="0">
                <a:solidFill>
                  <a:srgbClr val="6C6C6C"/>
                </a:solidFill>
                <a:latin typeface="Segoe UI Light"/>
                <a:cs typeface="Segoe UI Light"/>
              </a:rPr>
              <a:t>тестирование. </a:t>
            </a:r>
            <a:r>
              <a:rPr sz="2800" b="0" spc="-5" dirty="0">
                <a:solidFill>
                  <a:srgbClr val="6C6C6C"/>
                </a:solidFill>
                <a:latin typeface="Segoe UI Light"/>
                <a:cs typeface="Segoe UI Light"/>
              </a:rPr>
              <a:t>Использование</a:t>
            </a:r>
            <a:r>
              <a:rPr sz="2800" b="0" spc="80" dirty="0">
                <a:solidFill>
                  <a:srgbClr val="6C6C6C"/>
                </a:solidFill>
                <a:latin typeface="Segoe UI Light"/>
                <a:cs typeface="Segoe UI Light"/>
              </a:rPr>
              <a:t> </a:t>
            </a:r>
            <a:r>
              <a:rPr sz="2800" b="0" spc="-80" dirty="0">
                <a:solidFill>
                  <a:srgbClr val="6C6C6C"/>
                </a:solidFill>
                <a:latin typeface="Segoe UI Light"/>
                <a:cs typeface="Segoe UI Light"/>
              </a:rPr>
              <a:t>MSTest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907" y="3366592"/>
            <a:ext cx="7732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D1501F"/>
                </a:solidFill>
                <a:latin typeface="Segoe UI Light"/>
                <a:cs typeface="Segoe UI Light"/>
              </a:rPr>
              <a:t>Unit </a:t>
            </a:r>
            <a:r>
              <a:rPr sz="6000" b="0" spc="-15" dirty="0">
                <a:solidFill>
                  <a:srgbClr val="D1501F"/>
                </a:solidFill>
                <a:latin typeface="Segoe UI Light"/>
                <a:cs typeface="Segoe UI Light"/>
              </a:rPr>
              <a:t>тестирование </a:t>
            </a:r>
            <a:r>
              <a:rPr sz="6000" b="0" dirty="0">
                <a:solidFill>
                  <a:srgbClr val="D1501F"/>
                </a:solidFill>
                <a:latin typeface="Segoe UI Light"/>
                <a:cs typeface="Segoe UI Light"/>
              </a:rPr>
              <a:t>в</a:t>
            </a:r>
            <a:r>
              <a:rPr sz="6000" b="0" spc="-114" dirty="0">
                <a:solidFill>
                  <a:srgbClr val="D1501F"/>
                </a:solidFill>
                <a:latin typeface="Segoe UI Light"/>
                <a:cs typeface="Segoe UI Light"/>
              </a:rPr>
              <a:t> </a:t>
            </a:r>
            <a:r>
              <a:rPr sz="6000" b="0" dirty="0">
                <a:solidFill>
                  <a:srgbClr val="D1501F"/>
                </a:solidFill>
                <a:latin typeface="Segoe UI Light"/>
                <a:cs typeface="Segoe UI Light"/>
              </a:rPr>
              <a:t>C#</a:t>
            </a:r>
            <a:endParaRPr sz="6000" dirty="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507" y="1485899"/>
            <a:ext cx="1924240" cy="149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7982" y="854405"/>
            <a:ext cx="3335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Расположение</a:t>
            </a:r>
            <a:r>
              <a:rPr sz="2800" b="0" spc="-2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тестов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2161159"/>
            <a:ext cx="64439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latin typeface="Segoe UI"/>
                <a:cs typeface="Segoe UI"/>
              </a:rPr>
              <a:t>Тесты </a:t>
            </a:r>
            <a:r>
              <a:rPr sz="1800" dirty="0">
                <a:latin typeface="Segoe UI"/>
                <a:cs typeface="Segoe UI"/>
              </a:rPr>
              <a:t>должны </a:t>
            </a:r>
            <a:r>
              <a:rPr sz="1800" spc="-5" dirty="0">
                <a:latin typeface="Segoe UI"/>
                <a:cs typeface="Segoe UI"/>
              </a:rPr>
              <a:t>быть </a:t>
            </a:r>
            <a:r>
              <a:rPr sz="1800" dirty="0">
                <a:latin typeface="Segoe UI"/>
                <a:cs typeface="Segoe UI"/>
              </a:rPr>
              <a:t>частью </a:t>
            </a:r>
            <a:r>
              <a:rPr sz="1800" spc="-5" dirty="0">
                <a:latin typeface="Segoe UI"/>
                <a:cs typeface="Segoe UI"/>
              </a:rPr>
              <a:t>контроля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версий</a:t>
            </a:r>
            <a:endParaRPr sz="1800">
              <a:latin typeface="Segoe UI"/>
              <a:cs typeface="Segoe UI"/>
            </a:endParaRPr>
          </a:p>
          <a:p>
            <a:pPr marL="299085" marR="4000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/>
                <a:cs typeface="Segoe UI"/>
              </a:rPr>
              <a:t>Если </a:t>
            </a:r>
            <a:r>
              <a:rPr sz="1800" spc="-15" dirty="0">
                <a:latin typeface="Segoe UI"/>
                <a:cs typeface="Segoe UI"/>
              </a:rPr>
              <a:t>приложение </a:t>
            </a:r>
            <a:r>
              <a:rPr sz="1800" dirty="0">
                <a:latin typeface="Segoe UI"/>
                <a:cs typeface="Segoe UI"/>
              </a:rPr>
              <a:t>монолитное – </a:t>
            </a:r>
            <a:r>
              <a:rPr sz="1800" spc="-5" dirty="0">
                <a:latin typeface="Segoe UI"/>
                <a:cs typeface="Segoe UI"/>
              </a:rPr>
              <a:t>все </a:t>
            </a:r>
            <a:r>
              <a:rPr sz="1800" spc="-10" dirty="0">
                <a:latin typeface="Segoe UI"/>
                <a:cs typeface="Segoe UI"/>
              </a:rPr>
              <a:t>тесты </a:t>
            </a:r>
            <a:r>
              <a:rPr sz="1800" spc="-15" dirty="0">
                <a:latin typeface="Segoe UI"/>
                <a:cs typeface="Segoe UI"/>
              </a:rPr>
              <a:t>размещаются </a:t>
            </a:r>
            <a:r>
              <a:rPr sz="1800" dirty="0">
                <a:latin typeface="Segoe UI"/>
                <a:cs typeface="Segoe UI"/>
              </a:rPr>
              <a:t>в  </a:t>
            </a:r>
            <a:r>
              <a:rPr sz="1800" spc="-5" dirty="0">
                <a:latin typeface="Segoe UI"/>
                <a:cs typeface="Segoe UI"/>
              </a:rPr>
              <a:t>директории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tests</a:t>
            </a:r>
            <a:endParaRPr sz="1800">
              <a:latin typeface="Segoe UI"/>
              <a:cs typeface="Segoe U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/>
                <a:cs typeface="Segoe UI"/>
              </a:rPr>
              <a:t>Если </a:t>
            </a:r>
            <a:r>
              <a:rPr sz="1800" spc="-15" dirty="0">
                <a:latin typeface="Segoe UI"/>
                <a:cs typeface="Segoe UI"/>
              </a:rPr>
              <a:t>приложение </a:t>
            </a:r>
            <a:r>
              <a:rPr sz="1800" spc="-10" dirty="0">
                <a:latin typeface="Segoe UI"/>
                <a:cs typeface="Segoe UI"/>
              </a:rPr>
              <a:t>состоит </a:t>
            </a:r>
            <a:r>
              <a:rPr sz="1800" spc="-5" dirty="0">
                <a:latin typeface="Segoe UI"/>
                <a:cs typeface="Segoe UI"/>
              </a:rPr>
              <a:t>из </a:t>
            </a:r>
            <a:r>
              <a:rPr sz="1800" spc="-10" dirty="0">
                <a:latin typeface="Segoe UI"/>
                <a:cs typeface="Segoe UI"/>
              </a:rPr>
              <a:t>компонентов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тесты следует  размещать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0" dirty="0">
                <a:latin typeface="Segoe UI"/>
                <a:cs typeface="Segoe UI"/>
              </a:rPr>
              <a:t>директории </a:t>
            </a:r>
            <a:r>
              <a:rPr sz="1800" dirty="0">
                <a:latin typeface="Segoe UI"/>
                <a:cs typeface="Segoe UI"/>
              </a:rPr>
              <a:t>с </a:t>
            </a:r>
            <a:r>
              <a:rPr sz="1800" spc="-10" dirty="0">
                <a:latin typeface="Segoe UI"/>
                <a:cs typeface="Segoe UI"/>
              </a:rPr>
              <a:t>тестируемым</a:t>
            </a:r>
            <a:r>
              <a:rPr sz="1800" spc="6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компонентом</a:t>
            </a:r>
            <a:endParaRPr sz="18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Segoe UI"/>
                <a:cs typeface="Segoe UI"/>
              </a:rPr>
              <a:t>Выносите тесты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0" dirty="0">
                <a:latin typeface="Segoe UI"/>
                <a:cs typeface="Segoe UI"/>
              </a:rPr>
              <a:t>отдельный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проект.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15425" y="1828800"/>
            <a:ext cx="2038350" cy="223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854405"/>
            <a:ext cx="7236459" cy="366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4595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Именование</a:t>
            </a:r>
            <a:r>
              <a:rPr sz="2800" b="0" spc="-2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проектов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spc="-10" dirty="0">
                <a:latin typeface="Segoe UI"/>
                <a:cs typeface="Segoe UI"/>
              </a:rPr>
              <a:t>Добавляйте </a:t>
            </a:r>
            <a:r>
              <a:rPr sz="1800" dirty="0">
                <a:latin typeface="Segoe UI"/>
                <a:cs typeface="Segoe UI"/>
              </a:rPr>
              <a:t>к каждому проекту </a:t>
            </a:r>
            <a:r>
              <a:rPr sz="1800" spc="-20" dirty="0">
                <a:latin typeface="Segoe UI"/>
                <a:cs typeface="Segoe UI"/>
              </a:rPr>
              <a:t>его </a:t>
            </a:r>
            <a:r>
              <a:rPr sz="1800" spc="-5" dirty="0">
                <a:latin typeface="Segoe UI"/>
                <a:cs typeface="Segoe UI"/>
              </a:rPr>
              <a:t>собственный </a:t>
            </a:r>
            <a:r>
              <a:rPr sz="1800" spc="-15" dirty="0">
                <a:latin typeface="Segoe UI"/>
                <a:cs typeface="Segoe UI"/>
              </a:rPr>
              <a:t>тестовый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проект.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Проекты: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&lt;PROJECT_NAME&gt;.Core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&lt;PROJECT_NAME&gt;.BI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&lt;PROJECT_NAME&gt;.Web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Проекты </a:t>
            </a:r>
            <a:r>
              <a:rPr sz="1800" dirty="0">
                <a:latin typeface="Segoe UI"/>
                <a:cs typeface="Segoe UI"/>
              </a:rPr>
              <a:t>с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тестами: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Segoe UI"/>
                <a:cs typeface="Segoe UI"/>
              </a:rPr>
              <a:t>&lt;PROJECT_NAME&gt;.Core.Tests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Segoe UI"/>
                <a:cs typeface="Segoe UI"/>
              </a:rPr>
              <a:t>&lt;PROJECT_NAME&gt;.BI.Tests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Segoe UI"/>
                <a:cs typeface="Segoe UI"/>
              </a:rPr>
              <a:t>&lt;PROJECT_NAME&gt;.Web.Tests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057400"/>
            <a:ext cx="378714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7214" y="854405"/>
            <a:ext cx="495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Именование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методов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и</a:t>
            </a: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5" dirty="0">
                <a:solidFill>
                  <a:srgbClr val="D04E1D"/>
                </a:solidFill>
                <a:latin typeface="Segoe UI Light"/>
                <a:cs typeface="Segoe UI Light"/>
              </a:rPr>
              <a:t>классов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1474673"/>
            <a:ext cx="884555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Segoe UI"/>
                <a:cs typeface="Segoe UI"/>
              </a:rPr>
              <a:t>Именование</a:t>
            </a:r>
            <a:r>
              <a:rPr sz="1800" b="1" i="1" spc="-20" dirty="0">
                <a:latin typeface="Segoe UI"/>
                <a:cs typeface="Segoe UI"/>
              </a:rPr>
              <a:t> </a:t>
            </a:r>
            <a:r>
              <a:rPr sz="1800" b="1" i="1" spc="-5" dirty="0">
                <a:latin typeface="Segoe UI"/>
                <a:cs typeface="Segoe UI"/>
              </a:rPr>
              <a:t>классов: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 marR="1260475">
              <a:lnSpc>
                <a:spcPct val="100000"/>
              </a:lnSpc>
            </a:pPr>
            <a:r>
              <a:rPr sz="1800" spc="10" dirty="0">
                <a:latin typeface="Segoe UI"/>
                <a:cs typeface="Segoe UI"/>
              </a:rPr>
              <a:t>Класс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UserManager</a:t>
            </a:r>
            <a:r>
              <a:rPr sz="1800" spc="-5" dirty="0">
                <a:latin typeface="Segoe UI"/>
                <a:cs typeface="Segoe UI"/>
              </a:rPr>
              <a:t> тестирующий </a:t>
            </a:r>
            <a:r>
              <a:rPr sz="1800" spc="5" dirty="0">
                <a:latin typeface="Segoe UI"/>
                <a:cs typeface="Segoe UI"/>
              </a:rPr>
              <a:t>класс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15" dirty="0">
                <a:latin typeface="Segoe UI"/>
                <a:cs typeface="Segoe UI"/>
              </a:rPr>
              <a:t>него </a:t>
            </a:r>
            <a:r>
              <a:rPr sz="1800" dirty="0">
                <a:latin typeface="Segoe UI"/>
                <a:cs typeface="Segoe UI"/>
              </a:rPr>
              <a:t>-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UserManager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Tests. 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Каждый </a:t>
            </a:r>
            <a:r>
              <a:rPr sz="1800" spc="-5" dirty="0">
                <a:latin typeface="Segoe UI"/>
                <a:cs typeface="Segoe UI"/>
              </a:rPr>
              <a:t>тестирующий </a:t>
            </a:r>
            <a:r>
              <a:rPr sz="1800" spc="5" dirty="0">
                <a:latin typeface="Segoe UI"/>
                <a:cs typeface="Segoe UI"/>
              </a:rPr>
              <a:t>класс </a:t>
            </a:r>
            <a:r>
              <a:rPr sz="1800" spc="-10" dirty="0">
                <a:latin typeface="Segoe UI"/>
                <a:cs typeface="Segoe UI"/>
              </a:rPr>
              <a:t>должен </a:t>
            </a:r>
            <a:r>
              <a:rPr sz="1800" spc="-5" dirty="0">
                <a:latin typeface="Segoe UI"/>
                <a:cs typeface="Segoe UI"/>
              </a:rPr>
              <a:t>тестировать </a:t>
            </a:r>
            <a:r>
              <a:rPr sz="1800" spc="-15" dirty="0">
                <a:latin typeface="Segoe UI"/>
                <a:cs typeface="Segoe UI"/>
              </a:rPr>
              <a:t>только </a:t>
            </a:r>
            <a:r>
              <a:rPr sz="1800" spc="-10" dirty="0">
                <a:latin typeface="Segoe UI"/>
                <a:cs typeface="Segoe UI"/>
              </a:rPr>
              <a:t>одну</a:t>
            </a:r>
            <a:r>
              <a:rPr sz="1800" dirty="0">
                <a:latin typeface="Segoe UI"/>
                <a:cs typeface="Segoe UI"/>
              </a:rPr>
              <a:t> сущность.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Segoe UI"/>
                <a:cs typeface="Segoe UI"/>
              </a:rPr>
              <a:t>Именование </a:t>
            </a:r>
            <a:r>
              <a:rPr sz="1800" b="1" i="1" spc="-5" dirty="0">
                <a:latin typeface="Segoe UI"/>
                <a:cs typeface="Segoe UI"/>
              </a:rPr>
              <a:t>unit </a:t>
            </a:r>
            <a:r>
              <a:rPr sz="1800" b="1" i="1" spc="-15" dirty="0">
                <a:latin typeface="Segoe UI"/>
                <a:cs typeface="Segoe UI"/>
              </a:rPr>
              <a:t>тестов</a:t>
            </a:r>
            <a:r>
              <a:rPr sz="1800" b="1" i="1" spc="-25" dirty="0">
                <a:latin typeface="Segoe UI"/>
                <a:cs typeface="Segoe UI"/>
              </a:rPr>
              <a:t> </a:t>
            </a:r>
            <a:r>
              <a:rPr sz="1800" b="1" i="1" spc="-10" dirty="0">
                <a:latin typeface="Segoe UI"/>
                <a:cs typeface="Segoe UI"/>
              </a:rPr>
              <a:t>(методов):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Segoe UI"/>
                <a:cs typeface="Segoe UI"/>
              </a:rPr>
              <a:t>Принцип </a:t>
            </a:r>
            <a:r>
              <a:rPr sz="1800" spc="-5" dirty="0">
                <a:latin typeface="Segoe UI"/>
                <a:cs typeface="Segoe UI"/>
              </a:rPr>
              <a:t>именования </a:t>
            </a:r>
            <a:r>
              <a:rPr sz="1800" spc="-20" dirty="0">
                <a:latin typeface="Segoe UI"/>
                <a:cs typeface="Segoe UI"/>
              </a:rPr>
              <a:t>[Тестирующийся </a:t>
            </a:r>
            <a:r>
              <a:rPr sz="1800" spc="-10" dirty="0">
                <a:latin typeface="Segoe UI"/>
                <a:cs typeface="Segoe UI"/>
              </a:rPr>
              <a:t>метод]_[Сценарий]_[Ожидаемое </a:t>
            </a:r>
            <a:r>
              <a:rPr sz="1800" spc="-5" dirty="0">
                <a:latin typeface="Segoe UI"/>
                <a:cs typeface="Segoe UI"/>
              </a:rPr>
              <a:t>поведение]  Примеры: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Sum_10plus20_30returned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GetPasswordStrength_AllCahrs_5Points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854405"/>
            <a:ext cx="10739120" cy="3938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algn="ctr">
              <a:lnSpc>
                <a:spcPct val="100000"/>
              </a:lnSpc>
              <a:spcBef>
                <a:spcPts val="95"/>
              </a:spcBef>
            </a:pP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Какой </a:t>
            </a:r>
            <a:r>
              <a:rPr sz="2800" b="0" spc="-50" dirty="0">
                <a:solidFill>
                  <a:srgbClr val="D04E1D"/>
                </a:solidFill>
                <a:latin typeface="Segoe UI Light"/>
                <a:cs typeface="Segoe UI Light"/>
              </a:rPr>
              <a:t>код</a:t>
            </a:r>
            <a:r>
              <a:rPr sz="2800" b="0" spc="2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тестировать</a:t>
            </a:r>
            <a:endParaRPr sz="2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spc="-20" dirty="0">
                <a:latin typeface="Segoe UI"/>
                <a:cs typeface="Segoe UI"/>
              </a:rPr>
              <a:t>Когда </a:t>
            </a:r>
            <a:r>
              <a:rPr sz="1800" spc="-5" dirty="0">
                <a:latin typeface="Segoe UI"/>
                <a:cs typeface="Segoe UI"/>
              </a:rPr>
              <a:t>не нужно создавать </a:t>
            </a:r>
            <a:r>
              <a:rPr sz="1800" dirty="0">
                <a:latin typeface="Segoe UI"/>
                <a:cs typeface="Segoe UI"/>
              </a:rPr>
              <a:t>юнит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тесты: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Segoe UI"/>
              <a:cs typeface="Segoe UI"/>
            </a:endParaRPr>
          </a:p>
          <a:p>
            <a:pPr marL="290830" indent="-278765">
              <a:lnSpc>
                <a:spcPct val="100000"/>
              </a:lnSpc>
              <a:buAutoNum type="arabicParenR"/>
              <a:tabLst>
                <a:tab pos="291465" algn="l"/>
              </a:tabLst>
            </a:pPr>
            <a:r>
              <a:rPr sz="1800" b="1" spc="-10" dirty="0">
                <a:latin typeface="Segoe UI"/>
                <a:cs typeface="Segoe UI"/>
              </a:rPr>
              <a:t>Простой </a:t>
            </a:r>
            <a:r>
              <a:rPr sz="1800" b="1" spc="-15" dirty="0">
                <a:latin typeface="Segoe UI"/>
                <a:cs typeface="Segoe UI"/>
              </a:rPr>
              <a:t>код </a:t>
            </a:r>
            <a:r>
              <a:rPr sz="1800" b="1" spc="-5" dirty="0">
                <a:latin typeface="Segoe UI"/>
                <a:cs typeface="Segoe UI"/>
              </a:rPr>
              <a:t>без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зависимостей</a:t>
            </a:r>
            <a:endParaRPr sz="1800" dirty="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buAutoNum type="arabicParenR"/>
              <a:tabLst>
                <a:tab pos="291465" algn="l"/>
              </a:tabLst>
            </a:pPr>
            <a:r>
              <a:rPr sz="1800" b="1" spc="-5" dirty="0">
                <a:latin typeface="Segoe UI"/>
                <a:cs typeface="Segoe UI"/>
              </a:rPr>
              <a:t>Сложный </a:t>
            </a:r>
            <a:r>
              <a:rPr sz="1800" b="1" spc="-15" dirty="0">
                <a:latin typeface="Segoe UI"/>
                <a:cs typeface="Segoe UI"/>
              </a:rPr>
              <a:t>код </a:t>
            </a:r>
            <a:r>
              <a:rPr sz="1800" b="1" dirty="0">
                <a:latin typeface="Segoe UI"/>
                <a:cs typeface="Segoe UI"/>
              </a:rPr>
              <a:t>с </a:t>
            </a:r>
            <a:r>
              <a:rPr sz="1800" b="1" spc="-5" dirty="0">
                <a:latin typeface="Segoe UI"/>
                <a:cs typeface="Segoe UI"/>
              </a:rPr>
              <a:t>большим </a:t>
            </a:r>
            <a:r>
              <a:rPr sz="1800" b="1" spc="-10" dirty="0">
                <a:latin typeface="Segoe UI"/>
                <a:cs typeface="Segoe UI"/>
              </a:rPr>
              <a:t>количеством зависимостей </a:t>
            </a:r>
            <a:r>
              <a:rPr sz="1800" b="1" dirty="0">
                <a:latin typeface="Segoe UI"/>
                <a:cs typeface="Segoe UI"/>
              </a:rPr>
              <a:t>- </a:t>
            </a:r>
            <a:r>
              <a:rPr sz="1800" spc="-10" dirty="0">
                <a:latin typeface="Segoe UI"/>
                <a:cs typeface="Segoe UI"/>
              </a:rPr>
              <a:t>скорее всего,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15" dirty="0">
                <a:latin typeface="Segoe UI"/>
                <a:cs typeface="Segoe UI"/>
              </a:rPr>
              <a:t>такого кода </a:t>
            </a:r>
            <a:r>
              <a:rPr sz="1800" spc="-5" dirty="0">
                <a:latin typeface="Segoe UI"/>
                <a:cs typeface="Segoe UI"/>
              </a:rPr>
              <a:t>следует  провести </a:t>
            </a:r>
            <a:r>
              <a:rPr sz="1800" spc="-15" dirty="0">
                <a:latin typeface="Segoe UI"/>
                <a:cs typeface="Segoe UI"/>
              </a:rPr>
              <a:t>рефакторинг. </a:t>
            </a:r>
            <a:r>
              <a:rPr sz="1800" spc="-10" dirty="0">
                <a:latin typeface="Segoe UI"/>
                <a:cs typeface="Segoe UI"/>
              </a:rPr>
              <a:t>Нет </a:t>
            </a:r>
            <a:r>
              <a:rPr sz="1800" spc="-5" dirty="0">
                <a:latin typeface="Segoe UI"/>
                <a:cs typeface="Segoe UI"/>
              </a:rPr>
              <a:t>смысла писать </a:t>
            </a:r>
            <a:r>
              <a:rPr sz="1800" spc="-10" dirty="0">
                <a:latin typeface="Segoe UI"/>
                <a:cs typeface="Segoe UI"/>
              </a:rPr>
              <a:t>тесты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15" dirty="0">
                <a:latin typeface="Segoe UI"/>
                <a:cs typeface="Segoe UI"/>
              </a:rPr>
              <a:t>методов, </a:t>
            </a:r>
            <a:r>
              <a:rPr sz="1800" dirty="0">
                <a:latin typeface="Segoe UI"/>
                <a:cs typeface="Segoe UI"/>
              </a:rPr>
              <a:t>сигнатуры </a:t>
            </a:r>
            <a:r>
              <a:rPr sz="1800" spc="-20" dirty="0">
                <a:latin typeface="Segoe UI"/>
                <a:cs typeface="Segoe UI"/>
              </a:rPr>
              <a:t>которых </a:t>
            </a:r>
            <a:r>
              <a:rPr sz="1800" spc="-15" dirty="0">
                <a:latin typeface="Segoe UI"/>
                <a:cs typeface="Segoe UI"/>
              </a:rPr>
              <a:t>будут </a:t>
            </a:r>
            <a:r>
              <a:rPr sz="1800" spc="-5" dirty="0">
                <a:latin typeface="Segoe UI"/>
                <a:cs typeface="Segoe UI"/>
              </a:rPr>
              <a:t>меняться. Для  </a:t>
            </a:r>
            <a:r>
              <a:rPr sz="1800" spc="-15" dirty="0">
                <a:latin typeface="Segoe UI"/>
                <a:cs typeface="Segoe UI"/>
              </a:rPr>
              <a:t>такого кода </a:t>
            </a:r>
            <a:r>
              <a:rPr sz="1800" dirty="0">
                <a:latin typeface="Segoe UI"/>
                <a:cs typeface="Segoe UI"/>
              </a:rPr>
              <a:t>лучше </a:t>
            </a:r>
            <a:r>
              <a:rPr sz="1800" spc="-5" dirty="0">
                <a:latin typeface="Segoe UI"/>
                <a:cs typeface="Segoe UI"/>
              </a:rPr>
              <a:t>создавать </a:t>
            </a:r>
            <a:r>
              <a:rPr sz="1800" i="1" spc="-5" dirty="0">
                <a:latin typeface="Segoe UI"/>
                <a:cs typeface="Segoe UI"/>
              </a:rPr>
              <a:t>приемочные</a:t>
            </a:r>
            <a:r>
              <a:rPr sz="1800" i="1" spc="-25" dirty="0">
                <a:latin typeface="Segoe UI"/>
                <a:cs typeface="Segoe UI"/>
              </a:rPr>
              <a:t> </a:t>
            </a:r>
            <a:r>
              <a:rPr sz="1800" i="1" spc="-5" dirty="0">
                <a:latin typeface="Segoe UI"/>
                <a:cs typeface="Segoe UI"/>
              </a:rPr>
              <a:t>тесты</a:t>
            </a:r>
            <a:r>
              <a:rPr sz="1800" spc="-5" dirty="0">
                <a:latin typeface="Segoe UI"/>
                <a:cs typeface="Segoe UI"/>
              </a:rPr>
              <a:t>.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Font typeface="Segoe UI"/>
              <a:buAutoNum type="arabicParenR"/>
            </a:pPr>
            <a:endParaRPr sz="32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Segoe UI"/>
                <a:cs typeface="Segoe UI"/>
              </a:rPr>
              <a:t>Когда </a:t>
            </a:r>
            <a:r>
              <a:rPr sz="1800" dirty="0">
                <a:latin typeface="Segoe UI"/>
                <a:cs typeface="Segoe UI"/>
              </a:rPr>
              <a:t>нужно </a:t>
            </a:r>
            <a:r>
              <a:rPr sz="1800" spc="-5" dirty="0">
                <a:latin typeface="Segoe UI"/>
                <a:cs typeface="Segoe UI"/>
              </a:rPr>
              <a:t>создавать </a:t>
            </a:r>
            <a:r>
              <a:rPr sz="1800" dirty="0">
                <a:latin typeface="Segoe UI"/>
                <a:cs typeface="Segoe UI"/>
              </a:rPr>
              <a:t>юнит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тесты: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Segoe UI"/>
              <a:cs typeface="Segoe UI"/>
            </a:endParaRPr>
          </a:p>
          <a:p>
            <a:pPr marL="290830" indent="-278765">
              <a:lnSpc>
                <a:spcPct val="100000"/>
              </a:lnSpc>
              <a:buAutoNum type="arabicParenR" startAt="3"/>
              <a:tabLst>
                <a:tab pos="291465" algn="l"/>
              </a:tabLst>
            </a:pPr>
            <a:r>
              <a:rPr sz="1800" b="1" spc="-5" dirty="0">
                <a:latin typeface="Segoe UI"/>
                <a:cs typeface="Segoe UI"/>
              </a:rPr>
              <a:t>Сложный </a:t>
            </a:r>
            <a:r>
              <a:rPr sz="1800" b="1" spc="-15" dirty="0">
                <a:latin typeface="Segoe UI"/>
                <a:cs typeface="Segoe UI"/>
              </a:rPr>
              <a:t>код </a:t>
            </a:r>
            <a:r>
              <a:rPr sz="1800" b="1" spc="-5" dirty="0">
                <a:latin typeface="Segoe UI"/>
                <a:cs typeface="Segoe UI"/>
              </a:rPr>
              <a:t>без зависимостей </a:t>
            </a:r>
            <a:r>
              <a:rPr sz="1800" dirty="0">
                <a:latin typeface="Segoe UI"/>
                <a:cs typeface="Segoe UI"/>
              </a:rPr>
              <a:t>– «запутанная» </a:t>
            </a:r>
            <a:r>
              <a:rPr sz="1800" spc="-5" dirty="0">
                <a:latin typeface="Segoe UI"/>
                <a:cs typeface="Segoe UI"/>
              </a:rPr>
              <a:t>бизнес логика или </a:t>
            </a:r>
            <a:r>
              <a:rPr sz="1800" spc="-10" dirty="0">
                <a:latin typeface="Segoe UI"/>
                <a:cs typeface="Segoe UI"/>
              </a:rPr>
              <a:t>сложные</a:t>
            </a:r>
            <a:r>
              <a:rPr sz="1800" spc="-10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алгоритмы.</a:t>
            </a:r>
            <a:endParaRPr sz="1800" dirty="0">
              <a:latin typeface="Segoe UI"/>
              <a:cs typeface="Segoe UI"/>
            </a:endParaRPr>
          </a:p>
          <a:p>
            <a:pPr marL="290830" indent="-278765">
              <a:lnSpc>
                <a:spcPct val="100000"/>
              </a:lnSpc>
              <a:spcBef>
                <a:spcPts val="5"/>
              </a:spcBef>
              <a:buAutoNum type="arabicParenR" startAt="3"/>
              <a:tabLst>
                <a:tab pos="291465" algn="l"/>
              </a:tabLst>
            </a:pPr>
            <a:r>
              <a:rPr sz="1800" b="1" spc="-5" dirty="0">
                <a:latin typeface="Segoe UI"/>
                <a:cs typeface="Segoe UI"/>
              </a:rPr>
              <a:t>Не очень сложный </a:t>
            </a:r>
            <a:r>
              <a:rPr sz="1800" b="1" spc="-15" dirty="0">
                <a:latin typeface="Segoe UI"/>
                <a:cs typeface="Segoe UI"/>
              </a:rPr>
              <a:t>код </a:t>
            </a:r>
            <a:r>
              <a:rPr sz="1800" b="1" dirty="0">
                <a:latin typeface="Segoe UI"/>
                <a:cs typeface="Segoe UI"/>
              </a:rPr>
              <a:t>с </a:t>
            </a:r>
            <a:r>
              <a:rPr sz="1800" b="1" spc="-5" dirty="0">
                <a:latin typeface="Segoe UI"/>
                <a:cs typeface="Segoe UI"/>
              </a:rPr>
              <a:t>зависимостями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20" dirty="0">
                <a:latin typeface="Segoe UI"/>
                <a:cs typeface="Segoe UI"/>
              </a:rPr>
              <a:t>код </a:t>
            </a:r>
            <a:r>
              <a:rPr sz="1800" spc="-5" dirty="0">
                <a:latin typeface="Segoe UI"/>
                <a:cs typeface="Segoe UI"/>
              </a:rPr>
              <a:t>связывающий </a:t>
            </a:r>
            <a:r>
              <a:rPr sz="1800" dirty="0">
                <a:latin typeface="Segoe UI"/>
                <a:cs typeface="Segoe UI"/>
              </a:rPr>
              <a:t>между собой </a:t>
            </a:r>
            <a:r>
              <a:rPr sz="1800" spc="-5" dirty="0">
                <a:latin typeface="Segoe UI"/>
                <a:cs typeface="Segoe UI"/>
              </a:rPr>
              <a:t>разные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компоненты.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0946" y="854405"/>
            <a:ext cx="3150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Unit </a:t>
            </a:r>
            <a:r>
              <a:rPr sz="2800" b="0" spc="-114" dirty="0">
                <a:solidFill>
                  <a:srgbClr val="D04E1D"/>
                </a:solidFill>
                <a:latin typeface="Segoe UI Light"/>
                <a:cs typeface="Segoe UI Light"/>
              </a:rPr>
              <a:t>Test</a:t>
            </a: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Frameworks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14038" y="3639769"/>
            <a:ext cx="40932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035" algn="l"/>
              </a:tabLst>
            </a:pPr>
            <a:r>
              <a:rPr sz="1800" spc="-5" dirty="0">
                <a:latin typeface="Segoe UI"/>
                <a:cs typeface="Segoe UI"/>
              </a:rPr>
              <a:t>NUnit	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www.nunit.org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Segoe UI"/>
                <a:cs typeface="Segoe UI"/>
              </a:rPr>
              <a:t>MS </a:t>
            </a:r>
            <a:r>
              <a:rPr sz="1800" spc="-50" dirty="0">
                <a:latin typeface="Segoe UI"/>
                <a:cs typeface="Segoe UI"/>
              </a:rPr>
              <a:t>Test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4"/>
              </a:rPr>
              <a:t>http://bit.ly/10TLj4L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xUnit.Net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5"/>
              </a:rPr>
              <a:t>https://github.com/xunit/xunit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2800" y="1978151"/>
            <a:ext cx="1632203" cy="871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8383" y="2171725"/>
            <a:ext cx="2620118" cy="4956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5973" y="854405"/>
            <a:ext cx="1941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25" dirty="0">
                <a:solidFill>
                  <a:srgbClr val="D04E1D"/>
                </a:solidFill>
                <a:latin typeface="Segoe UI Light"/>
                <a:cs typeface="Segoe UI Light"/>
              </a:rPr>
              <a:t>Подход</a:t>
            </a:r>
            <a:r>
              <a:rPr sz="2800" b="0" spc="-7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AAA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/>
          <p:nvPr/>
        </p:nvSpPr>
        <p:spPr>
          <a:xfrm>
            <a:off x="611886" y="2210561"/>
            <a:ext cx="3473450" cy="2176780"/>
          </a:xfrm>
          <a:custGeom>
            <a:avLst/>
            <a:gdLst/>
            <a:ahLst/>
            <a:cxnLst/>
            <a:rect l="l" t="t" r="r" b="b"/>
            <a:pathLst>
              <a:path w="3473450" h="2176779">
                <a:moveTo>
                  <a:pt x="3364356" y="0"/>
                </a:moveTo>
                <a:lnTo>
                  <a:pt x="108813" y="0"/>
                </a:lnTo>
                <a:lnTo>
                  <a:pt x="66458" y="8558"/>
                </a:lnTo>
                <a:lnTo>
                  <a:pt x="31870" y="31892"/>
                </a:lnTo>
                <a:lnTo>
                  <a:pt x="8551" y="66490"/>
                </a:lnTo>
                <a:lnTo>
                  <a:pt x="0" y="108838"/>
                </a:lnTo>
                <a:lnTo>
                  <a:pt x="0" y="2067433"/>
                </a:lnTo>
                <a:lnTo>
                  <a:pt x="8551" y="2109781"/>
                </a:lnTo>
                <a:lnTo>
                  <a:pt x="31870" y="2144379"/>
                </a:lnTo>
                <a:lnTo>
                  <a:pt x="66458" y="2167713"/>
                </a:lnTo>
                <a:lnTo>
                  <a:pt x="108813" y="2176272"/>
                </a:lnTo>
                <a:lnTo>
                  <a:pt x="3364356" y="2176272"/>
                </a:lnTo>
                <a:lnTo>
                  <a:pt x="3406705" y="2167713"/>
                </a:lnTo>
                <a:lnTo>
                  <a:pt x="3441303" y="2144379"/>
                </a:lnTo>
                <a:lnTo>
                  <a:pt x="3464637" y="2109781"/>
                </a:lnTo>
                <a:lnTo>
                  <a:pt x="3473196" y="2067433"/>
                </a:lnTo>
                <a:lnTo>
                  <a:pt x="3473196" y="108838"/>
                </a:lnTo>
                <a:lnTo>
                  <a:pt x="3464637" y="66490"/>
                </a:lnTo>
                <a:lnTo>
                  <a:pt x="3441303" y="31892"/>
                </a:lnTo>
                <a:lnTo>
                  <a:pt x="3406705" y="8558"/>
                </a:lnTo>
                <a:lnTo>
                  <a:pt x="336435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886" y="2210561"/>
            <a:ext cx="3473450" cy="2176780"/>
          </a:xfrm>
          <a:custGeom>
            <a:avLst/>
            <a:gdLst/>
            <a:ahLst/>
            <a:cxnLst/>
            <a:rect l="l" t="t" r="r" b="b"/>
            <a:pathLst>
              <a:path w="3473450" h="2176779">
                <a:moveTo>
                  <a:pt x="0" y="108838"/>
                </a:moveTo>
                <a:lnTo>
                  <a:pt x="8551" y="66490"/>
                </a:lnTo>
                <a:lnTo>
                  <a:pt x="31870" y="31892"/>
                </a:lnTo>
                <a:lnTo>
                  <a:pt x="66458" y="8558"/>
                </a:lnTo>
                <a:lnTo>
                  <a:pt x="108813" y="0"/>
                </a:lnTo>
                <a:lnTo>
                  <a:pt x="3364356" y="0"/>
                </a:lnTo>
                <a:lnTo>
                  <a:pt x="3406705" y="8558"/>
                </a:lnTo>
                <a:lnTo>
                  <a:pt x="3441303" y="31892"/>
                </a:lnTo>
                <a:lnTo>
                  <a:pt x="3464637" y="66490"/>
                </a:lnTo>
                <a:lnTo>
                  <a:pt x="3473196" y="108838"/>
                </a:lnTo>
                <a:lnTo>
                  <a:pt x="3473196" y="2067433"/>
                </a:lnTo>
                <a:lnTo>
                  <a:pt x="3464637" y="2109781"/>
                </a:lnTo>
                <a:lnTo>
                  <a:pt x="3441303" y="2144379"/>
                </a:lnTo>
                <a:lnTo>
                  <a:pt x="3406705" y="2167713"/>
                </a:lnTo>
                <a:lnTo>
                  <a:pt x="3364356" y="2176272"/>
                </a:lnTo>
                <a:lnTo>
                  <a:pt x="108813" y="2176272"/>
                </a:lnTo>
                <a:lnTo>
                  <a:pt x="66458" y="2167713"/>
                </a:lnTo>
                <a:lnTo>
                  <a:pt x="31870" y="2144379"/>
                </a:lnTo>
                <a:lnTo>
                  <a:pt x="8551" y="2109781"/>
                </a:lnTo>
                <a:lnTo>
                  <a:pt x="0" y="2067433"/>
                </a:lnTo>
                <a:lnTo>
                  <a:pt x="0" y="10883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1626" y="2371856"/>
            <a:ext cx="520700" cy="1619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900" dirty="0">
                <a:latin typeface="Calibri"/>
                <a:cs typeface="Calibri"/>
              </a:rPr>
              <a:t>Ar</a:t>
            </a:r>
            <a:r>
              <a:rPr sz="3900" spc="-100" dirty="0">
                <a:latin typeface="Calibri"/>
                <a:cs typeface="Calibri"/>
              </a:rPr>
              <a:t>r</a:t>
            </a:r>
            <a:r>
              <a:rPr sz="3900" dirty="0">
                <a:latin typeface="Calibri"/>
                <a:cs typeface="Calibri"/>
              </a:rPr>
              <a:t>an</a:t>
            </a:r>
            <a:r>
              <a:rPr sz="3900" spc="-30" dirty="0">
                <a:latin typeface="Calibri"/>
                <a:cs typeface="Calibri"/>
              </a:rPr>
              <a:t>g</a:t>
            </a:r>
            <a:r>
              <a:rPr sz="3900" dirty="0">
                <a:latin typeface="Calibri"/>
                <a:cs typeface="Calibri"/>
              </a:rPr>
              <a:t>e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2733" y="2129558"/>
            <a:ext cx="2234565" cy="1419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7585">
              <a:lnSpc>
                <a:spcPct val="127099"/>
              </a:lnSpc>
              <a:spcBef>
                <a:spcPts val="9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x =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10;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 =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 expected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30;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7002" y="2210561"/>
            <a:ext cx="3474720" cy="2176780"/>
          </a:xfrm>
          <a:custGeom>
            <a:avLst/>
            <a:gdLst/>
            <a:ahLst/>
            <a:cxnLst/>
            <a:rect l="l" t="t" r="r" b="b"/>
            <a:pathLst>
              <a:path w="3474720" h="2176779">
                <a:moveTo>
                  <a:pt x="3365880" y="0"/>
                </a:moveTo>
                <a:lnTo>
                  <a:pt x="108838" y="0"/>
                </a:lnTo>
                <a:lnTo>
                  <a:pt x="66490" y="8558"/>
                </a:lnTo>
                <a:lnTo>
                  <a:pt x="31892" y="31892"/>
                </a:lnTo>
                <a:lnTo>
                  <a:pt x="8558" y="66490"/>
                </a:lnTo>
                <a:lnTo>
                  <a:pt x="0" y="108838"/>
                </a:lnTo>
                <a:lnTo>
                  <a:pt x="0" y="2067433"/>
                </a:lnTo>
                <a:lnTo>
                  <a:pt x="8558" y="2109781"/>
                </a:lnTo>
                <a:lnTo>
                  <a:pt x="31892" y="2144379"/>
                </a:lnTo>
                <a:lnTo>
                  <a:pt x="66490" y="2167713"/>
                </a:lnTo>
                <a:lnTo>
                  <a:pt x="108838" y="2176272"/>
                </a:lnTo>
                <a:lnTo>
                  <a:pt x="3365880" y="2176272"/>
                </a:lnTo>
                <a:lnTo>
                  <a:pt x="3408229" y="2167713"/>
                </a:lnTo>
                <a:lnTo>
                  <a:pt x="3442827" y="2144379"/>
                </a:lnTo>
                <a:lnTo>
                  <a:pt x="3466161" y="2109781"/>
                </a:lnTo>
                <a:lnTo>
                  <a:pt x="3474720" y="2067433"/>
                </a:lnTo>
                <a:lnTo>
                  <a:pt x="3474720" y="108838"/>
                </a:lnTo>
                <a:lnTo>
                  <a:pt x="3466161" y="66490"/>
                </a:lnTo>
                <a:lnTo>
                  <a:pt x="3442827" y="31892"/>
                </a:lnTo>
                <a:lnTo>
                  <a:pt x="3408229" y="8558"/>
                </a:lnTo>
                <a:lnTo>
                  <a:pt x="3365880" y="0"/>
                </a:lnTo>
                <a:close/>
              </a:path>
            </a:pathLst>
          </a:custGeom>
          <a:solidFill>
            <a:srgbClr val="BC9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7002" y="2210561"/>
            <a:ext cx="3474720" cy="2176780"/>
          </a:xfrm>
          <a:custGeom>
            <a:avLst/>
            <a:gdLst/>
            <a:ahLst/>
            <a:cxnLst/>
            <a:rect l="l" t="t" r="r" b="b"/>
            <a:pathLst>
              <a:path w="3474720" h="2176779">
                <a:moveTo>
                  <a:pt x="0" y="108838"/>
                </a:moveTo>
                <a:lnTo>
                  <a:pt x="8558" y="66490"/>
                </a:lnTo>
                <a:lnTo>
                  <a:pt x="31892" y="31892"/>
                </a:lnTo>
                <a:lnTo>
                  <a:pt x="66490" y="8558"/>
                </a:lnTo>
                <a:lnTo>
                  <a:pt x="108838" y="0"/>
                </a:lnTo>
                <a:lnTo>
                  <a:pt x="3365880" y="0"/>
                </a:lnTo>
                <a:lnTo>
                  <a:pt x="3408229" y="8558"/>
                </a:lnTo>
                <a:lnTo>
                  <a:pt x="3442827" y="31892"/>
                </a:lnTo>
                <a:lnTo>
                  <a:pt x="3466161" y="66490"/>
                </a:lnTo>
                <a:lnTo>
                  <a:pt x="3474720" y="108838"/>
                </a:lnTo>
                <a:lnTo>
                  <a:pt x="3474720" y="2067433"/>
                </a:lnTo>
                <a:lnTo>
                  <a:pt x="3466161" y="2109781"/>
                </a:lnTo>
                <a:lnTo>
                  <a:pt x="3442827" y="2144379"/>
                </a:lnTo>
                <a:lnTo>
                  <a:pt x="3408229" y="2167713"/>
                </a:lnTo>
                <a:lnTo>
                  <a:pt x="3365880" y="2176272"/>
                </a:lnTo>
                <a:lnTo>
                  <a:pt x="108838" y="2176272"/>
                </a:lnTo>
                <a:lnTo>
                  <a:pt x="66490" y="2167713"/>
                </a:lnTo>
                <a:lnTo>
                  <a:pt x="31892" y="2144379"/>
                </a:lnTo>
                <a:lnTo>
                  <a:pt x="8558" y="2109781"/>
                </a:lnTo>
                <a:lnTo>
                  <a:pt x="0" y="2067433"/>
                </a:lnTo>
                <a:lnTo>
                  <a:pt x="0" y="10883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67682" y="2369591"/>
            <a:ext cx="521334" cy="6883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900" dirty="0">
                <a:latin typeface="Calibri"/>
                <a:cs typeface="Calibri"/>
              </a:rPr>
              <a:t>Act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64685" y="3917441"/>
            <a:ext cx="520065" cy="320040"/>
          </a:xfrm>
          <a:custGeom>
            <a:avLst/>
            <a:gdLst/>
            <a:ahLst/>
            <a:cxnLst/>
            <a:rect l="l" t="t" r="r" b="b"/>
            <a:pathLst>
              <a:path w="520064" h="320039">
                <a:moveTo>
                  <a:pt x="0" y="0"/>
                </a:moveTo>
                <a:lnTo>
                  <a:pt x="0" y="320039"/>
                </a:lnTo>
                <a:lnTo>
                  <a:pt x="519684" y="16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4685" y="3917441"/>
            <a:ext cx="520065" cy="320040"/>
          </a:xfrm>
          <a:custGeom>
            <a:avLst/>
            <a:gdLst/>
            <a:ahLst/>
            <a:cxnLst/>
            <a:rect l="l" t="t" r="r" b="b"/>
            <a:pathLst>
              <a:path w="520064" h="320039">
                <a:moveTo>
                  <a:pt x="0" y="0"/>
                </a:moveTo>
                <a:lnTo>
                  <a:pt x="519684" y="16001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89372" y="2228215"/>
            <a:ext cx="1936114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38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actual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Calc.Add(x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03642" y="2210561"/>
            <a:ext cx="3473450" cy="2176780"/>
          </a:xfrm>
          <a:custGeom>
            <a:avLst/>
            <a:gdLst/>
            <a:ahLst/>
            <a:cxnLst/>
            <a:rect l="l" t="t" r="r" b="b"/>
            <a:pathLst>
              <a:path w="3473450" h="2176779">
                <a:moveTo>
                  <a:pt x="3364356" y="0"/>
                </a:moveTo>
                <a:lnTo>
                  <a:pt x="108838" y="0"/>
                </a:lnTo>
                <a:lnTo>
                  <a:pt x="66490" y="8558"/>
                </a:lnTo>
                <a:lnTo>
                  <a:pt x="31892" y="31892"/>
                </a:lnTo>
                <a:lnTo>
                  <a:pt x="8558" y="66490"/>
                </a:lnTo>
                <a:lnTo>
                  <a:pt x="0" y="108838"/>
                </a:lnTo>
                <a:lnTo>
                  <a:pt x="0" y="2067433"/>
                </a:lnTo>
                <a:lnTo>
                  <a:pt x="8558" y="2109781"/>
                </a:lnTo>
                <a:lnTo>
                  <a:pt x="31892" y="2144379"/>
                </a:lnTo>
                <a:lnTo>
                  <a:pt x="66490" y="2167713"/>
                </a:lnTo>
                <a:lnTo>
                  <a:pt x="108838" y="2176272"/>
                </a:lnTo>
                <a:lnTo>
                  <a:pt x="3364356" y="2176272"/>
                </a:lnTo>
                <a:lnTo>
                  <a:pt x="3406705" y="2167713"/>
                </a:lnTo>
                <a:lnTo>
                  <a:pt x="3441303" y="2144379"/>
                </a:lnTo>
                <a:lnTo>
                  <a:pt x="3464637" y="2109781"/>
                </a:lnTo>
                <a:lnTo>
                  <a:pt x="3473196" y="2067433"/>
                </a:lnTo>
                <a:lnTo>
                  <a:pt x="3473196" y="108838"/>
                </a:lnTo>
                <a:lnTo>
                  <a:pt x="3464637" y="66490"/>
                </a:lnTo>
                <a:lnTo>
                  <a:pt x="3441303" y="31892"/>
                </a:lnTo>
                <a:lnTo>
                  <a:pt x="3406705" y="8558"/>
                </a:lnTo>
                <a:lnTo>
                  <a:pt x="336435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03642" y="2210561"/>
            <a:ext cx="3473450" cy="2176780"/>
          </a:xfrm>
          <a:custGeom>
            <a:avLst/>
            <a:gdLst/>
            <a:ahLst/>
            <a:cxnLst/>
            <a:rect l="l" t="t" r="r" b="b"/>
            <a:pathLst>
              <a:path w="3473450" h="2176779">
                <a:moveTo>
                  <a:pt x="0" y="108838"/>
                </a:moveTo>
                <a:lnTo>
                  <a:pt x="8558" y="66490"/>
                </a:lnTo>
                <a:lnTo>
                  <a:pt x="31892" y="31892"/>
                </a:lnTo>
                <a:lnTo>
                  <a:pt x="66490" y="8558"/>
                </a:lnTo>
                <a:lnTo>
                  <a:pt x="108838" y="0"/>
                </a:lnTo>
                <a:lnTo>
                  <a:pt x="3364356" y="0"/>
                </a:lnTo>
                <a:lnTo>
                  <a:pt x="3406705" y="8558"/>
                </a:lnTo>
                <a:lnTo>
                  <a:pt x="3441303" y="31892"/>
                </a:lnTo>
                <a:lnTo>
                  <a:pt x="3464637" y="66490"/>
                </a:lnTo>
                <a:lnTo>
                  <a:pt x="3473196" y="108838"/>
                </a:lnTo>
                <a:lnTo>
                  <a:pt x="3473196" y="2067433"/>
                </a:lnTo>
                <a:lnTo>
                  <a:pt x="3464637" y="2109781"/>
                </a:lnTo>
                <a:lnTo>
                  <a:pt x="3441303" y="2144379"/>
                </a:lnTo>
                <a:lnTo>
                  <a:pt x="3406705" y="2167713"/>
                </a:lnTo>
                <a:lnTo>
                  <a:pt x="3364356" y="2176272"/>
                </a:lnTo>
                <a:lnTo>
                  <a:pt x="108838" y="2176272"/>
                </a:lnTo>
                <a:lnTo>
                  <a:pt x="66490" y="2167713"/>
                </a:lnTo>
                <a:lnTo>
                  <a:pt x="31892" y="2144379"/>
                </a:lnTo>
                <a:lnTo>
                  <a:pt x="8558" y="2109781"/>
                </a:lnTo>
                <a:lnTo>
                  <a:pt x="0" y="2067433"/>
                </a:lnTo>
                <a:lnTo>
                  <a:pt x="0" y="10883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64551" y="2370096"/>
            <a:ext cx="520700" cy="1285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900" dirty="0">
                <a:latin typeface="Calibri"/>
                <a:cs typeface="Calibri"/>
              </a:rPr>
              <a:t>Assert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59802" y="3917441"/>
            <a:ext cx="521334" cy="320040"/>
          </a:xfrm>
          <a:custGeom>
            <a:avLst/>
            <a:gdLst/>
            <a:ahLst/>
            <a:cxnLst/>
            <a:rect l="l" t="t" r="r" b="b"/>
            <a:pathLst>
              <a:path w="521334" h="320039">
                <a:moveTo>
                  <a:pt x="0" y="0"/>
                </a:moveTo>
                <a:lnTo>
                  <a:pt x="0" y="320039"/>
                </a:lnTo>
                <a:lnTo>
                  <a:pt x="521207" y="16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59802" y="3917441"/>
            <a:ext cx="521334" cy="320040"/>
          </a:xfrm>
          <a:custGeom>
            <a:avLst/>
            <a:gdLst/>
            <a:ahLst/>
            <a:cxnLst/>
            <a:rect l="l" t="t" r="r" b="b"/>
            <a:pathLst>
              <a:path w="521334" h="320039">
                <a:moveTo>
                  <a:pt x="0" y="0"/>
                </a:moveTo>
                <a:lnTo>
                  <a:pt x="521207" y="16001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85758" y="2228215"/>
            <a:ext cx="2524760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38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Assert.AreEqual(exp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ected,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actual)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3905" y="854405"/>
            <a:ext cx="1507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D04E1D"/>
                </a:solidFill>
                <a:latin typeface="Segoe UI Light"/>
                <a:cs typeface="Segoe UI Light"/>
              </a:rPr>
              <a:t>Атрибуты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1474673"/>
            <a:ext cx="1095946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Segoe UI"/>
                <a:cs typeface="Segoe UI"/>
              </a:rPr>
              <a:t>TestClass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20" dirty="0">
                <a:latin typeface="Segoe UI"/>
                <a:cs typeface="Segoe UI"/>
              </a:rPr>
              <a:t>Тестирующий </a:t>
            </a:r>
            <a:r>
              <a:rPr sz="1800" spc="5" dirty="0">
                <a:latin typeface="Segoe UI"/>
                <a:cs typeface="Segoe UI"/>
              </a:rPr>
              <a:t>класс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Segoe UI"/>
                <a:cs typeface="Segoe UI"/>
              </a:rPr>
              <a:t>TestMethod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20" dirty="0">
                <a:latin typeface="Segoe UI"/>
                <a:cs typeface="Segoe UI"/>
              </a:rPr>
              <a:t>Тестирующий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метод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Segoe UI"/>
                <a:cs typeface="Segoe UI"/>
              </a:rPr>
              <a:t>TestInitialize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5" dirty="0">
                <a:latin typeface="Segoe UI"/>
                <a:cs typeface="Segoe UI"/>
              </a:rPr>
              <a:t>Метод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5" dirty="0">
                <a:latin typeface="Segoe UI"/>
                <a:cs typeface="Segoe UI"/>
              </a:rPr>
              <a:t>инициализации. </a:t>
            </a:r>
            <a:r>
              <a:rPr sz="1800" spc="-10" dirty="0">
                <a:latin typeface="Segoe UI"/>
                <a:cs typeface="Segoe UI"/>
              </a:rPr>
              <a:t>Вызывается </a:t>
            </a:r>
            <a:r>
              <a:rPr sz="1800" spc="-5" dirty="0">
                <a:latin typeface="Segoe UI"/>
                <a:cs typeface="Segoe UI"/>
              </a:rPr>
              <a:t>перед </a:t>
            </a:r>
            <a:r>
              <a:rPr sz="1800" dirty="0">
                <a:latin typeface="Segoe UI"/>
                <a:cs typeface="Segoe UI"/>
              </a:rPr>
              <a:t>каждым </a:t>
            </a:r>
            <a:r>
              <a:rPr sz="1800" spc="-5" dirty="0">
                <a:latin typeface="Segoe UI"/>
                <a:cs typeface="Segoe UI"/>
              </a:rPr>
              <a:t>тестирующим </a:t>
            </a:r>
            <a:r>
              <a:rPr sz="1800" spc="-10" dirty="0">
                <a:latin typeface="Segoe UI"/>
                <a:cs typeface="Segoe UI"/>
              </a:rPr>
              <a:t>методом.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Segoe UI"/>
                <a:cs typeface="Segoe UI"/>
              </a:rPr>
              <a:t>TestCleanup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5" dirty="0">
                <a:latin typeface="Segoe UI"/>
                <a:cs typeface="Segoe UI"/>
              </a:rPr>
              <a:t>Метод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5" dirty="0">
                <a:latin typeface="Segoe UI"/>
                <a:cs typeface="Segoe UI"/>
              </a:rPr>
              <a:t>освобождения ресурсов. </a:t>
            </a:r>
            <a:r>
              <a:rPr sz="1800" spc="-10" dirty="0">
                <a:latin typeface="Segoe UI"/>
                <a:cs typeface="Segoe UI"/>
              </a:rPr>
              <a:t>Вызывается </a:t>
            </a:r>
            <a:r>
              <a:rPr sz="1800" dirty="0">
                <a:latin typeface="Segoe UI"/>
                <a:cs typeface="Segoe UI"/>
              </a:rPr>
              <a:t>после </a:t>
            </a:r>
            <a:r>
              <a:rPr sz="1800" spc="-5" dirty="0">
                <a:latin typeface="Segoe UI"/>
                <a:cs typeface="Segoe UI"/>
              </a:rPr>
              <a:t>каждого </a:t>
            </a:r>
            <a:r>
              <a:rPr sz="1800" spc="-10" dirty="0">
                <a:latin typeface="Segoe UI"/>
                <a:cs typeface="Segoe UI"/>
              </a:rPr>
              <a:t>тестирующего </a:t>
            </a:r>
            <a:r>
              <a:rPr sz="1800" spc="-15" dirty="0">
                <a:latin typeface="Segoe UI"/>
                <a:cs typeface="Segoe UI"/>
              </a:rPr>
              <a:t>метода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ClassInitiazlie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Вызывается один раз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10" dirty="0">
                <a:latin typeface="Segoe UI"/>
                <a:cs typeface="Segoe UI"/>
              </a:rPr>
              <a:t>тестирующего </a:t>
            </a:r>
            <a:r>
              <a:rPr sz="1800" dirty="0">
                <a:latin typeface="Segoe UI"/>
                <a:cs typeface="Segoe UI"/>
              </a:rPr>
              <a:t>класса, </a:t>
            </a:r>
            <a:r>
              <a:rPr sz="1800" spc="-5" dirty="0">
                <a:latin typeface="Segoe UI"/>
                <a:cs typeface="Segoe UI"/>
              </a:rPr>
              <a:t>перед </a:t>
            </a:r>
            <a:r>
              <a:rPr sz="1800" spc="-10" dirty="0">
                <a:latin typeface="Segoe UI"/>
                <a:cs typeface="Segoe UI"/>
              </a:rPr>
              <a:t>запуском тестирующего </a:t>
            </a:r>
            <a:r>
              <a:rPr sz="1800" spc="-15" dirty="0">
                <a:latin typeface="Segoe UI"/>
                <a:cs typeface="Segoe UI"/>
              </a:rPr>
              <a:t>метода.  </a:t>
            </a:r>
            <a:r>
              <a:rPr sz="1800" b="1" spc="-5" dirty="0">
                <a:latin typeface="Segoe UI"/>
                <a:cs typeface="Segoe UI"/>
              </a:rPr>
              <a:t>ClassCleanup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Вызывается один раз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10" dirty="0">
                <a:latin typeface="Segoe UI"/>
                <a:cs typeface="Segoe UI"/>
              </a:rPr>
              <a:t>тестирующего </a:t>
            </a:r>
            <a:r>
              <a:rPr sz="1800" dirty="0">
                <a:latin typeface="Segoe UI"/>
                <a:cs typeface="Segoe UI"/>
              </a:rPr>
              <a:t>класса, после </a:t>
            </a:r>
            <a:r>
              <a:rPr sz="1800" spc="-5" dirty="0">
                <a:latin typeface="Segoe UI"/>
                <a:cs typeface="Segoe UI"/>
              </a:rPr>
              <a:t>завершения </a:t>
            </a:r>
            <a:r>
              <a:rPr sz="1800" spc="-15" dirty="0">
                <a:latin typeface="Segoe UI"/>
                <a:cs typeface="Segoe UI"/>
              </a:rPr>
              <a:t>работы </a:t>
            </a:r>
            <a:r>
              <a:rPr sz="1800" spc="-5" dirty="0">
                <a:latin typeface="Segoe UI"/>
                <a:cs typeface="Segoe UI"/>
              </a:rPr>
              <a:t>тестирующих  </a:t>
            </a:r>
            <a:r>
              <a:rPr sz="1800" spc="-15" dirty="0">
                <a:latin typeface="Segoe UI"/>
                <a:cs typeface="Segoe UI"/>
              </a:rPr>
              <a:t>методов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AssemblyInitialize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вызывается </a:t>
            </a:r>
            <a:r>
              <a:rPr sz="1800" spc="-5" dirty="0">
                <a:latin typeface="Segoe UI"/>
                <a:cs typeface="Segoe UI"/>
              </a:rPr>
              <a:t>перед </a:t>
            </a:r>
            <a:r>
              <a:rPr sz="1800" spc="-15" dirty="0">
                <a:latin typeface="Segoe UI"/>
                <a:cs typeface="Segoe UI"/>
              </a:rPr>
              <a:t>тем </a:t>
            </a:r>
            <a:r>
              <a:rPr sz="1800" spc="-5" dirty="0">
                <a:latin typeface="Segoe UI"/>
                <a:cs typeface="Segoe UI"/>
              </a:rPr>
              <a:t>как </a:t>
            </a:r>
            <a:r>
              <a:rPr sz="1800" dirty="0">
                <a:latin typeface="Segoe UI"/>
                <a:cs typeface="Segoe UI"/>
              </a:rPr>
              <a:t>начнут </a:t>
            </a:r>
            <a:r>
              <a:rPr sz="1800" spc="-15" dirty="0">
                <a:latin typeface="Segoe UI"/>
                <a:cs typeface="Segoe UI"/>
              </a:rPr>
              <a:t>работать </a:t>
            </a:r>
            <a:r>
              <a:rPr sz="1800" spc="-5" dirty="0">
                <a:latin typeface="Segoe UI"/>
                <a:cs typeface="Segoe UI"/>
              </a:rPr>
              <a:t>тестирующие </a:t>
            </a:r>
            <a:r>
              <a:rPr sz="1800" spc="-15" dirty="0">
                <a:latin typeface="Segoe UI"/>
                <a:cs typeface="Segoe UI"/>
              </a:rPr>
              <a:t>методы </a:t>
            </a:r>
            <a:r>
              <a:rPr sz="1800" dirty="0">
                <a:latin typeface="Segoe UI"/>
                <a:cs typeface="Segoe UI"/>
              </a:rPr>
              <a:t>в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сборке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Segoe UI"/>
                <a:cs typeface="Segoe UI"/>
              </a:rPr>
              <a:t>AssemblyCleanup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вызывается </a:t>
            </a:r>
            <a:r>
              <a:rPr sz="1800" dirty="0">
                <a:latin typeface="Segoe UI"/>
                <a:cs typeface="Segoe UI"/>
              </a:rPr>
              <a:t>после </a:t>
            </a:r>
            <a:r>
              <a:rPr sz="1800" spc="-5" dirty="0">
                <a:latin typeface="Segoe UI"/>
                <a:cs typeface="Segoe UI"/>
              </a:rPr>
              <a:t>завершения </a:t>
            </a:r>
            <a:r>
              <a:rPr sz="1800" spc="-15" dirty="0">
                <a:latin typeface="Segoe UI"/>
                <a:cs typeface="Segoe UI"/>
              </a:rPr>
              <a:t>работы </a:t>
            </a:r>
            <a:r>
              <a:rPr sz="1800" spc="-5" dirty="0">
                <a:latin typeface="Segoe UI"/>
                <a:cs typeface="Segoe UI"/>
              </a:rPr>
              <a:t>тестирующих </a:t>
            </a:r>
            <a:r>
              <a:rPr sz="1800" spc="-15" dirty="0">
                <a:latin typeface="Segoe UI"/>
                <a:cs typeface="Segoe UI"/>
              </a:rPr>
              <a:t>методов </a:t>
            </a:r>
            <a:r>
              <a:rPr sz="1800" dirty="0">
                <a:latin typeface="Segoe UI"/>
                <a:cs typeface="Segoe UI"/>
              </a:rPr>
              <a:t>в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сборке.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854405"/>
            <a:ext cx="146507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Asse</a:t>
            </a:r>
            <a:r>
              <a:rPr sz="2800" b="0" spc="105" dirty="0">
                <a:solidFill>
                  <a:srgbClr val="D04E1D"/>
                </a:solidFill>
                <a:latin typeface="Segoe UI Light"/>
                <a:cs typeface="Segoe UI Light"/>
              </a:rPr>
              <a:t>r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tion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9911" y="2086355"/>
            <a:ext cx="3258820" cy="1120140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304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Assert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911" y="3206495"/>
            <a:ext cx="3258820" cy="1668780"/>
          </a:xfrm>
          <a:prstGeom prst="rect">
            <a:avLst/>
          </a:prstGeom>
          <a:solidFill>
            <a:srgbClr val="DEE7D1">
              <a:alpha val="90194"/>
            </a:srgbClr>
          </a:solidFill>
        </p:spPr>
        <p:txBody>
          <a:bodyPr vert="horz" wrap="square" lIns="0" tIns="80010" rIns="0" bIns="0" rtlCol="0">
            <a:spAutoFit/>
          </a:bodyPr>
          <a:lstStyle/>
          <a:p>
            <a:pPr marL="347345" marR="770255" indent="-228600">
              <a:lnSpc>
                <a:spcPts val="2210"/>
              </a:lnSpc>
              <a:spcBef>
                <a:spcPts val="630"/>
              </a:spcBef>
              <a:buChar char="•"/>
              <a:tabLst>
                <a:tab pos="347980" algn="l"/>
              </a:tabLst>
            </a:pPr>
            <a:r>
              <a:rPr sz="2000" spc="-5" dirty="0">
                <a:latin typeface="Calibri"/>
                <a:cs typeface="Calibri"/>
              </a:rPr>
              <a:t>Сравнение двух  </a:t>
            </a:r>
            <a:r>
              <a:rPr sz="2000" spc="-20" dirty="0">
                <a:latin typeface="Calibri"/>
                <a:cs typeface="Calibri"/>
              </a:rPr>
              <a:t>входящих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значений</a:t>
            </a:r>
            <a:endParaRPr sz="2000">
              <a:latin typeface="Calibri"/>
              <a:cs typeface="Calibri"/>
            </a:endParaRPr>
          </a:p>
          <a:p>
            <a:pPr marL="347345" indent="-229235">
              <a:lnSpc>
                <a:spcPts val="2300"/>
              </a:lnSpc>
              <a:spcBef>
                <a:spcPts val="110"/>
              </a:spcBef>
              <a:buChar char="•"/>
              <a:tabLst>
                <a:tab pos="347980" algn="l"/>
              </a:tabLst>
            </a:pPr>
            <a:r>
              <a:rPr sz="2000" spc="-5" dirty="0">
                <a:latin typeface="Calibri"/>
                <a:cs typeface="Calibri"/>
              </a:rPr>
              <a:t>Много </a:t>
            </a:r>
            <a:r>
              <a:rPr sz="2000" dirty="0">
                <a:latin typeface="Calibri"/>
                <a:cs typeface="Calibri"/>
              </a:rPr>
              <a:t>перегрузок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для</a:t>
            </a:r>
            <a:endParaRPr sz="2000">
              <a:latin typeface="Calibri"/>
              <a:cs typeface="Calibri"/>
            </a:endParaRPr>
          </a:p>
          <a:p>
            <a:pPr marL="347345">
              <a:lnSpc>
                <a:spcPts val="2300"/>
              </a:lnSpc>
            </a:pPr>
            <a:r>
              <a:rPr sz="2000" dirty="0">
                <a:latin typeface="Calibri"/>
                <a:cs typeface="Calibri"/>
              </a:rPr>
              <a:t>сравнения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значений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4944" y="2086355"/>
            <a:ext cx="3260090" cy="1120140"/>
          </a:xfrm>
          <a:prstGeom prst="rect">
            <a:avLst/>
          </a:prstGeom>
          <a:solidFill>
            <a:srgbClr val="5EAEA6"/>
          </a:solidFill>
        </p:spPr>
        <p:txBody>
          <a:bodyPr vert="horz" wrap="square" lIns="0" tIns="30480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24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CollectionAssert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4944" y="3206495"/>
            <a:ext cx="3260090" cy="1668780"/>
          </a:xfrm>
          <a:prstGeom prst="rect">
            <a:avLst/>
          </a:prstGeom>
          <a:solidFill>
            <a:srgbClr val="D2E3E1">
              <a:alpha val="90194"/>
            </a:srgbClr>
          </a:solidFill>
        </p:spPr>
        <p:txBody>
          <a:bodyPr vert="horz" wrap="square" lIns="0" tIns="80010" rIns="0" bIns="0" rtlCol="0">
            <a:spAutoFit/>
          </a:bodyPr>
          <a:lstStyle/>
          <a:p>
            <a:pPr marL="348615" marR="1184275" indent="-228600">
              <a:lnSpc>
                <a:spcPts val="2210"/>
              </a:lnSpc>
              <a:spcBef>
                <a:spcPts val="630"/>
              </a:spcBef>
              <a:buChar char="•"/>
              <a:tabLst>
                <a:tab pos="349250" algn="l"/>
              </a:tabLst>
            </a:pPr>
            <a:r>
              <a:rPr sz="2000" spc="-5" dirty="0">
                <a:latin typeface="Calibri"/>
                <a:cs typeface="Calibri"/>
              </a:rPr>
              <a:t>Сравнение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двух  </a:t>
            </a:r>
            <a:r>
              <a:rPr sz="2000" spc="-10" dirty="0">
                <a:latin typeface="Calibri"/>
                <a:cs typeface="Calibri"/>
              </a:rPr>
              <a:t>коллекций</a:t>
            </a:r>
            <a:endParaRPr sz="2000">
              <a:latin typeface="Calibri"/>
              <a:cs typeface="Calibri"/>
            </a:endParaRPr>
          </a:p>
          <a:p>
            <a:pPr marL="348615" indent="-229235">
              <a:lnSpc>
                <a:spcPts val="2300"/>
              </a:lnSpc>
              <a:spcBef>
                <a:spcPts val="110"/>
              </a:spcBef>
              <a:buChar char="•"/>
              <a:tabLst>
                <a:tab pos="349250" algn="l"/>
              </a:tabLst>
            </a:pPr>
            <a:r>
              <a:rPr sz="2000" spc="-5" dirty="0">
                <a:latin typeface="Calibri"/>
                <a:cs typeface="Calibri"/>
              </a:rPr>
              <a:t>Проверка </a:t>
            </a:r>
            <a:r>
              <a:rPr sz="2000" spc="-10" dirty="0">
                <a:latin typeface="Calibri"/>
                <a:cs typeface="Calibri"/>
              </a:rPr>
              <a:t>элементов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endParaRPr sz="2000">
              <a:latin typeface="Calibri"/>
              <a:cs typeface="Calibri"/>
            </a:endParaRPr>
          </a:p>
          <a:p>
            <a:pPr marL="348615">
              <a:lnSpc>
                <a:spcPts val="2300"/>
              </a:lnSpc>
            </a:pPr>
            <a:r>
              <a:rPr sz="2000" spc="-10" dirty="0">
                <a:latin typeface="Calibri"/>
                <a:cs typeface="Calibri"/>
              </a:rPr>
              <a:t>коллекции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1500" y="2086355"/>
            <a:ext cx="3258820" cy="1120140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304800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24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StringAssert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1500" y="3206495"/>
            <a:ext cx="3258820" cy="1668780"/>
          </a:xfrm>
          <a:prstGeom prst="rect">
            <a:avLst/>
          </a:prstGeom>
          <a:solidFill>
            <a:srgbClr val="D7D2DF">
              <a:alpha val="90194"/>
            </a:srgbClr>
          </a:solidFill>
        </p:spPr>
        <p:txBody>
          <a:bodyPr vert="horz" wrap="square" lIns="0" tIns="50165" rIns="0" bIns="0" rtlCol="0">
            <a:spAutoFit/>
          </a:bodyPr>
          <a:lstStyle/>
          <a:p>
            <a:pPr marL="347980" indent="-229235">
              <a:lnSpc>
                <a:spcPct val="100000"/>
              </a:lnSpc>
              <a:spcBef>
                <a:spcPts val="395"/>
              </a:spcBef>
              <a:buChar char="•"/>
              <a:tabLst>
                <a:tab pos="348615" algn="l"/>
              </a:tabLst>
            </a:pPr>
            <a:r>
              <a:rPr sz="2000" spc="-5" dirty="0">
                <a:latin typeface="Calibri"/>
                <a:cs typeface="Calibri"/>
              </a:rPr>
              <a:t>Сравнение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строк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6546" y="854405"/>
            <a:ext cx="4980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Основные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методы </a:t>
            </a:r>
            <a:r>
              <a:rPr sz="2800" b="0" spc="5" dirty="0">
                <a:solidFill>
                  <a:srgbClr val="D04E1D"/>
                </a:solidFill>
                <a:latin typeface="Segoe UI Light"/>
                <a:cs typeface="Segoe UI Light"/>
              </a:rPr>
              <a:t>класса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15" dirty="0">
                <a:solidFill>
                  <a:srgbClr val="D04E1D"/>
                </a:solidFill>
                <a:latin typeface="Segoe UI Light"/>
                <a:cs typeface="Segoe UI Light"/>
              </a:rPr>
              <a:t>Assert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1474673"/>
            <a:ext cx="746633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Assert.AreEqual()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UI"/>
                <a:cs typeface="Segoe UI"/>
              </a:rPr>
              <a:t>Проверка двух аргументов на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равенство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Assert.AreSame()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проверяет, </a:t>
            </a:r>
            <a:r>
              <a:rPr sz="1800" spc="-15" dirty="0">
                <a:latin typeface="Segoe UI"/>
                <a:cs typeface="Segoe UI"/>
              </a:rPr>
              <a:t>ссылаются </a:t>
            </a:r>
            <a:r>
              <a:rPr sz="1800" dirty="0">
                <a:latin typeface="Segoe UI"/>
                <a:cs typeface="Segoe UI"/>
              </a:rPr>
              <a:t>ли </a:t>
            </a:r>
            <a:r>
              <a:rPr sz="1800" spc="-5" dirty="0">
                <a:latin typeface="Segoe UI"/>
                <a:cs typeface="Segoe UI"/>
              </a:rPr>
              <a:t>переменные на </a:t>
            </a:r>
            <a:r>
              <a:rPr sz="1800" spc="-10" dirty="0">
                <a:latin typeface="Segoe UI"/>
                <a:cs typeface="Segoe UI"/>
              </a:rPr>
              <a:t>одну </a:t>
            </a:r>
            <a:r>
              <a:rPr sz="1800" dirty="0">
                <a:latin typeface="Segoe UI"/>
                <a:cs typeface="Segoe UI"/>
              </a:rPr>
              <a:t>и </a:t>
            </a:r>
            <a:r>
              <a:rPr sz="1800" spc="15" dirty="0">
                <a:latin typeface="Segoe UI"/>
                <a:cs typeface="Segoe UI"/>
              </a:rPr>
              <a:t>ту </a:t>
            </a:r>
            <a:r>
              <a:rPr sz="1800" spc="-20" dirty="0">
                <a:latin typeface="Segoe UI"/>
                <a:cs typeface="Segoe UI"/>
              </a:rPr>
              <a:t>же </a:t>
            </a:r>
            <a:r>
              <a:rPr sz="1800" spc="-5" dirty="0">
                <a:latin typeface="Segoe UI"/>
                <a:cs typeface="Segoe UI"/>
              </a:rPr>
              <a:t>область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памяти.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Assert.InstanceOfType()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Segoe UI"/>
                <a:cs typeface="Segoe UI"/>
              </a:rPr>
              <a:t>Метод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5" dirty="0">
                <a:latin typeface="Segoe UI"/>
                <a:cs typeface="Segoe UI"/>
              </a:rPr>
              <a:t>проверки типов</a:t>
            </a:r>
            <a:r>
              <a:rPr sz="1800" spc="-10" dirty="0">
                <a:latin typeface="Segoe UI"/>
                <a:cs typeface="Segoe UI"/>
              </a:rPr>
              <a:t> объектов.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Segoe UI"/>
                <a:cs typeface="Segoe UI"/>
              </a:rPr>
              <a:t>Assert.IsTrue()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проверка истинности </a:t>
            </a:r>
            <a:r>
              <a:rPr sz="1800" spc="-10" dirty="0">
                <a:latin typeface="Segoe UI"/>
                <a:cs typeface="Segoe UI"/>
              </a:rPr>
              <a:t>логической</a:t>
            </a:r>
            <a:r>
              <a:rPr sz="1800" spc="-5" dirty="0">
                <a:latin typeface="Segoe UI"/>
                <a:cs typeface="Segoe UI"/>
              </a:rPr>
              <a:t> конструкции.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Assert.IsFalse()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проверка </a:t>
            </a:r>
            <a:r>
              <a:rPr sz="1800" spc="-15" dirty="0">
                <a:latin typeface="Segoe UI"/>
                <a:cs typeface="Segoe UI"/>
              </a:rPr>
              <a:t>ложи </a:t>
            </a:r>
            <a:r>
              <a:rPr sz="1800" spc="-10" dirty="0">
                <a:latin typeface="Segoe UI"/>
                <a:cs typeface="Segoe UI"/>
              </a:rPr>
              <a:t>логической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конструкции.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8301" y="2942970"/>
            <a:ext cx="5835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Как 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заставить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себя писать 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юнит</a:t>
            </a:r>
            <a:r>
              <a:rPr sz="2800" b="0" spc="3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тесты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4746"/>
            <a:ext cx="12192000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854405"/>
            <a:ext cx="10208260" cy="1381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0505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План 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курса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Unit </a:t>
            </a: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тестирование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в</a:t>
            </a:r>
            <a:r>
              <a:rPr sz="2800" b="0" spc="4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C#</a:t>
            </a:r>
            <a:endParaRPr sz="2800" dirty="0">
              <a:latin typeface="Segoe UI Light"/>
              <a:cs typeface="Segoe UI Light"/>
            </a:endParaRPr>
          </a:p>
          <a:p>
            <a:pPr marL="198755" indent="-186690">
              <a:lnSpc>
                <a:spcPct val="100000"/>
              </a:lnSpc>
              <a:spcBef>
                <a:spcPts val="1530"/>
              </a:spcBef>
              <a:buAutoNum type="arabicPlain"/>
              <a:tabLst>
                <a:tab pos="199390" algn="l"/>
              </a:tabLst>
            </a:pPr>
            <a:r>
              <a:rPr sz="1800" spc="-15" dirty="0">
                <a:latin typeface="Segoe UI"/>
                <a:cs typeface="Segoe UI"/>
              </a:rPr>
              <a:t>Урок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5" dirty="0">
                <a:latin typeface="Segoe UI"/>
                <a:cs typeface="Segoe UI"/>
              </a:rPr>
              <a:t>Unit </a:t>
            </a:r>
            <a:r>
              <a:rPr sz="1800" spc="-10" dirty="0">
                <a:latin typeface="Segoe UI"/>
                <a:cs typeface="Segoe UI"/>
              </a:rPr>
              <a:t>тестирование. </a:t>
            </a:r>
            <a:r>
              <a:rPr sz="1800" spc="-5" dirty="0" err="1">
                <a:latin typeface="Segoe UI"/>
                <a:cs typeface="Segoe UI"/>
              </a:rPr>
              <a:t>Использование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35" dirty="0" err="1">
                <a:latin typeface="Segoe UI"/>
                <a:cs typeface="Segoe UI"/>
              </a:rPr>
              <a:t>MSTest</a:t>
            </a:r>
            <a:r>
              <a:rPr lang="en-US" sz="1800" spc="-35" dirty="0">
                <a:latin typeface="Segoe UI"/>
                <a:cs typeface="Segoe UI"/>
              </a:rPr>
              <a:t>. </a:t>
            </a:r>
            <a:r>
              <a:rPr lang="ru-RU" spc="-5" dirty="0">
                <a:latin typeface="Segoe UI"/>
                <a:cs typeface="Segoe UI"/>
              </a:rPr>
              <a:t>Использование </a:t>
            </a:r>
            <a:r>
              <a:rPr lang="en-US" dirty="0">
                <a:latin typeface="Segoe UI"/>
                <a:cs typeface="Segoe UI"/>
              </a:rPr>
              <a:t>stub</a:t>
            </a:r>
            <a:r>
              <a:rPr lang="en-US" spc="-10" dirty="0">
                <a:latin typeface="Segoe UI"/>
                <a:cs typeface="Segoe UI"/>
              </a:rPr>
              <a:t> </a:t>
            </a:r>
            <a:r>
              <a:rPr lang="ru-RU" spc="-15" dirty="0">
                <a:latin typeface="Segoe UI"/>
                <a:cs typeface="Segoe UI"/>
              </a:rPr>
              <a:t>объектов</a:t>
            </a:r>
            <a:endParaRPr lang="en-US" spc="-15" dirty="0">
              <a:latin typeface="Segoe UI"/>
              <a:cs typeface="Segoe UI"/>
            </a:endParaRPr>
          </a:p>
          <a:p>
            <a:pPr marL="198755" indent="-186690">
              <a:lnSpc>
                <a:spcPct val="100000"/>
              </a:lnSpc>
              <a:spcBef>
                <a:spcPts val="1530"/>
              </a:spcBef>
              <a:buAutoNum type="arabicPlain"/>
              <a:tabLst>
                <a:tab pos="199390" algn="l"/>
              </a:tabLst>
            </a:pPr>
            <a:r>
              <a:rPr sz="1800" spc="-20" dirty="0" err="1">
                <a:latin typeface="Segoe UI"/>
                <a:cs typeface="Segoe UI"/>
              </a:rPr>
              <a:t>Урок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5" dirty="0">
                <a:latin typeface="Segoe UI"/>
                <a:cs typeface="Segoe UI"/>
              </a:rPr>
              <a:t>Использование mock </a:t>
            </a:r>
            <a:r>
              <a:rPr sz="1800" spc="-10" dirty="0">
                <a:latin typeface="Segoe UI"/>
                <a:cs typeface="Segoe UI"/>
              </a:rPr>
              <a:t>объектов. </a:t>
            </a:r>
            <a:r>
              <a:rPr sz="1800" spc="-20" dirty="0">
                <a:latin typeface="Segoe UI"/>
                <a:cs typeface="Segoe UI"/>
              </a:rPr>
              <a:t>Работа </a:t>
            </a:r>
            <a:r>
              <a:rPr sz="1800" dirty="0">
                <a:latin typeface="Segoe UI"/>
                <a:cs typeface="Segoe UI"/>
              </a:rPr>
              <a:t>с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moq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854405"/>
            <a:ext cx="10697845" cy="366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Я не пишу юнит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тесты </a:t>
            </a: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потому</a:t>
            </a:r>
            <a:r>
              <a:rPr sz="2800" b="0" spc="1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что…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b="1" spc="-5" dirty="0">
                <a:latin typeface="Segoe UI"/>
                <a:cs typeface="Segoe UI"/>
              </a:rPr>
              <a:t>Написание </a:t>
            </a:r>
            <a:r>
              <a:rPr sz="1800" b="1" dirty="0">
                <a:latin typeface="Segoe UI"/>
                <a:cs typeface="Segoe UI"/>
              </a:rPr>
              <a:t>юнит </a:t>
            </a:r>
            <a:r>
              <a:rPr sz="1800" b="1" spc="-15" dirty="0">
                <a:latin typeface="Segoe UI"/>
                <a:cs typeface="Segoe UI"/>
              </a:rPr>
              <a:t>тестов </a:t>
            </a:r>
            <a:r>
              <a:rPr sz="1800" b="1" spc="-5" dirty="0">
                <a:latin typeface="Segoe UI"/>
                <a:cs typeface="Segoe UI"/>
              </a:rPr>
              <a:t>занимает </a:t>
            </a:r>
            <a:r>
              <a:rPr sz="1800" b="1" spc="-10" dirty="0">
                <a:latin typeface="Segoe UI"/>
                <a:cs typeface="Segoe UI"/>
              </a:rPr>
              <a:t>слишком </a:t>
            </a:r>
            <a:r>
              <a:rPr sz="1800" b="1" spc="-5" dirty="0">
                <a:latin typeface="Segoe UI"/>
                <a:cs typeface="Segoe UI"/>
              </a:rPr>
              <a:t>много</a:t>
            </a:r>
            <a:r>
              <a:rPr sz="1800" b="1" spc="-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времени</a:t>
            </a:r>
            <a:endParaRPr sz="1800">
              <a:latin typeface="Segoe UI"/>
              <a:cs typeface="Segoe UI"/>
            </a:endParaRPr>
          </a:p>
          <a:p>
            <a:pPr marL="12700" marR="6832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Segoe UI"/>
                <a:cs typeface="Segoe UI"/>
              </a:rPr>
              <a:t>Мы привыкли </a:t>
            </a:r>
            <a:r>
              <a:rPr sz="1800" spc="-10" dirty="0">
                <a:latin typeface="Segoe UI"/>
                <a:cs typeface="Segoe UI"/>
              </a:rPr>
              <a:t>что </a:t>
            </a:r>
            <a:r>
              <a:rPr sz="1800" spc="-5" dirty="0">
                <a:latin typeface="Segoe UI"/>
                <a:cs typeface="Segoe UI"/>
              </a:rPr>
              <a:t>тестирование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25" dirty="0">
                <a:latin typeface="Segoe UI"/>
                <a:cs typeface="Segoe UI"/>
              </a:rPr>
              <a:t>это </a:t>
            </a:r>
            <a:r>
              <a:rPr sz="1800" spc="-15" dirty="0">
                <a:latin typeface="Segoe UI"/>
                <a:cs typeface="Segoe UI"/>
              </a:rPr>
              <a:t>то, </a:t>
            </a:r>
            <a:r>
              <a:rPr sz="1800" spc="-10" dirty="0">
                <a:latin typeface="Segoe UI"/>
                <a:cs typeface="Segoe UI"/>
              </a:rPr>
              <a:t>что делают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5" dirty="0">
                <a:latin typeface="Segoe UI"/>
                <a:cs typeface="Segoe UI"/>
              </a:rPr>
              <a:t>самом </a:t>
            </a:r>
            <a:r>
              <a:rPr sz="1800" spc="-10" dirty="0">
                <a:latin typeface="Segoe UI"/>
                <a:cs typeface="Segoe UI"/>
              </a:rPr>
              <a:t>конце. Создавайте тесты </a:t>
            </a:r>
            <a:r>
              <a:rPr sz="1800" spc="-5" dirty="0">
                <a:latin typeface="Segoe UI"/>
                <a:cs typeface="Segoe UI"/>
              </a:rPr>
              <a:t>по мере  написания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кода.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Segoe UI"/>
                <a:cs typeface="Segoe UI"/>
              </a:rPr>
              <a:t>Как проверить </a:t>
            </a:r>
            <a:r>
              <a:rPr sz="1800" spc="-10" dirty="0">
                <a:latin typeface="Segoe UI"/>
                <a:cs typeface="Segoe UI"/>
              </a:rPr>
              <a:t>что </a:t>
            </a:r>
            <a:r>
              <a:rPr sz="1800" spc="-20" dirty="0">
                <a:latin typeface="Segoe UI"/>
                <a:cs typeface="Segoe UI"/>
              </a:rPr>
              <a:t>код </a:t>
            </a:r>
            <a:r>
              <a:rPr sz="1800" spc="-10" dirty="0">
                <a:latin typeface="Segoe UI"/>
                <a:cs typeface="Segoe UI"/>
              </a:rPr>
              <a:t>работает? </a:t>
            </a:r>
            <a:r>
              <a:rPr sz="1800" spc="-5" dirty="0">
                <a:latin typeface="Segoe UI"/>
                <a:cs typeface="Segoe UI"/>
              </a:rPr>
              <a:t>Запустить </a:t>
            </a:r>
            <a:r>
              <a:rPr sz="1800" spc="-15" dirty="0">
                <a:latin typeface="Segoe UI"/>
                <a:cs typeface="Segoe UI"/>
              </a:rPr>
              <a:t>его </a:t>
            </a:r>
            <a:r>
              <a:rPr sz="1800" dirty="0">
                <a:latin typeface="Segoe UI"/>
                <a:cs typeface="Segoe UI"/>
              </a:rPr>
              <a:t>вручную? Почему </a:t>
            </a:r>
            <a:r>
              <a:rPr sz="1800" spc="-5" dirty="0">
                <a:latin typeface="Segoe UI"/>
                <a:cs typeface="Segoe UI"/>
              </a:rPr>
              <a:t>бы не </a:t>
            </a:r>
            <a:r>
              <a:rPr sz="1800" spc="-10" dirty="0">
                <a:latin typeface="Segoe UI"/>
                <a:cs typeface="Segoe UI"/>
              </a:rPr>
              <a:t>потратить </a:t>
            </a:r>
            <a:r>
              <a:rPr sz="1800" spc="-5" dirty="0">
                <a:latin typeface="Segoe UI"/>
                <a:cs typeface="Segoe UI"/>
              </a:rPr>
              <a:t>время </a:t>
            </a:r>
            <a:r>
              <a:rPr sz="1800" dirty="0">
                <a:latin typeface="Segoe UI"/>
                <a:cs typeface="Segoe UI"/>
              </a:rPr>
              <a:t>для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того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чтобы написать </a:t>
            </a:r>
            <a:r>
              <a:rPr sz="1800" dirty="0">
                <a:latin typeface="Segoe UI"/>
                <a:cs typeface="Segoe UI"/>
              </a:rPr>
              <a:t>юнит </a:t>
            </a:r>
            <a:r>
              <a:rPr sz="1800" spc="-15" dirty="0">
                <a:latin typeface="Segoe UI"/>
                <a:cs typeface="Segoe UI"/>
              </a:rPr>
              <a:t>тест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5" dirty="0">
                <a:latin typeface="Segoe UI"/>
                <a:cs typeface="Segoe UI"/>
              </a:rPr>
              <a:t>проверки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кода?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Запуск </a:t>
            </a:r>
            <a:r>
              <a:rPr sz="1800" b="1" dirty="0">
                <a:latin typeface="Segoe UI"/>
                <a:cs typeface="Segoe UI"/>
              </a:rPr>
              <a:t>юнит </a:t>
            </a:r>
            <a:r>
              <a:rPr sz="1800" b="1" spc="-15" dirty="0">
                <a:latin typeface="Segoe UI"/>
                <a:cs typeface="Segoe UI"/>
              </a:rPr>
              <a:t>тестов </a:t>
            </a:r>
            <a:r>
              <a:rPr sz="1800" b="1" spc="-5" dirty="0">
                <a:latin typeface="Segoe UI"/>
                <a:cs typeface="Segoe UI"/>
              </a:rPr>
              <a:t>занимает </a:t>
            </a:r>
            <a:r>
              <a:rPr sz="1800" b="1" spc="-10" dirty="0">
                <a:latin typeface="Segoe UI"/>
                <a:cs typeface="Segoe UI"/>
              </a:rPr>
              <a:t>слишком </a:t>
            </a:r>
            <a:r>
              <a:rPr sz="1800" b="1" spc="-5" dirty="0">
                <a:latin typeface="Segoe UI"/>
                <a:cs typeface="Segoe UI"/>
              </a:rPr>
              <a:t>много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времени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Должно быть </a:t>
            </a:r>
            <a:r>
              <a:rPr sz="1800" spc="-10" dirty="0">
                <a:latin typeface="Segoe UI"/>
                <a:cs typeface="Segoe UI"/>
              </a:rPr>
              <a:t>несколько </a:t>
            </a:r>
            <a:r>
              <a:rPr sz="1800" dirty="0">
                <a:latin typeface="Segoe UI"/>
                <a:cs typeface="Segoe UI"/>
              </a:rPr>
              <a:t>уровней </a:t>
            </a:r>
            <a:r>
              <a:rPr sz="1800" spc="-5" dirty="0">
                <a:latin typeface="Segoe UI"/>
                <a:cs typeface="Segoe UI"/>
              </a:rPr>
              <a:t>тестирования. Юнит </a:t>
            </a:r>
            <a:r>
              <a:rPr sz="1800" spc="-10" dirty="0">
                <a:latin typeface="Segoe UI"/>
                <a:cs typeface="Segoe UI"/>
              </a:rPr>
              <a:t>тесты </a:t>
            </a:r>
            <a:r>
              <a:rPr sz="1800" dirty="0">
                <a:latin typeface="Segoe UI"/>
                <a:cs typeface="Segoe UI"/>
              </a:rPr>
              <a:t>должны </a:t>
            </a:r>
            <a:r>
              <a:rPr sz="1800" spc="-5" dirty="0">
                <a:latin typeface="Segoe UI"/>
                <a:cs typeface="Segoe UI"/>
              </a:rPr>
              <a:t>запускаться быстро </a:t>
            </a:r>
            <a:r>
              <a:rPr sz="1800" dirty="0">
                <a:latin typeface="Segoe UI"/>
                <a:cs typeface="Segoe UI"/>
              </a:rPr>
              <a:t>и </a:t>
            </a:r>
            <a:r>
              <a:rPr sz="1800" spc="-10" dirty="0">
                <a:latin typeface="Segoe UI"/>
                <a:cs typeface="Segoe UI"/>
              </a:rPr>
              <a:t>часто.  Интеграционные тесты </a:t>
            </a:r>
            <a:r>
              <a:rPr sz="1800" dirty="0">
                <a:latin typeface="Segoe UI"/>
                <a:cs typeface="Segoe UI"/>
              </a:rPr>
              <a:t>с </a:t>
            </a:r>
            <a:r>
              <a:rPr sz="1800" spc="-10" dirty="0">
                <a:latin typeface="Segoe UI"/>
                <a:cs typeface="Segoe UI"/>
              </a:rPr>
              <a:t>зависимостями </a:t>
            </a:r>
            <a:r>
              <a:rPr sz="1800" spc="-15" dirty="0">
                <a:latin typeface="Segoe UI"/>
                <a:cs typeface="Segoe UI"/>
              </a:rPr>
              <a:t>(которые работают </a:t>
            </a:r>
            <a:r>
              <a:rPr sz="1800" spc="-5" dirty="0">
                <a:latin typeface="Segoe UI"/>
                <a:cs typeface="Segoe UI"/>
              </a:rPr>
              <a:t>медленно), </a:t>
            </a:r>
            <a:r>
              <a:rPr sz="1800" dirty="0">
                <a:latin typeface="Segoe UI"/>
                <a:cs typeface="Segoe UI"/>
              </a:rPr>
              <a:t>должны </a:t>
            </a:r>
            <a:r>
              <a:rPr sz="1800" spc="-5" dirty="0">
                <a:latin typeface="Segoe UI"/>
                <a:cs typeface="Segoe UI"/>
              </a:rPr>
              <a:t>запускаться </a:t>
            </a:r>
            <a:r>
              <a:rPr sz="1800" spc="-15" dirty="0">
                <a:latin typeface="Segoe UI"/>
                <a:cs typeface="Segoe UI"/>
              </a:rPr>
              <a:t>реже </a:t>
            </a:r>
            <a:r>
              <a:rPr sz="1800" spc="-5" dirty="0">
                <a:latin typeface="Segoe UI"/>
                <a:cs typeface="Segoe UI"/>
              </a:rPr>
              <a:t>но  все </a:t>
            </a:r>
            <a:r>
              <a:rPr sz="1800" spc="-10" dirty="0">
                <a:latin typeface="Segoe UI"/>
                <a:cs typeface="Segoe UI"/>
              </a:rPr>
              <a:t>равно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регулярно.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854405"/>
            <a:ext cx="10267950" cy="2292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1675"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Я не пишу юнит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тесты </a:t>
            </a: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потому</a:t>
            </a:r>
            <a:r>
              <a:rPr sz="2800" b="0" spc="1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что…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b="1" spc="-10" dirty="0">
                <a:latin typeface="Segoe UI"/>
                <a:cs typeface="Segoe UI"/>
              </a:rPr>
              <a:t>Это </a:t>
            </a:r>
            <a:r>
              <a:rPr sz="1800" b="1" dirty="0">
                <a:latin typeface="Segoe UI"/>
                <a:cs typeface="Segoe UI"/>
              </a:rPr>
              <a:t>не моя </a:t>
            </a:r>
            <a:r>
              <a:rPr sz="1800" b="1" spc="-10" dirty="0">
                <a:latin typeface="Segoe UI"/>
                <a:cs typeface="Segoe UI"/>
              </a:rPr>
              <a:t>работа </a:t>
            </a:r>
            <a:r>
              <a:rPr sz="1800" b="1" dirty="0">
                <a:latin typeface="Segoe UI"/>
                <a:cs typeface="Segoe UI"/>
              </a:rPr>
              <a:t>– </a:t>
            </a:r>
            <a:r>
              <a:rPr sz="1800" b="1" spc="-10" dirty="0">
                <a:latin typeface="Segoe UI"/>
                <a:cs typeface="Segoe UI"/>
              </a:rPr>
              <a:t>тестировать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15" dirty="0">
                <a:latin typeface="Segoe UI"/>
                <a:cs typeface="Segoe UI"/>
              </a:rPr>
              <a:t>код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UI"/>
                <a:cs typeface="Segoe UI"/>
              </a:rPr>
              <a:t>Наша </a:t>
            </a:r>
            <a:r>
              <a:rPr sz="1800" spc="-10" dirty="0">
                <a:latin typeface="Segoe UI"/>
                <a:cs typeface="Segoe UI"/>
              </a:rPr>
              <a:t>задача разрабатывать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работающее </a:t>
            </a:r>
            <a:r>
              <a:rPr sz="1800" u="heavy" spc="-3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ПО</a:t>
            </a:r>
            <a:r>
              <a:rPr sz="1800" spc="-30" dirty="0">
                <a:latin typeface="Segoe UI"/>
                <a:cs typeface="Segoe UI"/>
              </a:rPr>
              <a:t>, </a:t>
            </a:r>
            <a:r>
              <a:rPr sz="1800" dirty="0">
                <a:latin typeface="Segoe UI"/>
                <a:cs typeface="Segoe UI"/>
              </a:rPr>
              <a:t>а </a:t>
            </a:r>
            <a:r>
              <a:rPr sz="1800" spc="-10" dirty="0">
                <a:latin typeface="Segoe UI"/>
                <a:cs typeface="Segoe UI"/>
              </a:rPr>
              <a:t>значит, </a:t>
            </a:r>
            <a:r>
              <a:rPr sz="1800" dirty="0">
                <a:latin typeface="Segoe UI"/>
                <a:cs typeface="Segoe UI"/>
              </a:rPr>
              <a:t>должно </a:t>
            </a:r>
            <a:r>
              <a:rPr sz="1800" spc="-5" dirty="0">
                <a:latin typeface="Segoe UI"/>
                <a:cs typeface="Segoe UI"/>
              </a:rPr>
              <a:t>быть основание заявлять, </a:t>
            </a:r>
            <a:r>
              <a:rPr sz="1800" spc="-10" dirty="0">
                <a:latin typeface="Segoe UI"/>
                <a:cs typeface="Segoe UI"/>
              </a:rPr>
              <a:t>что </a:t>
            </a:r>
            <a:r>
              <a:rPr sz="1800" spc="-20" dirty="0">
                <a:latin typeface="Segoe UI"/>
                <a:cs typeface="Segoe UI"/>
              </a:rPr>
              <a:t>код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работает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Segoe UI"/>
                <a:cs typeface="Segoe UI"/>
              </a:rPr>
              <a:t>Я не могу </a:t>
            </a:r>
            <a:r>
              <a:rPr sz="1800" b="1" spc="-10" dirty="0">
                <a:latin typeface="Segoe UI"/>
                <a:cs typeface="Segoe UI"/>
              </a:rPr>
              <a:t>протестировать код, </a:t>
            </a:r>
            <a:r>
              <a:rPr sz="1800" b="1" spc="-20" dirty="0">
                <a:latin typeface="Segoe UI"/>
                <a:cs typeface="Segoe UI"/>
              </a:rPr>
              <a:t>потому, </a:t>
            </a:r>
            <a:r>
              <a:rPr sz="1800" b="1" spc="-10" dirty="0">
                <a:latin typeface="Segoe UI"/>
                <a:cs typeface="Segoe UI"/>
              </a:rPr>
              <a:t>что </a:t>
            </a:r>
            <a:r>
              <a:rPr sz="1800" b="1" dirty="0">
                <a:latin typeface="Segoe UI"/>
                <a:cs typeface="Segoe UI"/>
              </a:rPr>
              <a:t>я </a:t>
            </a:r>
            <a:r>
              <a:rPr sz="1800" b="1" spc="-5" dirty="0">
                <a:latin typeface="Segoe UI"/>
                <a:cs typeface="Segoe UI"/>
              </a:rPr>
              <a:t>точно </a:t>
            </a:r>
            <a:r>
              <a:rPr sz="1800" b="1" dirty="0">
                <a:latin typeface="Segoe UI"/>
                <a:cs typeface="Segoe UI"/>
              </a:rPr>
              <a:t>не знаю, как он </a:t>
            </a:r>
            <a:r>
              <a:rPr sz="1800" b="1" spc="-5" dirty="0">
                <a:latin typeface="Segoe UI"/>
                <a:cs typeface="Segoe UI"/>
              </a:rPr>
              <a:t>должен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работать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Если вы </a:t>
            </a:r>
            <a:r>
              <a:rPr sz="1800" spc="-10" dirty="0">
                <a:latin typeface="Segoe UI"/>
                <a:cs typeface="Segoe UI"/>
              </a:rPr>
              <a:t>точно </a:t>
            </a:r>
            <a:r>
              <a:rPr sz="1800" spc="-5" dirty="0">
                <a:latin typeface="Segoe UI"/>
                <a:cs typeface="Segoe UI"/>
              </a:rPr>
              <a:t>не </a:t>
            </a:r>
            <a:r>
              <a:rPr sz="1800" spc="-10" dirty="0">
                <a:latin typeface="Segoe UI"/>
                <a:cs typeface="Segoe UI"/>
              </a:rPr>
              <a:t>знаете, </a:t>
            </a:r>
            <a:r>
              <a:rPr sz="1800" spc="-5" dirty="0">
                <a:latin typeface="Segoe UI"/>
                <a:cs typeface="Segoe UI"/>
              </a:rPr>
              <a:t>как </a:t>
            </a:r>
            <a:r>
              <a:rPr sz="1800" spc="-10" dirty="0">
                <a:latin typeface="Segoe UI"/>
                <a:cs typeface="Segoe UI"/>
              </a:rPr>
              <a:t>должен </a:t>
            </a:r>
            <a:r>
              <a:rPr sz="1800" spc="-15" dirty="0">
                <a:latin typeface="Segoe UI"/>
                <a:cs typeface="Segoe UI"/>
              </a:rPr>
              <a:t>работать код, </a:t>
            </a:r>
            <a:r>
              <a:rPr sz="1800" spc="-5" dirty="0">
                <a:latin typeface="Segoe UI"/>
                <a:cs typeface="Segoe UI"/>
              </a:rPr>
              <a:t>как вы вообще </a:t>
            </a:r>
            <a:r>
              <a:rPr sz="1800" spc="-20" dirty="0">
                <a:latin typeface="Segoe UI"/>
                <a:cs typeface="Segoe UI"/>
              </a:rPr>
              <a:t>могли </a:t>
            </a:r>
            <a:r>
              <a:rPr sz="1800" spc="-5" dirty="0">
                <a:latin typeface="Segoe UI"/>
                <a:cs typeface="Segoe UI"/>
              </a:rPr>
              <a:t>начать </a:t>
            </a:r>
            <a:r>
              <a:rPr sz="1800" spc="-20" dirty="0">
                <a:latin typeface="Segoe UI"/>
                <a:cs typeface="Segoe UI"/>
              </a:rPr>
              <a:t>его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писать?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854405"/>
            <a:ext cx="10958830" cy="2292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Польза юнит</a:t>
            </a:r>
            <a:r>
              <a:rPr sz="2800" b="0" spc="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тестирования</a:t>
            </a:r>
            <a:endParaRPr sz="28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15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Инструмент </a:t>
            </a:r>
            <a:r>
              <a:rPr sz="1800" spc="-5" dirty="0">
                <a:latin typeface="Segoe UI"/>
                <a:cs typeface="Segoe UI"/>
              </a:rPr>
              <a:t>борьбы </a:t>
            </a:r>
            <a:r>
              <a:rPr sz="1800" dirty="0">
                <a:latin typeface="Segoe UI"/>
                <a:cs typeface="Segoe UI"/>
              </a:rPr>
              <a:t>с </a:t>
            </a:r>
            <a:r>
              <a:rPr sz="1800" spc="-5" dirty="0">
                <a:latin typeface="Segoe UI"/>
                <a:cs typeface="Segoe UI"/>
              </a:rPr>
              <a:t>регрессией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0" dirty="0">
                <a:latin typeface="Segoe UI"/>
                <a:cs typeface="Segoe UI"/>
              </a:rPr>
              <a:t>коде.</a:t>
            </a:r>
            <a:endParaRPr sz="18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Segoe UI"/>
                <a:cs typeface="Segoe UI"/>
              </a:rPr>
              <a:t>Инвестиция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5" dirty="0">
                <a:latin typeface="Segoe UI"/>
                <a:cs typeface="Segoe UI"/>
              </a:rPr>
              <a:t>качественную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архитектуру.</a:t>
            </a:r>
            <a:endParaRPr sz="18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spc="-5" dirty="0">
                <a:latin typeface="Segoe UI"/>
                <a:cs typeface="Segoe UI"/>
              </a:rPr>
              <a:t>Изоляция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зависимостей</a:t>
            </a:r>
            <a:endParaRPr sz="1800">
              <a:latin typeface="Segoe UI"/>
              <a:cs typeface="Segoe UI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spc="-5" dirty="0">
                <a:latin typeface="Segoe UI"/>
                <a:cs typeface="Segoe UI"/>
              </a:rPr>
              <a:t>Разработчик, понимающий, </a:t>
            </a:r>
            <a:r>
              <a:rPr sz="1800" spc="-10" dirty="0">
                <a:latin typeface="Segoe UI"/>
                <a:cs typeface="Segoe UI"/>
              </a:rPr>
              <a:t>что </a:t>
            </a:r>
            <a:r>
              <a:rPr sz="1800" spc="-20" dirty="0">
                <a:latin typeface="Segoe UI"/>
                <a:cs typeface="Segoe UI"/>
              </a:rPr>
              <a:t>его код </a:t>
            </a:r>
            <a:r>
              <a:rPr sz="1800" spc="-25" dirty="0">
                <a:latin typeface="Segoe UI"/>
                <a:cs typeface="Segoe UI"/>
              </a:rPr>
              <a:t>будет </a:t>
            </a:r>
            <a:r>
              <a:rPr sz="1800" spc="-5" dirty="0">
                <a:latin typeface="Segoe UI"/>
                <a:cs typeface="Segoe UI"/>
              </a:rPr>
              <a:t>использоваться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5" dirty="0">
                <a:latin typeface="Segoe UI"/>
                <a:cs typeface="Segoe UI"/>
              </a:rPr>
              <a:t>том </a:t>
            </a:r>
            <a:r>
              <a:rPr sz="1800" dirty="0">
                <a:latin typeface="Segoe UI"/>
                <a:cs typeface="Segoe UI"/>
              </a:rPr>
              <a:t>числе и в </a:t>
            </a:r>
            <a:r>
              <a:rPr sz="1800" spc="-15" dirty="0">
                <a:latin typeface="Segoe UI"/>
                <a:cs typeface="Segoe UI"/>
              </a:rPr>
              <a:t>модульных </a:t>
            </a:r>
            <a:r>
              <a:rPr sz="1800" spc="-10" dirty="0">
                <a:latin typeface="Segoe UI"/>
                <a:cs typeface="Segoe UI"/>
              </a:rPr>
              <a:t>тестах,  </a:t>
            </a:r>
            <a:r>
              <a:rPr sz="1800" dirty="0">
                <a:latin typeface="Segoe UI"/>
                <a:cs typeface="Segoe UI"/>
              </a:rPr>
              <a:t>вынужден </a:t>
            </a:r>
            <a:r>
              <a:rPr sz="1800" spc="-10" dirty="0">
                <a:latin typeface="Segoe UI"/>
                <a:cs typeface="Segoe UI"/>
              </a:rPr>
              <a:t>разрабатывать, </a:t>
            </a:r>
            <a:r>
              <a:rPr sz="1800" dirty="0">
                <a:latin typeface="Segoe UI"/>
                <a:cs typeface="Segoe UI"/>
              </a:rPr>
              <a:t>пользуясь </a:t>
            </a:r>
            <a:r>
              <a:rPr sz="1800" spc="-5" dirty="0">
                <a:latin typeface="Segoe UI"/>
                <a:cs typeface="Segoe UI"/>
              </a:rPr>
              <a:t>всеми преимуществами абстракций, </a:t>
            </a:r>
            <a:r>
              <a:rPr sz="1800" dirty="0">
                <a:latin typeface="Segoe UI"/>
                <a:cs typeface="Segoe UI"/>
              </a:rPr>
              <a:t>и </a:t>
            </a:r>
            <a:r>
              <a:rPr sz="1800" spc="-10" dirty="0">
                <a:latin typeface="Segoe UI"/>
                <a:cs typeface="Segoe UI"/>
              </a:rPr>
              <a:t>рефакторить </a:t>
            </a:r>
            <a:r>
              <a:rPr sz="1800" spc="-5" dirty="0">
                <a:latin typeface="Segoe UI"/>
                <a:cs typeface="Segoe UI"/>
              </a:rPr>
              <a:t>при  </a:t>
            </a:r>
            <a:r>
              <a:rPr sz="1800" spc="-10" dirty="0">
                <a:latin typeface="Segoe UI"/>
                <a:cs typeface="Segoe UI"/>
              </a:rPr>
              <a:t>первых </a:t>
            </a:r>
            <a:r>
              <a:rPr sz="1800" spc="-5" dirty="0">
                <a:latin typeface="Segoe UI"/>
                <a:cs typeface="Segoe UI"/>
              </a:rPr>
              <a:t>признаках появления </a:t>
            </a:r>
            <a:r>
              <a:rPr sz="1800" spc="-10" dirty="0">
                <a:latin typeface="Segoe UI"/>
                <a:cs typeface="Segoe UI"/>
              </a:rPr>
              <a:t>высокой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связанности.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0011" y="3692652"/>
            <a:ext cx="1429512" cy="1999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3689603"/>
            <a:ext cx="1366479" cy="2008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01811" y="3672840"/>
            <a:ext cx="1383792" cy="2013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55720" y="3685032"/>
            <a:ext cx="1510284" cy="1988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185" y="2942970"/>
            <a:ext cx="3729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14" dirty="0">
                <a:solidFill>
                  <a:srgbClr val="D04E1D"/>
                </a:solidFill>
                <a:latin typeface="Segoe UI Light"/>
                <a:cs typeface="Segoe UI Light"/>
              </a:rPr>
              <a:t>Test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Driven</a:t>
            </a:r>
            <a:r>
              <a:rPr sz="2800" b="0" spc="8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Development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31385" y="854405"/>
            <a:ext cx="6918959" cy="197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14" dirty="0">
                <a:solidFill>
                  <a:srgbClr val="D04E1D"/>
                </a:solidFill>
                <a:latin typeface="Segoe UI Light"/>
                <a:cs typeface="Segoe UI Light"/>
              </a:rPr>
              <a:t>Test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Driven</a:t>
            </a:r>
            <a:r>
              <a:rPr sz="2800" b="0" spc="13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Development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Segoe UI Light"/>
              <a:cs typeface="Segoe UI Light"/>
            </a:endParaRPr>
          </a:p>
          <a:p>
            <a:pPr marL="2032635" marR="508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Segoe UI"/>
                <a:cs typeface="Segoe UI"/>
              </a:rPr>
              <a:t>Test-Driven </a:t>
            </a:r>
            <a:r>
              <a:rPr sz="1800" b="1" spc="-5" dirty="0">
                <a:latin typeface="Segoe UI"/>
                <a:cs typeface="Segoe UI"/>
              </a:rPr>
              <a:t>Development </a:t>
            </a:r>
            <a:r>
              <a:rPr sz="1800" dirty="0">
                <a:latin typeface="Segoe UI"/>
                <a:cs typeface="Segoe UI"/>
              </a:rPr>
              <a:t>(TDD) – </a:t>
            </a:r>
            <a:r>
              <a:rPr sz="1800" spc="-15" dirty="0">
                <a:latin typeface="Segoe UI"/>
                <a:cs typeface="Segoe UI"/>
              </a:rPr>
              <a:t>разработка  </a:t>
            </a:r>
            <a:r>
              <a:rPr sz="1800" spc="-5" dirty="0">
                <a:latin typeface="Segoe UI"/>
                <a:cs typeface="Segoe UI"/>
              </a:rPr>
              <a:t>через тестирование. </a:t>
            </a:r>
            <a:r>
              <a:rPr sz="1800" spc="-15" dirty="0">
                <a:latin typeface="Segoe UI"/>
                <a:cs typeface="Segoe UI"/>
              </a:rPr>
              <a:t>Подход разработки </a:t>
            </a:r>
            <a:r>
              <a:rPr sz="1800" spc="-30" dirty="0">
                <a:latin typeface="Segoe UI"/>
                <a:cs typeface="Segoe UI"/>
              </a:rPr>
              <a:t>ПО,  </a:t>
            </a:r>
            <a:r>
              <a:rPr sz="1800" spc="-20" dirty="0">
                <a:latin typeface="Segoe UI"/>
                <a:cs typeface="Segoe UI"/>
              </a:rPr>
              <a:t>который </a:t>
            </a:r>
            <a:r>
              <a:rPr sz="1800" spc="-5" dirty="0">
                <a:latin typeface="Segoe UI"/>
                <a:cs typeface="Segoe UI"/>
              </a:rPr>
              <a:t>заключается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5" dirty="0">
                <a:latin typeface="Segoe UI"/>
                <a:cs typeface="Segoe UI"/>
              </a:rPr>
              <a:t>написании юнит-теста  перед написанием </a:t>
            </a:r>
            <a:r>
              <a:rPr sz="1800" spc="-10" dirty="0">
                <a:latin typeface="Segoe UI"/>
                <a:cs typeface="Segoe UI"/>
              </a:rPr>
              <a:t>самого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кода.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1543" y="1758954"/>
            <a:ext cx="5000304" cy="3791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3748" y="854405"/>
            <a:ext cx="7063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Традиционный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способ написания Unit</a:t>
            </a:r>
            <a:r>
              <a:rPr sz="2800" b="0" spc="5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тестов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91400" y="5064252"/>
            <a:ext cx="1565275" cy="739140"/>
          </a:xfrm>
          <a:prstGeom prst="rect">
            <a:avLst/>
          </a:prstGeom>
          <a:solidFill>
            <a:srgbClr val="548ED4"/>
          </a:solidFill>
          <a:ln w="12192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spc="-5" dirty="0">
                <a:latin typeface="Segoe UI"/>
                <a:cs typeface="Segoe UI"/>
              </a:rPr>
              <a:t>Исправляем</a:t>
            </a:r>
            <a:endParaRPr sz="14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Segoe UI"/>
                <a:cs typeface="Segoe UI"/>
              </a:rPr>
              <a:t>ошибки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3866" y="4378452"/>
            <a:ext cx="647065" cy="686435"/>
          </a:xfrm>
          <a:custGeom>
            <a:avLst/>
            <a:gdLst/>
            <a:ahLst/>
            <a:cxnLst/>
            <a:rect l="l" t="t" r="r" b="b"/>
            <a:pathLst>
              <a:path w="647065" h="686435">
                <a:moveTo>
                  <a:pt x="588691" y="600517"/>
                </a:moveTo>
                <a:lnTo>
                  <a:pt x="560069" y="602742"/>
                </a:lnTo>
                <a:lnTo>
                  <a:pt x="610107" y="685927"/>
                </a:lnTo>
                <a:lnTo>
                  <a:pt x="638883" y="615188"/>
                </a:lnTo>
                <a:lnTo>
                  <a:pt x="590041" y="615188"/>
                </a:lnTo>
                <a:lnTo>
                  <a:pt x="588691" y="600517"/>
                </a:lnTo>
                <a:close/>
              </a:path>
              <a:path w="647065" h="686435">
                <a:moveTo>
                  <a:pt x="617414" y="598285"/>
                </a:moveTo>
                <a:lnTo>
                  <a:pt x="588691" y="600517"/>
                </a:lnTo>
                <a:lnTo>
                  <a:pt x="590041" y="615188"/>
                </a:lnTo>
                <a:lnTo>
                  <a:pt x="618870" y="612394"/>
                </a:lnTo>
                <a:lnTo>
                  <a:pt x="617414" y="598285"/>
                </a:lnTo>
                <a:close/>
              </a:path>
              <a:path w="647065" h="686435">
                <a:moveTo>
                  <a:pt x="646683" y="596011"/>
                </a:moveTo>
                <a:lnTo>
                  <a:pt x="617414" y="598285"/>
                </a:lnTo>
                <a:lnTo>
                  <a:pt x="618870" y="612394"/>
                </a:lnTo>
                <a:lnTo>
                  <a:pt x="590041" y="615188"/>
                </a:lnTo>
                <a:lnTo>
                  <a:pt x="638883" y="615188"/>
                </a:lnTo>
                <a:lnTo>
                  <a:pt x="646683" y="596011"/>
                </a:lnTo>
                <a:close/>
              </a:path>
              <a:path w="647065" h="686435">
                <a:moveTo>
                  <a:pt x="1015" y="0"/>
                </a:moveTo>
                <a:lnTo>
                  <a:pt x="0" y="28956"/>
                </a:lnTo>
                <a:lnTo>
                  <a:pt x="28575" y="29845"/>
                </a:lnTo>
                <a:lnTo>
                  <a:pt x="56133" y="32639"/>
                </a:lnTo>
                <a:lnTo>
                  <a:pt x="110998" y="43687"/>
                </a:lnTo>
                <a:lnTo>
                  <a:pt x="165100" y="61341"/>
                </a:lnTo>
                <a:lnTo>
                  <a:pt x="218058" y="85217"/>
                </a:lnTo>
                <a:lnTo>
                  <a:pt x="269366" y="114935"/>
                </a:lnTo>
                <a:lnTo>
                  <a:pt x="318642" y="149987"/>
                </a:lnTo>
                <a:lnTo>
                  <a:pt x="365378" y="189992"/>
                </a:lnTo>
                <a:lnTo>
                  <a:pt x="409066" y="234315"/>
                </a:lnTo>
                <a:lnTo>
                  <a:pt x="449199" y="282448"/>
                </a:lnTo>
                <a:lnTo>
                  <a:pt x="485648" y="334010"/>
                </a:lnTo>
                <a:lnTo>
                  <a:pt x="517398" y="388493"/>
                </a:lnTo>
                <a:lnTo>
                  <a:pt x="544576" y="445262"/>
                </a:lnTo>
                <a:lnTo>
                  <a:pt x="566292" y="504063"/>
                </a:lnTo>
                <a:lnTo>
                  <a:pt x="582294" y="564134"/>
                </a:lnTo>
                <a:lnTo>
                  <a:pt x="588691" y="600517"/>
                </a:lnTo>
                <a:lnTo>
                  <a:pt x="617414" y="598285"/>
                </a:lnTo>
                <a:lnTo>
                  <a:pt x="610488" y="557403"/>
                </a:lnTo>
                <a:lnTo>
                  <a:pt x="593725" y="494538"/>
                </a:lnTo>
                <a:lnTo>
                  <a:pt x="570864" y="433450"/>
                </a:lnTo>
                <a:lnTo>
                  <a:pt x="542798" y="374396"/>
                </a:lnTo>
                <a:lnTo>
                  <a:pt x="509650" y="317881"/>
                </a:lnTo>
                <a:lnTo>
                  <a:pt x="471931" y="264414"/>
                </a:lnTo>
                <a:lnTo>
                  <a:pt x="430149" y="214375"/>
                </a:lnTo>
                <a:lnTo>
                  <a:pt x="384682" y="168402"/>
                </a:lnTo>
                <a:lnTo>
                  <a:pt x="335914" y="126746"/>
                </a:lnTo>
                <a:lnTo>
                  <a:pt x="284479" y="90170"/>
                </a:lnTo>
                <a:lnTo>
                  <a:pt x="230631" y="59181"/>
                </a:lnTo>
                <a:lnTo>
                  <a:pt x="174878" y="34036"/>
                </a:lnTo>
                <a:lnTo>
                  <a:pt x="117475" y="15367"/>
                </a:lnTo>
                <a:lnTo>
                  <a:pt x="59054" y="3937"/>
                </a:lnTo>
                <a:lnTo>
                  <a:pt x="29590" y="1016"/>
                </a:lnTo>
                <a:lnTo>
                  <a:pt x="1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01211" y="1987295"/>
            <a:ext cx="1371600" cy="739140"/>
          </a:xfrm>
          <a:prstGeom prst="rect">
            <a:avLst/>
          </a:prstGeom>
          <a:solidFill>
            <a:srgbClr val="548ED4"/>
          </a:solidFill>
          <a:ln w="12192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Segoe UI"/>
                <a:cs typeface="Segoe UI"/>
              </a:rPr>
              <a:t>Пишем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spc="-10" dirty="0">
                <a:latin typeface="Segoe UI"/>
                <a:cs typeface="Segoe UI"/>
              </a:rPr>
              <a:t>метод,</a:t>
            </a:r>
            <a:endParaRPr sz="14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400" spc="5" dirty="0">
                <a:latin typeface="Segoe UI"/>
                <a:cs typeface="Segoe UI"/>
              </a:rPr>
              <a:t>класс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0600" y="2982467"/>
            <a:ext cx="1371600" cy="739140"/>
          </a:xfrm>
          <a:prstGeom prst="rect">
            <a:avLst/>
          </a:prstGeom>
          <a:solidFill>
            <a:srgbClr val="548ED4"/>
          </a:solidFill>
          <a:ln w="12192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527050" marR="107950" indent="-410209">
              <a:lnSpc>
                <a:spcPct val="100000"/>
              </a:lnSpc>
              <a:spcBef>
                <a:spcPts val="1205"/>
              </a:spcBef>
            </a:pPr>
            <a:r>
              <a:rPr sz="1400" spc="-5" dirty="0">
                <a:latin typeface="Segoe UI"/>
                <a:cs typeface="Segoe UI"/>
              </a:rPr>
              <a:t>Пишем</a:t>
            </a:r>
            <a:r>
              <a:rPr sz="1400" spc="-5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юнит-  </a:t>
            </a:r>
            <a:r>
              <a:rPr sz="1400" spc="-5" dirty="0">
                <a:latin typeface="Segoe UI"/>
                <a:cs typeface="Segoe UI"/>
              </a:rPr>
              <a:t>тест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2939" y="2342388"/>
            <a:ext cx="550545" cy="640715"/>
          </a:xfrm>
          <a:custGeom>
            <a:avLst/>
            <a:gdLst/>
            <a:ahLst/>
            <a:cxnLst/>
            <a:rect l="l" t="t" r="r" b="b"/>
            <a:pathLst>
              <a:path w="550545" h="640714">
                <a:moveTo>
                  <a:pt x="492739" y="555121"/>
                </a:moveTo>
                <a:lnTo>
                  <a:pt x="463931" y="557276"/>
                </a:lnTo>
                <a:lnTo>
                  <a:pt x="513588" y="640588"/>
                </a:lnTo>
                <a:lnTo>
                  <a:pt x="542808" y="569595"/>
                </a:lnTo>
                <a:lnTo>
                  <a:pt x="493902" y="569595"/>
                </a:lnTo>
                <a:lnTo>
                  <a:pt x="492739" y="555121"/>
                </a:lnTo>
                <a:close/>
              </a:path>
              <a:path w="550545" h="640714">
                <a:moveTo>
                  <a:pt x="521545" y="552967"/>
                </a:moveTo>
                <a:lnTo>
                  <a:pt x="492739" y="555121"/>
                </a:lnTo>
                <a:lnTo>
                  <a:pt x="493902" y="569595"/>
                </a:lnTo>
                <a:lnTo>
                  <a:pt x="522732" y="567309"/>
                </a:lnTo>
                <a:lnTo>
                  <a:pt x="521545" y="552967"/>
                </a:lnTo>
                <a:close/>
              </a:path>
              <a:path w="550545" h="640714">
                <a:moveTo>
                  <a:pt x="550545" y="550799"/>
                </a:moveTo>
                <a:lnTo>
                  <a:pt x="521545" y="552967"/>
                </a:lnTo>
                <a:lnTo>
                  <a:pt x="522732" y="567309"/>
                </a:lnTo>
                <a:lnTo>
                  <a:pt x="493902" y="569595"/>
                </a:lnTo>
                <a:lnTo>
                  <a:pt x="542808" y="569595"/>
                </a:lnTo>
                <a:lnTo>
                  <a:pt x="550545" y="550799"/>
                </a:lnTo>
                <a:close/>
              </a:path>
              <a:path w="550545" h="640714">
                <a:moveTo>
                  <a:pt x="1270" y="0"/>
                </a:moveTo>
                <a:lnTo>
                  <a:pt x="0" y="28956"/>
                </a:lnTo>
                <a:lnTo>
                  <a:pt x="24002" y="29845"/>
                </a:lnTo>
                <a:lnTo>
                  <a:pt x="46989" y="32512"/>
                </a:lnTo>
                <a:lnTo>
                  <a:pt x="92710" y="42545"/>
                </a:lnTo>
                <a:lnTo>
                  <a:pt x="137922" y="58927"/>
                </a:lnTo>
                <a:lnTo>
                  <a:pt x="182245" y="81025"/>
                </a:lnTo>
                <a:lnTo>
                  <a:pt x="225171" y="108712"/>
                </a:lnTo>
                <a:lnTo>
                  <a:pt x="266573" y="141224"/>
                </a:lnTo>
                <a:lnTo>
                  <a:pt x="305688" y="178308"/>
                </a:lnTo>
                <a:lnTo>
                  <a:pt x="342391" y="219583"/>
                </a:lnTo>
                <a:lnTo>
                  <a:pt x="376047" y="264413"/>
                </a:lnTo>
                <a:lnTo>
                  <a:pt x="406653" y="312420"/>
                </a:lnTo>
                <a:lnTo>
                  <a:pt x="433324" y="363220"/>
                </a:lnTo>
                <a:lnTo>
                  <a:pt x="456184" y="416178"/>
                </a:lnTo>
                <a:lnTo>
                  <a:pt x="474472" y="470915"/>
                </a:lnTo>
                <a:lnTo>
                  <a:pt x="487934" y="526923"/>
                </a:lnTo>
                <a:lnTo>
                  <a:pt x="492739" y="555121"/>
                </a:lnTo>
                <a:lnTo>
                  <a:pt x="521545" y="552967"/>
                </a:lnTo>
                <a:lnTo>
                  <a:pt x="509777" y="491363"/>
                </a:lnTo>
                <a:lnTo>
                  <a:pt x="493140" y="433577"/>
                </a:lnTo>
                <a:lnTo>
                  <a:pt x="471677" y="377444"/>
                </a:lnTo>
                <a:lnTo>
                  <a:pt x="445770" y="323469"/>
                </a:lnTo>
                <a:lnTo>
                  <a:pt x="415925" y="272034"/>
                </a:lnTo>
                <a:lnTo>
                  <a:pt x="382397" y="223647"/>
                </a:lnTo>
                <a:lnTo>
                  <a:pt x="345566" y="178688"/>
                </a:lnTo>
                <a:lnTo>
                  <a:pt x="305815" y="137795"/>
                </a:lnTo>
                <a:lnTo>
                  <a:pt x="263398" y="101219"/>
                </a:lnTo>
                <a:lnTo>
                  <a:pt x="218821" y="69469"/>
                </a:lnTo>
                <a:lnTo>
                  <a:pt x="172338" y="42925"/>
                </a:lnTo>
                <a:lnTo>
                  <a:pt x="124333" y="22478"/>
                </a:lnTo>
                <a:lnTo>
                  <a:pt x="75184" y="8254"/>
                </a:lnTo>
                <a:lnTo>
                  <a:pt x="25273" y="1015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99988" y="4023359"/>
            <a:ext cx="1564005" cy="739140"/>
          </a:xfrm>
          <a:prstGeom prst="rect">
            <a:avLst/>
          </a:prstGeom>
          <a:solidFill>
            <a:srgbClr val="548ED4"/>
          </a:solidFill>
          <a:ln w="12192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373380" marR="302260" indent="-64135">
              <a:lnSpc>
                <a:spcPct val="100000"/>
              </a:lnSpc>
              <a:spcBef>
                <a:spcPts val="1205"/>
              </a:spcBef>
            </a:pPr>
            <a:r>
              <a:rPr sz="1400" spc="-5" dirty="0">
                <a:latin typeface="Segoe UI"/>
                <a:cs typeface="Segoe UI"/>
              </a:rPr>
              <a:t>Вы</a:t>
            </a:r>
            <a:r>
              <a:rPr sz="1400" dirty="0">
                <a:latin typeface="Segoe UI"/>
                <a:cs typeface="Segoe UI"/>
              </a:rPr>
              <a:t>пол</a:t>
            </a:r>
            <a:r>
              <a:rPr sz="1400" spc="5" dirty="0">
                <a:latin typeface="Segoe UI"/>
                <a:cs typeface="Segoe UI"/>
              </a:rPr>
              <a:t>н</a:t>
            </a:r>
            <a:r>
              <a:rPr sz="1400" dirty="0">
                <a:latin typeface="Segoe UI"/>
                <a:cs typeface="Segoe UI"/>
              </a:rPr>
              <a:t>яем  </a:t>
            </a:r>
            <a:r>
              <a:rPr sz="1400" spc="-5" dirty="0">
                <a:latin typeface="Segoe UI"/>
                <a:cs typeface="Segoe UI"/>
              </a:rPr>
              <a:t>юнит-тест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453" y="3337559"/>
            <a:ext cx="647065" cy="686435"/>
          </a:xfrm>
          <a:custGeom>
            <a:avLst/>
            <a:gdLst/>
            <a:ahLst/>
            <a:cxnLst/>
            <a:rect l="l" t="t" r="r" b="b"/>
            <a:pathLst>
              <a:path w="647065" h="686435">
                <a:moveTo>
                  <a:pt x="588691" y="600517"/>
                </a:moveTo>
                <a:lnTo>
                  <a:pt x="560070" y="602741"/>
                </a:lnTo>
                <a:lnTo>
                  <a:pt x="610107" y="685926"/>
                </a:lnTo>
                <a:lnTo>
                  <a:pt x="638883" y="615188"/>
                </a:lnTo>
                <a:lnTo>
                  <a:pt x="590042" y="615188"/>
                </a:lnTo>
                <a:lnTo>
                  <a:pt x="588691" y="600517"/>
                </a:lnTo>
                <a:close/>
              </a:path>
              <a:path w="647065" h="686435">
                <a:moveTo>
                  <a:pt x="617414" y="598285"/>
                </a:moveTo>
                <a:lnTo>
                  <a:pt x="588691" y="600517"/>
                </a:lnTo>
                <a:lnTo>
                  <a:pt x="590042" y="615188"/>
                </a:lnTo>
                <a:lnTo>
                  <a:pt x="618871" y="612394"/>
                </a:lnTo>
                <a:lnTo>
                  <a:pt x="617414" y="598285"/>
                </a:lnTo>
                <a:close/>
              </a:path>
              <a:path w="647065" h="686435">
                <a:moveTo>
                  <a:pt x="646684" y="596010"/>
                </a:moveTo>
                <a:lnTo>
                  <a:pt x="617414" y="598285"/>
                </a:lnTo>
                <a:lnTo>
                  <a:pt x="618871" y="612394"/>
                </a:lnTo>
                <a:lnTo>
                  <a:pt x="590042" y="615188"/>
                </a:lnTo>
                <a:lnTo>
                  <a:pt x="638883" y="615188"/>
                </a:lnTo>
                <a:lnTo>
                  <a:pt x="646684" y="596010"/>
                </a:lnTo>
                <a:close/>
              </a:path>
              <a:path w="647065" h="686435">
                <a:moveTo>
                  <a:pt x="1016" y="0"/>
                </a:moveTo>
                <a:lnTo>
                  <a:pt x="0" y="28955"/>
                </a:lnTo>
                <a:lnTo>
                  <a:pt x="28575" y="29844"/>
                </a:lnTo>
                <a:lnTo>
                  <a:pt x="56134" y="32638"/>
                </a:lnTo>
                <a:lnTo>
                  <a:pt x="110998" y="43687"/>
                </a:lnTo>
                <a:lnTo>
                  <a:pt x="165100" y="61340"/>
                </a:lnTo>
                <a:lnTo>
                  <a:pt x="218059" y="85216"/>
                </a:lnTo>
                <a:lnTo>
                  <a:pt x="269367" y="114935"/>
                </a:lnTo>
                <a:lnTo>
                  <a:pt x="318643" y="149987"/>
                </a:lnTo>
                <a:lnTo>
                  <a:pt x="365378" y="189991"/>
                </a:lnTo>
                <a:lnTo>
                  <a:pt x="409067" y="234314"/>
                </a:lnTo>
                <a:lnTo>
                  <a:pt x="449199" y="282447"/>
                </a:lnTo>
                <a:lnTo>
                  <a:pt x="485648" y="334009"/>
                </a:lnTo>
                <a:lnTo>
                  <a:pt x="517398" y="388492"/>
                </a:lnTo>
                <a:lnTo>
                  <a:pt x="544576" y="445262"/>
                </a:lnTo>
                <a:lnTo>
                  <a:pt x="566293" y="504063"/>
                </a:lnTo>
                <a:lnTo>
                  <a:pt x="582295" y="564133"/>
                </a:lnTo>
                <a:lnTo>
                  <a:pt x="588691" y="600517"/>
                </a:lnTo>
                <a:lnTo>
                  <a:pt x="617414" y="598285"/>
                </a:lnTo>
                <a:lnTo>
                  <a:pt x="610489" y="557402"/>
                </a:lnTo>
                <a:lnTo>
                  <a:pt x="593725" y="494538"/>
                </a:lnTo>
                <a:lnTo>
                  <a:pt x="570865" y="433450"/>
                </a:lnTo>
                <a:lnTo>
                  <a:pt x="542798" y="374395"/>
                </a:lnTo>
                <a:lnTo>
                  <a:pt x="509650" y="317881"/>
                </a:lnTo>
                <a:lnTo>
                  <a:pt x="471931" y="264413"/>
                </a:lnTo>
                <a:lnTo>
                  <a:pt x="430149" y="214375"/>
                </a:lnTo>
                <a:lnTo>
                  <a:pt x="384682" y="168401"/>
                </a:lnTo>
                <a:lnTo>
                  <a:pt x="335915" y="126745"/>
                </a:lnTo>
                <a:lnTo>
                  <a:pt x="284480" y="90169"/>
                </a:lnTo>
                <a:lnTo>
                  <a:pt x="230632" y="59181"/>
                </a:lnTo>
                <a:lnTo>
                  <a:pt x="174879" y="34036"/>
                </a:lnTo>
                <a:lnTo>
                  <a:pt x="117475" y="15366"/>
                </a:lnTo>
                <a:lnTo>
                  <a:pt x="59055" y="3937"/>
                </a:lnTo>
                <a:lnTo>
                  <a:pt x="29591" y="1015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1385" y="854405"/>
            <a:ext cx="3729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14" dirty="0">
                <a:solidFill>
                  <a:srgbClr val="D04E1D"/>
                </a:solidFill>
                <a:latin typeface="Segoe UI Light"/>
                <a:cs typeface="Segoe UI Light"/>
              </a:rPr>
              <a:t>Test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Driven</a:t>
            </a:r>
            <a:r>
              <a:rPr sz="2800" b="0" spc="9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Development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/>
          <p:nvPr/>
        </p:nvSpPr>
        <p:spPr>
          <a:xfrm>
            <a:off x="2857500" y="1533828"/>
            <a:ext cx="6399684" cy="454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6791" y="3048000"/>
            <a:ext cx="55984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14" dirty="0">
                <a:solidFill>
                  <a:srgbClr val="D04E1D"/>
                </a:solidFill>
                <a:latin typeface="Segoe UI Light"/>
                <a:cs typeface="Segoe UI Light"/>
              </a:rPr>
              <a:t>Виды </a:t>
            </a:r>
            <a:r>
              <a:rPr lang="ru-RU" sz="2800" spc="-114" dirty="0" err="1">
                <a:solidFill>
                  <a:srgbClr val="D04E1D"/>
                </a:solidFill>
                <a:latin typeface="Segoe UI Light"/>
                <a:cs typeface="Segoe UI Light"/>
              </a:rPr>
              <a:t>unit</a:t>
            </a:r>
            <a:r>
              <a:rPr lang="ru-RU" sz="2800" spc="-114" dirty="0">
                <a:solidFill>
                  <a:srgbClr val="D04E1D"/>
                </a:solidFill>
                <a:latin typeface="Segoe UI Light"/>
                <a:cs typeface="Segoe UI Light"/>
              </a:rPr>
              <a:t> тестов и тестовых объектов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31128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854405"/>
            <a:ext cx="10932795" cy="201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Типы</a:t>
            </a:r>
            <a:r>
              <a:rPr sz="2800" b="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тестов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b="1" spc="-30" dirty="0">
                <a:latin typeface="Segoe UI"/>
                <a:cs typeface="Segoe UI"/>
              </a:rPr>
              <a:t>Тесты </a:t>
            </a:r>
            <a:r>
              <a:rPr sz="1800" b="1" spc="-5" dirty="0">
                <a:latin typeface="Segoe UI"/>
                <a:cs typeface="Segoe UI"/>
              </a:rPr>
              <a:t>состояния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проверяют состояние объекта </a:t>
            </a:r>
            <a:r>
              <a:rPr sz="1800" spc="-5" dirty="0">
                <a:latin typeface="Segoe UI"/>
                <a:cs typeface="Segoe UI"/>
              </a:rPr>
              <a:t>после вызова </a:t>
            </a:r>
            <a:r>
              <a:rPr sz="1800" spc="-15" dirty="0">
                <a:latin typeface="Segoe UI"/>
                <a:cs typeface="Segoe UI"/>
              </a:rPr>
              <a:t>метода </a:t>
            </a:r>
            <a:r>
              <a:rPr sz="1800" spc="-5" dirty="0">
                <a:latin typeface="Segoe UI"/>
                <a:cs typeface="Segoe UI"/>
              </a:rPr>
              <a:t>(проверка </a:t>
            </a:r>
            <a:r>
              <a:rPr sz="1800" spc="-15" dirty="0">
                <a:latin typeface="Segoe UI"/>
                <a:cs typeface="Segoe UI"/>
              </a:rPr>
              <a:t>того, </a:t>
            </a:r>
            <a:r>
              <a:rPr sz="1800" spc="-10" dirty="0">
                <a:latin typeface="Segoe UI"/>
                <a:cs typeface="Segoe UI"/>
              </a:rPr>
              <a:t>что </a:t>
            </a:r>
            <a:r>
              <a:rPr sz="1800" spc="-5" dirty="0">
                <a:latin typeface="Segoe UI"/>
                <a:cs typeface="Segoe UI"/>
              </a:rPr>
              <a:t>вызванный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Segoe UI"/>
                <a:cs typeface="Segoe UI"/>
              </a:rPr>
              <a:t>метод отработал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правильно).</a:t>
            </a:r>
            <a:endParaRPr sz="1800">
              <a:latin typeface="Segoe UI"/>
              <a:cs typeface="Segoe UI"/>
            </a:endParaRPr>
          </a:p>
          <a:p>
            <a:pPr marL="12700" marR="1134110">
              <a:lnSpc>
                <a:spcPct val="100000"/>
              </a:lnSpc>
              <a:spcBef>
                <a:spcPts val="2160"/>
              </a:spcBef>
            </a:pPr>
            <a:r>
              <a:rPr sz="1800" b="1" spc="-30" dirty="0">
                <a:latin typeface="Segoe UI"/>
                <a:cs typeface="Segoe UI"/>
              </a:rPr>
              <a:t>Тесты </a:t>
            </a:r>
            <a:r>
              <a:rPr sz="1800" b="1" spc="-5" dirty="0">
                <a:latin typeface="Segoe UI"/>
                <a:cs typeface="Segoe UI"/>
              </a:rPr>
              <a:t>взаимодействия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проверяют </a:t>
            </a:r>
            <a:r>
              <a:rPr sz="1800" spc="-5" dirty="0">
                <a:latin typeface="Segoe UI"/>
                <a:cs typeface="Segoe UI"/>
              </a:rPr>
              <a:t>правильность </a:t>
            </a:r>
            <a:r>
              <a:rPr sz="1800" spc="-10" dirty="0">
                <a:latin typeface="Segoe UI"/>
                <a:cs typeface="Segoe UI"/>
              </a:rPr>
              <a:t>взаимодействия тестируемого объекта </a:t>
            </a:r>
            <a:r>
              <a:rPr sz="1800" dirty="0">
                <a:latin typeface="Segoe UI"/>
                <a:cs typeface="Segoe UI"/>
              </a:rPr>
              <a:t>с  </a:t>
            </a:r>
            <a:r>
              <a:rPr sz="1800" spc="-10" dirty="0">
                <a:latin typeface="Segoe UI"/>
                <a:cs typeface="Segoe UI"/>
              </a:rPr>
              <a:t>окружением </a:t>
            </a:r>
            <a:r>
              <a:rPr sz="1800" spc="-5" dirty="0">
                <a:latin typeface="Segoe UI"/>
                <a:cs typeface="Segoe UI"/>
              </a:rPr>
              <a:t>(внешними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зависимостями).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944492"/>
            <a:ext cx="103473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Segoe UI"/>
                <a:cs typeface="Segoe UI"/>
              </a:rPr>
              <a:t>Внешняя зависимость </a:t>
            </a:r>
            <a:r>
              <a:rPr sz="1800" dirty="0">
                <a:solidFill>
                  <a:srgbClr val="006FC0"/>
                </a:solidFill>
                <a:latin typeface="Segoe UI"/>
                <a:cs typeface="Segoe UI"/>
              </a:rPr>
              <a:t>– </a:t>
            </a:r>
            <a:r>
              <a:rPr sz="1800" spc="-25" dirty="0">
                <a:solidFill>
                  <a:srgbClr val="006FC0"/>
                </a:solidFill>
                <a:latin typeface="Segoe UI"/>
                <a:cs typeface="Segoe UI"/>
              </a:rPr>
              <a:t>это </a:t>
            </a:r>
            <a:r>
              <a:rPr sz="1800" spc="-15" dirty="0">
                <a:solidFill>
                  <a:srgbClr val="006FC0"/>
                </a:solidFill>
                <a:latin typeface="Segoe UI"/>
                <a:cs typeface="Segoe UI"/>
              </a:rPr>
              <a:t>объект, </a:t>
            </a:r>
            <a:r>
              <a:rPr sz="1800" dirty="0">
                <a:solidFill>
                  <a:srgbClr val="006FC0"/>
                </a:solidFill>
                <a:latin typeface="Segoe UI"/>
                <a:cs typeface="Segoe UI"/>
              </a:rPr>
              <a:t>с </a:t>
            </a:r>
            <a:r>
              <a:rPr sz="1800" spc="-20" dirty="0">
                <a:solidFill>
                  <a:srgbClr val="006FC0"/>
                </a:solidFill>
                <a:latin typeface="Segoe UI"/>
                <a:cs typeface="Segoe UI"/>
              </a:rPr>
              <a:t>которым </a:t>
            </a:r>
            <a:r>
              <a:rPr sz="1800" spc="-10" dirty="0">
                <a:solidFill>
                  <a:srgbClr val="006FC0"/>
                </a:solidFill>
                <a:latin typeface="Segoe UI"/>
                <a:cs typeface="Segoe UI"/>
              </a:rPr>
              <a:t>взаимодействует </a:t>
            </a:r>
            <a:r>
              <a:rPr sz="1800" spc="-20" dirty="0">
                <a:solidFill>
                  <a:srgbClr val="006FC0"/>
                </a:solidFill>
                <a:latin typeface="Segoe UI"/>
                <a:cs typeface="Segoe UI"/>
              </a:rPr>
              <a:t>код </a:t>
            </a:r>
            <a:r>
              <a:rPr sz="1800" dirty="0">
                <a:solidFill>
                  <a:srgbClr val="006FC0"/>
                </a:solidFill>
                <a:latin typeface="Segoe UI"/>
                <a:cs typeface="Segoe UI"/>
              </a:rPr>
              <a:t>и </a:t>
            </a:r>
            <a:r>
              <a:rPr sz="1800" spc="-5" dirty="0">
                <a:solidFill>
                  <a:srgbClr val="006FC0"/>
                </a:solidFill>
                <a:latin typeface="Segoe UI"/>
                <a:cs typeface="Segoe UI"/>
              </a:rPr>
              <a:t>над </a:t>
            </a:r>
            <a:r>
              <a:rPr sz="1800" spc="-20" dirty="0">
                <a:solidFill>
                  <a:srgbClr val="006FC0"/>
                </a:solidFill>
                <a:latin typeface="Segoe UI"/>
                <a:cs typeface="Segoe UI"/>
              </a:rPr>
              <a:t>которым </a:t>
            </a:r>
            <a:r>
              <a:rPr sz="1800" spc="-5" dirty="0">
                <a:solidFill>
                  <a:srgbClr val="006FC0"/>
                </a:solidFill>
                <a:latin typeface="Segoe UI"/>
                <a:cs typeface="Segoe UI"/>
              </a:rPr>
              <a:t>нет </a:t>
            </a:r>
            <a:r>
              <a:rPr sz="1800" spc="-10" dirty="0">
                <a:solidFill>
                  <a:srgbClr val="006FC0"/>
                </a:solidFill>
                <a:latin typeface="Segoe UI"/>
                <a:cs typeface="Segoe UI"/>
              </a:rPr>
              <a:t>прямого  </a:t>
            </a:r>
            <a:r>
              <a:rPr sz="1800" spc="-5" dirty="0">
                <a:solidFill>
                  <a:srgbClr val="006FC0"/>
                </a:solidFill>
                <a:latin typeface="Segoe UI"/>
                <a:cs typeface="Segoe UI"/>
              </a:rPr>
              <a:t>контроля. (Например, </a:t>
            </a:r>
            <a:r>
              <a:rPr sz="1800" spc="-10" dirty="0">
                <a:solidFill>
                  <a:srgbClr val="006FC0"/>
                </a:solidFill>
                <a:latin typeface="Segoe UI"/>
                <a:cs typeface="Segoe UI"/>
              </a:rPr>
              <a:t>файловая </a:t>
            </a:r>
            <a:r>
              <a:rPr sz="1800" spc="-15" dirty="0">
                <a:solidFill>
                  <a:srgbClr val="006FC0"/>
                </a:solidFill>
                <a:latin typeface="Segoe UI"/>
                <a:cs typeface="Segoe UI"/>
              </a:rPr>
              <a:t>система, </a:t>
            </a:r>
            <a:r>
              <a:rPr sz="1800" spc="-10" dirty="0">
                <a:solidFill>
                  <a:srgbClr val="006FC0"/>
                </a:solidFill>
                <a:latin typeface="Segoe UI"/>
                <a:cs typeface="Segoe UI"/>
              </a:rPr>
              <a:t>потоки, </a:t>
            </a:r>
            <a:r>
              <a:rPr sz="1800" spc="-5" dirty="0">
                <a:solidFill>
                  <a:srgbClr val="006FC0"/>
                </a:solidFill>
                <a:latin typeface="Segoe UI"/>
                <a:cs typeface="Segoe UI"/>
              </a:rPr>
              <a:t>память, службы </a:t>
            </a:r>
            <a:r>
              <a:rPr sz="1800" dirty="0">
                <a:solidFill>
                  <a:srgbClr val="006FC0"/>
                </a:solidFill>
                <a:latin typeface="Segoe UI"/>
                <a:cs typeface="Segoe UI"/>
              </a:rPr>
              <a:t>и </a:t>
            </a:r>
            <a:r>
              <a:rPr sz="1800" spc="-35" dirty="0">
                <a:solidFill>
                  <a:srgbClr val="006FC0"/>
                </a:solidFill>
                <a:latin typeface="Segoe UI"/>
                <a:cs typeface="Segoe UI"/>
              </a:rPr>
              <a:t>т. </a:t>
            </a:r>
            <a:r>
              <a:rPr sz="1800" spc="5" dirty="0">
                <a:solidFill>
                  <a:srgbClr val="006FC0"/>
                </a:solidFill>
                <a:latin typeface="Segoe UI"/>
                <a:cs typeface="Segoe UI"/>
              </a:rPr>
              <a:t>д.) </a:t>
            </a:r>
            <a:r>
              <a:rPr sz="1800" spc="-5" dirty="0">
                <a:solidFill>
                  <a:srgbClr val="006FC0"/>
                </a:solidFill>
                <a:latin typeface="Segoe UI"/>
                <a:cs typeface="Segoe UI"/>
              </a:rPr>
              <a:t>Для ликвидации внешних  </a:t>
            </a:r>
            <a:r>
              <a:rPr sz="1800" spc="-10" dirty="0">
                <a:solidFill>
                  <a:srgbClr val="006FC0"/>
                </a:solidFill>
                <a:latin typeface="Segoe UI"/>
                <a:cs typeface="Segoe UI"/>
              </a:rPr>
              <a:t>зависимостей используются </a:t>
            </a:r>
            <a:r>
              <a:rPr sz="1800" spc="-5" dirty="0">
                <a:solidFill>
                  <a:srgbClr val="006FC0"/>
                </a:solidFill>
                <a:latin typeface="Segoe UI"/>
                <a:cs typeface="Segoe UI"/>
              </a:rPr>
              <a:t>stubs</a:t>
            </a:r>
            <a:r>
              <a:rPr sz="1800" spc="20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Segoe UI"/>
                <a:cs typeface="Segoe UI"/>
              </a:rPr>
              <a:t>(заглушки)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854405"/>
            <a:ext cx="10771505" cy="4213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Виды </a:t>
            </a:r>
            <a:r>
              <a:rPr sz="2800" b="0" spc="-25" dirty="0">
                <a:solidFill>
                  <a:srgbClr val="D04E1D"/>
                </a:solidFill>
                <a:latin typeface="Segoe UI Light"/>
                <a:cs typeface="Segoe UI Light"/>
              </a:rPr>
              <a:t>тестовых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объектов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b="1" spc="-5" dirty="0">
                <a:latin typeface="Segoe UI"/>
                <a:cs typeface="Segoe UI"/>
              </a:rPr>
              <a:t>Dummy object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передается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0" dirty="0">
                <a:latin typeface="Segoe UI"/>
                <a:cs typeface="Segoe UI"/>
              </a:rPr>
              <a:t>тестируемый </a:t>
            </a:r>
            <a:r>
              <a:rPr sz="1800" spc="5" dirty="0">
                <a:latin typeface="Segoe UI"/>
                <a:cs typeface="Segoe UI"/>
              </a:rPr>
              <a:t>класс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0" dirty="0">
                <a:latin typeface="Segoe UI"/>
                <a:cs typeface="Segoe UI"/>
              </a:rPr>
              <a:t>качестве параметра. </a:t>
            </a:r>
            <a:r>
              <a:rPr sz="1800" spc="-5" dirty="0">
                <a:latin typeface="Segoe UI"/>
                <a:cs typeface="Segoe UI"/>
              </a:rPr>
              <a:t>Не </a:t>
            </a:r>
            <a:r>
              <a:rPr sz="1800" spc="-10" dirty="0">
                <a:latin typeface="Segoe UI"/>
                <a:cs typeface="Segoe UI"/>
              </a:rPr>
              <a:t>имеет </a:t>
            </a:r>
            <a:r>
              <a:rPr sz="1800" spc="-5" dirty="0">
                <a:latin typeface="Segoe UI"/>
                <a:cs typeface="Segoe UI"/>
              </a:rPr>
              <a:t>поведения </a:t>
            </a:r>
            <a:r>
              <a:rPr sz="1800" dirty="0">
                <a:latin typeface="Segoe UI"/>
                <a:cs typeface="Segoe UI"/>
              </a:rPr>
              <a:t>и с</a:t>
            </a:r>
            <a:r>
              <a:rPr sz="1800" spc="4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ним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Segoe UI"/>
                <a:cs typeface="Segoe UI"/>
              </a:rPr>
              <a:t>ничего </a:t>
            </a:r>
            <a:r>
              <a:rPr sz="1800" spc="-5" dirty="0">
                <a:latin typeface="Segoe UI"/>
                <a:cs typeface="Segoe UI"/>
              </a:rPr>
              <a:t>не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происходит.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40" dirty="0">
                <a:latin typeface="Segoe UI"/>
                <a:cs typeface="Segoe UI"/>
              </a:rPr>
              <a:t>Test </a:t>
            </a:r>
            <a:r>
              <a:rPr sz="1800" b="1" dirty="0">
                <a:latin typeface="Segoe UI"/>
                <a:cs typeface="Segoe UI"/>
              </a:rPr>
              <a:t>stub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Используется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5" dirty="0">
                <a:latin typeface="Segoe UI"/>
                <a:cs typeface="Segoe UI"/>
              </a:rPr>
              <a:t>получения данных </a:t>
            </a:r>
            <a:r>
              <a:rPr sz="1800" spc="-20" dirty="0">
                <a:latin typeface="Segoe UI"/>
                <a:cs typeface="Segoe UI"/>
              </a:rPr>
              <a:t>от </a:t>
            </a:r>
            <a:r>
              <a:rPr sz="1800" spc="-5" dirty="0">
                <a:latin typeface="Segoe UI"/>
                <a:cs typeface="Segoe UI"/>
              </a:rPr>
              <a:t>внешних </a:t>
            </a:r>
            <a:r>
              <a:rPr sz="1800" spc="-10" dirty="0">
                <a:latin typeface="Segoe UI"/>
                <a:cs typeface="Segoe UI"/>
              </a:rPr>
              <a:t>зависимостей, подменяя ее.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40" dirty="0">
                <a:latin typeface="Segoe UI"/>
                <a:cs typeface="Segoe UI"/>
              </a:rPr>
              <a:t>Test </a:t>
            </a:r>
            <a:r>
              <a:rPr sz="1800" b="1" spc="-5" dirty="0">
                <a:latin typeface="Segoe UI"/>
                <a:cs typeface="Segoe UI"/>
              </a:rPr>
              <a:t>spy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используется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15" dirty="0">
                <a:latin typeface="Segoe UI"/>
                <a:cs typeface="Segoe UI"/>
              </a:rPr>
              <a:t>тестов </a:t>
            </a:r>
            <a:r>
              <a:rPr sz="1800" spc="-10" dirty="0">
                <a:latin typeface="Segoe UI"/>
                <a:cs typeface="Segoe UI"/>
              </a:rPr>
              <a:t>взаимодействия. </a:t>
            </a:r>
            <a:r>
              <a:rPr sz="1800" spc="-5" dirty="0">
                <a:latin typeface="Segoe UI"/>
                <a:cs typeface="Segoe UI"/>
              </a:rPr>
              <a:t>Основная </a:t>
            </a:r>
            <a:r>
              <a:rPr sz="1800" spc="-10" dirty="0">
                <a:latin typeface="Segoe UI"/>
                <a:cs typeface="Segoe UI"/>
              </a:rPr>
              <a:t>задача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5" dirty="0">
                <a:latin typeface="Segoe UI"/>
                <a:cs typeface="Segoe UI"/>
              </a:rPr>
              <a:t>запись данных,</a:t>
            </a:r>
            <a:r>
              <a:rPr sz="1800" spc="55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которые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egoe UI"/>
                <a:cs typeface="Segoe UI"/>
              </a:rPr>
              <a:t>поступают </a:t>
            </a:r>
            <a:r>
              <a:rPr sz="1800" spc="-20" dirty="0">
                <a:latin typeface="Segoe UI"/>
                <a:cs typeface="Segoe UI"/>
              </a:rPr>
              <a:t>от </a:t>
            </a:r>
            <a:r>
              <a:rPr sz="1800" spc="-10" dirty="0">
                <a:latin typeface="Segoe UI"/>
                <a:cs typeface="Segoe UI"/>
              </a:rPr>
              <a:t>тестируемого объекта.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Segoe UI"/>
                <a:cs typeface="Segoe UI"/>
              </a:rPr>
              <a:t>Mock </a:t>
            </a:r>
            <a:r>
              <a:rPr sz="1800" b="1" spc="-5" dirty="0">
                <a:latin typeface="Segoe UI"/>
                <a:cs typeface="Segoe UI"/>
              </a:rPr>
              <a:t>object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5" dirty="0">
                <a:latin typeface="Segoe UI"/>
                <a:cs typeface="Segoe UI"/>
              </a:rPr>
              <a:t>похож </a:t>
            </a:r>
            <a:r>
              <a:rPr sz="1800" spc="-5" dirty="0">
                <a:latin typeface="Segoe UI"/>
                <a:cs typeface="Segoe UI"/>
              </a:rPr>
              <a:t>на test </a:t>
            </a:r>
            <a:r>
              <a:rPr sz="1800" dirty="0">
                <a:latin typeface="Segoe UI"/>
                <a:cs typeface="Segoe UI"/>
              </a:rPr>
              <a:t>spy </a:t>
            </a:r>
            <a:r>
              <a:rPr sz="1800" spc="-5" dirty="0">
                <a:latin typeface="Segoe UI"/>
                <a:cs typeface="Segoe UI"/>
              </a:rPr>
              <a:t>но не записывает данные </a:t>
            </a:r>
            <a:r>
              <a:rPr sz="1800" spc="-20" dirty="0">
                <a:latin typeface="Segoe UI"/>
                <a:cs typeface="Segoe UI"/>
              </a:rPr>
              <a:t>от </a:t>
            </a:r>
            <a:r>
              <a:rPr sz="1800" spc="-10" dirty="0">
                <a:latin typeface="Segoe UI"/>
                <a:cs typeface="Segoe UI"/>
              </a:rPr>
              <a:t>тестируемого объекта, </a:t>
            </a:r>
            <a:r>
              <a:rPr sz="1800" dirty="0">
                <a:latin typeface="Segoe UI"/>
                <a:cs typeface="Segoe UI"/>
              </a:rPr>
              <a:t>а </a:t>
            </a:r>
            <a:r>
              <a:rPr sz="1800" spc="-10" dirty="0">
                <a:latin typeface="Segoe UI"/>
                <a:cs typeface="Segoe UI"/>
              </a:rPr>
              <a:t>самостоятельно  </a:t>
            </a:r>
            <a:r>
              <a:rPr sz="1800" spc="-5" dirty="0">
                <a:latin typeface="Segoe UI"/>
                <a:cs typeface="Segoe UI"/>
              </a:rPr>
              <a:t>их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проверяет.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 marR="185420">
              <a:lnSpc>
                <a:spcPct val="100000"/>
              </a:lnSpc>
            </a:pPr>
            <a:r>
              <a:rPr sz="1800" b="1" spc="-20" dirty="0">
                <a:latin typeface="Segoe UI"/>
                <a:cs typeface="Segoe UI"/>
              </a:rPr>
              <a:t>Fake </a:t>
            </a:r>
            <a:r>
              <a:rPr sz="1800" b="1" spc="-5" dirty="0">
                <a:latin typeface="Segoe UI"/>
                <a:cs typeface="Segoe UI"/>
              </a:rPr>
              <a:t>object </a:t>
            </a:r>
            <a:r>
              <a:rPr sz="1800" dirty="0">
                <a:latin typeface="Segoe UI"/>
                <a:cs typeface="Segoe UI"/>
              </a:rPr>
              <a:t>- </a:t>
            </a:r>
            <a:r>
              <a:rPr sz="1800" spc="-5" dirty="0">
                <a:latin typeface="Segoe UI"/>
                <a:cs typeface="Segoe UI"/>
              </a:rPr>
              <a:t>замена </a:t>
            </a:r>
            <a:r>
              <a:rPr sz="1800" spc="-10" dirty="0">
                <a:latin typeface="Segoe UI"/>
                <a:cs typeface="Segoe UI"/>
              </a:rPr>
              <a:t>тяжеловесной </a:t>
            </a:r>
            <a:r>
              <a:rPr sz="1800" spc="-5" dirty="0">
                <a:latin typeface="Segoe UI"/>
                <a:cs typeface="Segoe UI"/>
              </a:rPr>
              <a:t>внешней зависимости </a:t>
            </a:r>
            <a:r>
              <a:rPr sz="1800" spc="-10" dirty="0">
                <a:latin typeface="Segoe UI"/>
                <a:cs typeface="Segoe UI"/>
              </a:rPr>
              <a:t>легковесной </a:t>
            </a:r>
            <a:r>
              <a:rPr sz="1800" spc="-5" dirty="0">
                <a:latin typeface="Segoe UI"/>
                <a:cs typeface="Segoe UI"/>
              </a:rPr>
              <a:t>реализацией. </a:t>
            </a:r>
            <a:r>
              <a:rPr sz="1800" spc="-20" dirty="0">
                <a:latin typeface="Segoe UI"/>
                <a:cs typeface="Segoe UI"/>
              </a:rPr>
              <a:t>Эмулятор </a:t>
            </a:r>
            <a:r>
              <a:rPr sz="1800" dirty="0">
                <a:latin typeface="Segoe UI"/>
                <a:cs typeface="Segoe UI"/>
              </a:rPr>
              <a:t>БД в  </a:t>
            </a:r>
            <a:r>
              <a:rPr sz="1800" spc="-5" dirty="0">
                <a:latin typeface="Segoe UI"/>
                <a:cs typeface="Segoe UI"/>
              </a:rPr>
              <a:t>памяти, фальшивый веб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сервис.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8523" y="854405"/>
            <a:ext cx="1775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Тема</a:t>
            </a:r>
            <a:r>
              <a:rPr sz="2800" b="0" spc="-6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урока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14746"/>
            <a:ext cx="12192000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4866" y="2752166"/>
            <a:ext cx="65379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Unit </a:t>
            </a: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тестирование.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Использование</a:t>
            </a:r>
            <a:r>
              <a:rPr sz="2800" b="0" spc="7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80" dirty="0">
                <a:solidFill>
                  <a:srgbClr val="D04E1D"/>
                </a:solidFill>
                <a:latin typeface="Segoe UI Light"/>
                <a:cs typeface="Segoe UI Light"/>
              </a:rPr>
              <a:t>MSTest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7517" y="854405"/>
            <a:ext cx="1620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Проблема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9575" y="2313559"/>
            <a:ext cx="56235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egoe UI"/>
                <a:cs typeface="Segoe UI"/>
              </a:rPr>
              <a:t>Тест </a:t>
            </a:r>
            <a:r>
              <a:rPr sz="1800" dirty="0">
                <a:latin typeface="Segoe UI"/>
                <a:cs typeface="Segoe UI"/>
              </a:rPr>
              <a:t>для класса </a:t>
            </a:r>
            <a:r>
              <a:rPr sz="1800" spc="-5" dirty="0">
                <a:latin typeface="Segoe UI"/>
                <a:cs typeface="Segoe UI"/>
              </a:rPr>
              <a:t>FileManager </a:t>
            </a:r>
            <a:r>
              <a:rPr sz="1800" spc="-25" dirty="0">
                <a:latin typeface="Segoe UI"/>
                <a:cs typeface="Segoe UI"/>
              </a:rPr>
              <a:t>будет </a:t>
            </a:r>
            <a:r>
              <a:rPr sz="1800" spc="-5" dirty="0">
                <a:latin typeface="Segoe UI"/>
                <a:cs typeface="Segoe UI"/>
              </a:rPr>
              <a:t>зависеть</a:t>
            </a:r>
            <a:r>
              <a:rPr sz="1800" spc="65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от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файловой системы, </a:t>
            </a:r>
            <a:r>
              <a:rPr sz="1800" spc="-10" dirty="0">
                <a:latin typeface="Segoe UI"/>
                <a:cs typeface="Segoe UI"/>
              </a:rPr>
              <a:t>соответственно </a:t>
            </a:r>
            <a:r>
              <a:rPr sz="1800" spc="-25" dirty="0">
                <a:latin typeface="Segoe UI"/>
                <a:cs typeface="Segoe UI"/>
              </a:rPr>
              <a:t>будет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является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интеграционным, </a:t>
            </a:r>
            <a:r>
              <a:rPr sz="1800" dirty="0">
                <a:latin typeface="Segoe UI"/>
                <a:cs typeface="Segoe UI"/>
              </a:rPr>
              <a:t>так как </a:t>
            </a:r>
            <a:r>
              <a:rPr sz="1800" spc="-5" dirty="0">
                <a:latin typeface="Segoe UI"/>
                <a:cs typeface="Segoe UI"/>
              </a:rPr>
              <a:t>мы </a:t>
            </a:r>
            <a:r>
              <a:rPr sz="1800" spc="-20" dirty="0">
                <a:latin typeface="Segoe UI"/>
                <a:cs typeface="Segoe UI"/>
              </a:rPr>
              <a:t>будет </a:t>
            </a:r>
            <a:r>
              <a:rPr sz="1800" spc="-5" dirty="0">
                <a:latin typeface="Segoe UI"/>
                <a:cs typeface="Segoe UI"/>
              </a:rPr>
              <a:t>тестировать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не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только </a:t>
            </a:r>
            <a:r>
              <a:rPr sz="1800" spc="-20" dirty="0">
                <a:latin typeface="Segoe UI"/>
                <a:cs typeface="Segoe UI"/>
              </a:rPr>
              <a:t>FileManager, </a:t>
            </a:r>
            <a:r>
              <a:rPr sz="1800" spc="-5" dirty="0">
                <a:latin typeface="Segoe UI"/>
                <a:cs typeface="Segoe UI"/>
              </a:rPr>
              <a:t>но </a:t>
            </a:r>
            <a:r>
              <a:rPr sz="1800" dirty="0">
                <a:latin typeface="Segoe UI"/>
                <a:cs typeface="Segoe UI"/>
              </a:rPr>
              <a:t>и </a:t>
            </a:r>
            <a:r>
              <a:rPr sz="1800" spc="-10" dirty="0">
                <a:latin typeface="Segoe UI"/>
                <a:cs typeface="Segoe UI"/>
              </a:rPr>
              <a:t>файловую систему </a:t>
            </a:r>
            <a:r>
              <a:rPr sz="1800" dirty="0">
                <a:latin typeface="Segoe UI"/>
                <a:cs typeface="Segoe UI"/>
              </a:rPr>
              <a:t>(наличие  </a:t>
            </a:r>
            <a:r>
              <a:rPr sz="1800" spc="-5" dirty="0">
                <a:latin typeface="Segoe UI"/>
                <a:cs typeface="Segoe UI"/>
              </a:rPr>
              <a:t>файла, правильность формата файла </a:t>
            </a:r>
            <a:r>
              <a:rPr sz="1800" dirty="0">
                <a:latin typeface="Segoe UI"/>
                <a:cs typeface="Segoe UI"/>
              </a:rPr>
              <a:t>и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т.д.)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961" y="1753361"/>
            <a:ext cx="2209800" cy="1211580"/>
          </a:xfrm>
          <a:custGeom>
            <a:avLst/>
            <a:gdLst/>
            <a:ahLst/>
            <a:cxnLst/>
            <a:rect l="l" t="t" r="r" b="b"/>
            <a:pathLst>
              <a:path w="2209800" h="1211580">
                <a:moveTo>
                  <a:pt x="2007870" y="0"/>
                </a:moveTo>
                <a:lnTo>
                  <a:pt x="201930" y="0"/>
                </a:lnTo>
                <a:lnTo>
                  <a:pt x="155634" y="5334"/>
                </a:lnTo>
                <a:lnTo>
                  <a:pt x="113133" y="20527"/>
                </a:lnTo>
                <a:lnTo>
                  <a:pt x="75640" y="44367"/>
                </a:lnTo>
                <a:lnTo>
                  <a:pt x="44367" y="75640"/>
                </a:lnTo>
                <a:lnTo>
                  <a:pt x="20527" y="113133"/>
                </a:lnTo>
                <a:lnTo>
                  <a:pt x="5334" y="155634"/>
                </a:lnTo>
                <a:lnTo>
                  <a:pt x="0" y="201929"/>
                </a:lnTo>
                <a:lnTo>
                  <a:pt x="0" y="1009650"/>
                </a:lnTo>
                <a:lnTo>
                  <a:pt x="5334" y="1055945"/>
                </a:lnTo>
                <a:lnTo>
                  <a:pt x="20527" y="1098446"/>
                </a:lnTo>
                <a:lnTo>
                  <a:pt x="44367" y="1135939"/>
                </a:lnTo>
                <a:lnTo>
                  <a:pt x="75640" y="1167212"/>
                </a:lnTo>
                <a:lnTo>
                  <a:pt x="113133" y="1191052"/>
                </a:lnTo>
                <a:lnTo>
                  <a:pt x="155634" y="1206246"/>
                </a:lnTo>
                <a:lnTo>
                  <a:pt x="201930" y="1211579"/>
                </a:lnTo>
                <a:lnTo>
                  <a:pt x="2007870" y="1211579"/>
                </a:lnTo>
                <a:lnTo>
                  <a:pt x="2054165" y="1206246"/>
                </a:lnTo>
                <a:lnTo>
                  <a:pt x="2096666" y="1191052"/>
                </a:lnTo>
                <a:lnTo>
                  <a:pt x="2134159" y="1167212"/>
                </a:lnTo>
                <a:lnTo>
                  <a:pt x="2165432" y="1135939"/>
                </a:lnTo>
                <a:lnTo>
                  <a:pt x="2189272" y="1098446"/>
                </a:lnTo>
                <a:lnTo>
                  <a:pt x="2204466" y="1055945"/>
                </a:lnTo>
                <a:lnTo>
                  <a:pt x="2209800" y="1009650"/>
                </a:lnTo>
                <a:lnTo>
                  <a:pt x="2209800" y="201929"/>
                </a:lnTo>
                <a:lnTo>
                  <a:pt x="2204466" y="155634"/>
                </a:lnTo>
                <a:lnTo>
                  <a:pt x="2189272" y="113133"/>
                </a:lnTo>
                <a:lnTo>
                  <a:pt x="2165432" y="75640"/>
                </a:lnTo>
                <a:lnTo>
                  <a:pt x="2134159" y="44367"/>
                </a:lnTo>
                <a:lnTo>
                  <a:pt x="2096666" y="20527"/>
                </a:lnTo>
                <a:lnTo>
                  <a:pt x="2054165" y="5334"/>
                </a:lnTo>
                <a:lnTo>
                  <a:pt x="200787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0961" y="1753361"/>
            <a:ext cx="2209800" cy="1211580"/>
          </a:xfrm>
          <a:custGeom>
            <a:avLst/>
            <a:gdLst/>
            <a:ahLst/>
            <a:cxnLst/>
            <a:rect l="l" t="t" r="r" b="b"/>
            <a:pathLst>
              <a:path w="2209800" h="1211580">
                <a:moveTo>
                  <a:pt x="0" y="201929"/>
                </a:moveTo>
                <a:lnTo>
                  <a:pt x="5334" y="155634"/>
                </a:lnTo>
                <a:lnTo>
                  <a:pt x="20527" y="113133"/>
                </a:lnTo>
                <a:lnTo>
                  <a:pt x="44367" y="75640"/>
                </a:lnTo>
                <a:lnTo>
                  <a:pt x="75640" y="44367"/>
                </a:lnTo>
                <a:lnTo>
                  <a:pt x="113133" y="20527"/>
                </a:lnTo>
                <a:lnTo>
                  <a:pt x="155634" y="5333"/>
                </a:lnTo>
                <a:lnTo>
                  <a:pt x="201930" y="0"/>
                </a:lnTo>
                <a:lnTo>
                  <a:pt x="2007870" y="0"/>
                </a:lnTo>
                <a:lnTo>
                  <a:pt x="2054165" y="5334"/>
                </a:lnTo>
                <a:lnTo>
                  <a:pt x="2096666" y="20527"/>
                </a:lnTo>
                <a:lnTo>
                  <a:pt x="2134159" y="44367"/>
                </a:lnTo>
                <a:lnTo>
                  <a:pt x="2165432" y="75640"/>
                </a:lnTo>
                <a:lnTo>
                  <a:pt x="2189272" y="113133"/>
                </a:lnTo>
                <a:lnTo>
                  <a:pt x="2204466" y="155634"/>
                </a:lnTo>
                <a:lnTo>
                  <a:pt x="2209800" y="201929"/>
                </a:lnTo>
                <a:lnTo>
                  <a:pt x="2209800" y="1009650"/>
                </a:lnTo>
                <a:lnTo>
                  <a:pt x="2204466" y="1055945"/>
                </a:lnTo>
                <a:lnTo>
                  <a:pt x="2189272" y="1098446"/>
                </a:lnTo>
                <a:lnTo>
                  <a:pt x="2165432" y="1135939"/>
                </a:lnTo>
                <a:lnTo>
                  <a:pt x="2134159" y="1167212"/>
                </a:lnTo>
                <a:lnTo>
                  <a:pt x="2096666" y="1191052"/>
                </a:lnTo>
                <a:lnTo>
                  <a:pt x="2054165" y="1206246"/>
                </a:lnTo>
                <a:lnTo>
                  <a:pt x="2007870" y="1211579"/>
                </a:lnTo>
                <a:lnTo>
                  <a:pt x="201930" y="1211579"/>
                </a:lnTo>
                <a:lnTo>
                  <a:pt x="155634" y="1206245"/>
                </a:lnTo>
                <a:lnTo>
                  <a:pt x="113133" y="1191052"/>
                </a:lnTo>
                <a:lnTo>
                  <a:pt x="75640" y="1167212"/>
                </a:lnTo>
                <a:lnTo>
                  <a:pt x="44367" y="1135939"/>
                </a:lnTo>
                <a:lnTo>
                  <a:pt x="20527" y="1098446"/>
                </a:lnTo>
                <a:lnTo>
                  <a:pt x="5334" y="1055945"/>
                </a:lnTo>
                <a:lnTo>
                  <a:pt x="0" y="1009650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72385" y="2202941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F</a:t>
            </a:r>
            <a:r>
              <a:rPr sz="1800" spc="-10" dirty="0">
                <a:latin typeface="Segoe UI"/>
                <a:cs typeface="Segoe UI"/>
              </a:rPr>
              <a:t>i</a:t>
            </a:r>
            <a:r>
              <a:rPr sz="1800" spc="-5" dirty="0">
                <a:latin typeface="Segoe UI"/>
                <a:cs typeface="Segoe UI"/>
              </a:rPr>
              <a:t>l</a:t>
            </a:r>
            <a:r>
              <a:rPr sz="1800" spc="-10" dirty="0">
                <a:latin typeface="Segoe UI"/>
                <a:cs typeface="Segoe UI"/>
              </a:rPr>
              <a:t>e</a:t>
            </a:r>
            <a:r>
              <a:rPr sz="1800" dirty="0">
                <a:latin typeface="Segoe UI"/>
                <a:cs typeface="Segoe UI"/>
              </a:rPr>
              <a:t>Mana</a:t>
            </a:r>
            <a:r>
              <a:rPr sz="1800" spc="-10" dirty="0">
                <a:latin typeface="Segoe UI"/>
                <a:cs typeface="Segoe UI"/>
              </a:rPr>
              <a:t>ge</a:t>
            </a:r>
            <a:r>
              <a:rPr sz="1800" dirty="0">
                <a:latin typeface="Segoe UI"/>
                <a:cs typeface="Segoe UI"/>
              </a:rPr>
              <a:t>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77261" y="3115817"/>
            <a:ext cx="457200" cy="10668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457200" y="838200"/>
                </a:moveTo>
                <a:lnTo>
                  <a:pt x="0" y="838200"/>
                </a:lnTo>
                <a:lnTo>
                  <a:pt x="228600" y="1066800"/>
                </a:lnTo>
                <a:lnTo>
                  <a:pt x="457200" y="838200"/>
                </a:lnTo>
                <a:close/>
              </a:path>
              <a:path w="457200" h="1066800">
                <a:moveTo>
                  <a:pt x="342900" y="0"/>
                </a:moveTo>
                <a:lnTo>
                  <a:pt x="114300" y="0"/>
                </a:lnTo>
                <a:lnTo>
                  <a:pt x="114300" y="838200"/>
                </a:lnTo>
                <a:lnTo>
                  <a:pt x="342900" y="838200"/>
                </a:lnTo>
                <a:lnTo>
                  <a:pt x="3429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7261" y="3115817"/>
            <a:ext cx="457200" cy="10668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0" y="838200"/>
                </a:moveTo>
                <a:lnTo>
                  <a:pt x="114300" y="838200"/>
                </a:lnTo>
                <a:lnTo>
                  <a:pt x="114300" y="0"/>
                </a:lnTo>
                <a:lnTo>
                  <a:pt x="342900" y="0"/>
                </a:lnTo>
                <a:lnTo>
                  <a:pt x="342900" y="838200"/>
                </a:lnTo>
                <a:lnTo>
                  <a:pt x="457200" y="838200"/>
                </a:lnTo>
                <a:lnTo>
                  <a:pt x="228600" y="106680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0961" y="4331970"/>
            <a:ext cx="2209800" cy="1211580"/>
          </a:xfrm>
          <a:custGeom>
            <a:avLst/>
            <a:gdLst/>
            <a:ahLst/>
            <a:cxnLst/>
            <a:rect l="l" t="t" r="r" b="b"/>
            <a:pathLst>
              <a:path w="2209800" h="1211579">
                <a:moveTo>
                  <a:pt x="2007870" y="0"/>
                </a:moveTo>
                <a:lnTo>
                  <a:pt x="201930" y="0"/>
                </a:lnTo>
                <a:lnTo>
                  <a:pt x="155634" y="5333"/>
                </a:lnTo>
                <a:lnTo>
                  <a:pt x="113133" y="20527"/>
                </a:lnTo>
                <a:lnTo>
                  <a:pt x="75640" y="44367"/>
                </a:lnTo>
                <a:lnTo>
                  <a:pt x="44367" y="75640"/>
                </a:lnTo>
                <a:lnTo>
                  <a:pt x="20527" y="113133"/>
                </a:lnTo>
                <a:lnTo>
                  <a:pt x="5334" y="155634"/>
                </a:lnTo>
                <a:lnTo>
                  <a:pt x="0" y="201929"/>
                </a:lnTo>
                <a:lnTo>
                  <a:pt x="0" y="1009649"/>
                </a:lnTo>
                <a:lnTo>
                  <a:pt x="5334" y="1055945"/>
                </a:lnTo>
                <a:lnTo>
                  <a:pt x="20527" y="1098446"/>
                </a:lnTo>
                <a:lnTo>
                  <a:pt x="44367" y="1135939"/>
                </a:lnTo>
                <a:lnTo>
                  <a:pt x="75640" y="1167212"/>
                </a:lnTo>
                <a:lnTo>
                  <a:pt x="113133" y="1191052"/>
                </a:lnTo>
                <a:lnTo>
                  <a:pt x="155634" y="1206245"/>
                </a:lnTo>
                <a:lnTo>
                  <a:pt x="201930" y="1211579"/>
                </a:lnTo>
                <a:lnTo>
                  <a:pt x="2007870" y="1211579"/>
                </a:lnTo>
                <a:lnTo>
                  <a:pt x="2054165" y="1206245"/>
                </a:lnTo>
                <a:lnTo>
                  <a:pt x="2096666" y="1191052"/>
                </a:lnTo>
                <a:lnTo>
                  <a:pt x="2134159" y="1167212"/>
                </a:lnTo>
                <a:lnTo>
                  <a:pt x="2165432" y="1135939"/>
                </a:lnTo>
                <a:lnTo>
                  <a:pt x="2189272" y="1098446"/>
                </a:lnTo>
                <a:lnTo>
                  <a:pt x="2204466" y="1055945"/>
                </a:lnTo>
                <a:lnTo>
                  <a:pt x="2209800" y="1009649"/>
                </a:lnTo>
                <a:lnTo>
                  <a:pt x="2209800" y="201929"/>
                </a:lnTo>
                <a:lnTo>
                  <a:pt x="2204466" y="155634"/>
                </a:lnTo>
                <a:lnTo>
                  <a:pt x="2189272" y="113133"/>
                </a:lnTo>
                <a:lnTo>
                  <a:pt x="2165432" y="75640"/>
                </a:lnTo>
                <a:lnTo>
                  <a:pt x="2134159" y="44367"/>
                </a:lnTo>
                <a:lnTo>
                  <a:pt x="2096666" y="20527"/>
                </a:lnTo>
                <a:lnTo>
                  <a:pt x="2054165" y="5333"/>
                </a:lnTo>
                <a:lnTo>
                  <a:pt x="200787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0961" y="4331970"/>
            <a:ext cx="2209800" cy="1211580"/>
          </a:xfrm>
          <a:custGeom>
            <a:avLst/>
            <a:gdLst/>
            <a:ahLst/>
            <a:cxnLst/>
            <a:rect l="l" t="t" r="r" b="b"/>
            <a:pathLst>
              <a:path w="2209800" h="1211579">
                <a:moveTo>
                  <a:pt x="0" y="201929"/>
                </a:moveTo>
                <a:lnTo>
                  <a:pt x="5334" y="155634"/>
                </a:lnTo>
                <a:lnTo>
                  <a:pt x="20527" y="113133"/>
                </a:lnTo>
                <a:lnTo>
                  <a:pt x="44367" y="75640"/>
                </a:lnTo>
                <a:lnTo>
                  <a:pt x="75640" y="44367"/>
                </a:lnTo>
                <a:lnTo>
                  <a:pt x="113133" y="20527"/>
                </a:lnTo>
                <a:lnTo>
                  <a:pt x="155634" y="5333"/>
                </a:lnTo>
                <a:lnTo>
                  <a:pt x="201930" y="0"/>
                </a:lnTo>
                <a:lnTo>
                  <a:pt x="2007870" y="0"/>
                </a:lnTo>
                <a:lnTo>
                  <a:pt x="2054165" y="5333"/>
                </a:lnTo>
                <a:lnTo>
                  <a:pt x="2096666" y="20527"/>
                </a:lnTo>
                <a:lnTo>
                  <a:pt x="2134159" y="44367"/>
                </a:lnTo>
                <a:lnTo>
                  <a:pt x="2165432" y="75640"/>
                </a:lnTo>
                <a:lnTo>
                  <a:pt x="2189272" y="113133"/>
                </a:lnTo>
                <a:lnTo>
                  <a:pt x="2204466" y="155634"/>
                </a:lnTo>
                <a:lnTo>
                  <a:pt x="2209800" y="201929"/>
                </a:lnTo>
                <a:lnTo>
                  <a:pt x="2209800" y="1009649"/>
                </a:lnTo>
                <a:lnTo>
                  <a:pt x="2204466" y="1055945"/>
                </a:lnTo>
                <a:lnTo>
                  <a:pt x="2189272" y="1098446"/>
                </a:lnTo>
                <a:lnTo>
                  <a:pt x="2165432" y="1135939"/>
                </a:lnTo>
                <a:lnTo>
                  <a:pt x="2134159" y="1167212"/>
                </a:lnTo>
                <a:lnTo>
                  <a:pt x="2096666" y="1191052"/>
                </a:lnTo>
                <a:lnTo>
                  <a:pt x="2054165" y="1206245"/>
                </a:lnTo>
                <a:lnTo>
                  <a:pt x="2007870" y="1211579"/>
                </a:lnTo>
                <a:lnTo>
                  <a:pt x="201930" y="1211579"/>
                </a:lnTo>
                <a:lnTo>
                  <a:pt x="155634" y="1206245"/>
                </a:lnTo>
                <a:lnTo>
                  <a:pt x="113133" y="1191052"/>
                </a:lnTo>
                <a:lnTo>
                  <a:pt x="75640" y="1167212"/>
                </a:lnTo>
                <a:lnTo>
                  <a:pt x="44367" y="1135939"/>
                </a:lnTo>
                <a:lnTo>
                  <a:pt x="20527" y="1098446"/>
                </a:lnTo>
                <a:lnTo>
                  <a:pt x="5334" y="1055945"/>
                </a:lnTo>
                <a:lnTo>
                  <a:pt x="0" y="1009649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40966" y="4782692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File</a:t>
            </a:r>
            <a:r>
              <a:rPr sz="1800" spc="-8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system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8861" y="854405"/>
            <a:ext cx="4495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Использование 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stub</a:t>
            </a:r>
            <a:r>
              <a:rPr sz="2800" b="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объекта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Для </a:t>
            </a:r>
            <a:r>
              <a:rPr spc="-15" dirty="0"/>
              <a:t>того, </a:t>
            </a:r>
            <a:r>
              <a:rPr spc="-10" dirty="0"/>
              <a:t>чтобы </a:t>
            </a:r>
            <a:r>
              <a:rPr spc="-5" dirty="0"/>
              <a:t>избежать прямой зависимости</a:t>
            </a:r>
            <a:r>
              <a:rPr spc="-45" dirty="0"/>
              <a:t> </a:t>
            </a:r>
            <a:r>
              <a:rPr dirty="0"/>
              <a:t>с</a:t>
            </a:r>
          </a:p>
          <a:p>
            <a:pPr marL="3644900" marR="5080">
              <a:lnSpc>
                <a:spcPct val="100000"/>
              </a:lnSpc>
            </a:pPr>
            <a:r>
              <a:rPr spc="-5" dirty="0"/>
              <a:t>файловой </a:t>
            </a:r>
            <a:r>
              <a:rPr spc="-10" dirty="0"/>
              <a:t>системой, </a:t>
            </a:r>
            <a:r>
              <a:rPr spc="-5" dirty="0"/>
              <a:t>вводиться дополнительный </a:t>
            </a:r>
            <a:r>
              <a:rPr spc="-15" dirty="0"/>
              <a:t>объект  </a:t>
            </a:r>
            <a:r>
              <a:rPr spc="-5" dirty="0"/>
              <a:t>(слой) FileDataObject, </a:t>
            </a:r>
            <a:r>
              <a:rPr dirty="0"/>
              <a:t>в </a:t>
            </a:r>
            <a:r>
              <a:rPr spc="-20" dirty="0"/>
              <a:t>который </a:t>
            </a:r>
            <a:r>
              <a:rPr spc="-5" dirty="0"/>
              <a:t>переноситься весь </a:t>
            </a:r>
            <a:r>
              <a:rPr spc="-20" dirty="0"/>
              <a:t>код  </a:t>
            </a:r>
            <a:r>
              <a:rPr spc="-15" dirty="0"/>
              <a:t>работы </a:t>
            </a:r>
            <a:r>
              <a:rPr dirty="0"/>
              <a:t>с </a:t>
            </a:r>
            <a:r>
              <a:rPr spc="-5" dirty="0"/>
              <a:t>файловой </a:t>
            </a:r>
            <a:r>
              <a:rPr spc="-10" dirty="0"/>
              <a:t>системой. </a:t>
            </a:r>
            <a:r>
              <a:rPr spc="-40" dirty="0"/>
              <a:t>Такая </a:t>
            </a:r>
            <a:r>
              <a:rPr dirty="0"/>
              <a:t>структура</a:t>
            </a:r>
            <a:r>
              <a:rPr spc="10" dirty="0"/>
              <a:t> </a:t>
            </a:r>
            <a:r>
              <a:rPr spc="-15" dirty="0"/>
              <a:t>кода</a:t>
            </a:r>
          </a:p>
          <a:p>
            <a:pPr marL="3644900">
              <a:lnSpc>
                <a:spcPct val="100000"/>
              </a:lnSpc>
            </a:pPr>
            <a:r>
              <a:rPr spc="-5" dirty="0"/>
              <a:t>позволит заменить FIleDataObject на подставной</a:t>
            </a:r>
            <a:r>
              <a:rPr spc="-25" dirty="0"/>
              <a:t> </a:t>
            </a:r>
            <a:r>
              <a:rPr dirty="0"/>
              <a:t>(stub)</a:t>
            </a:r>
          </a:p>
          <a:p>
            <a:pPr marL="3644900">
              <a:lnSpc>
                <a:spcPct val="100000"/>
              </a:lnSpc>
            </a:pPr>
            <a:r>
              <a:rPr spc="-10" dirty="0"/>
              <a:t>объект </a:t>
            </a:r>
            <a:r>
              <a:rPr dirty="0"/>
              <a:t>и </a:t>
            </a:r>
            <a:r>
              <a:rPr spc="-5" dirty="0"/>
              <a:t>выполнить </a:t>
            </a:r>
            <a:r>
              <a:rPr spc="-10" dirty="0"/>
              <a:t>тестирование </a:t>
            </a:r>
            <a:r>
              <a:rPr spc="-5" dirty="0"/>
              <a:t>FileManager</a:t>
            </a:r>
            <a:r>
              <a:rPr spc="-10" dirty="0"/>
              <a:t> </a:t>
            </a:r>
            <a:r>
              <a:rPr spc="-5" dirty="0"/>
              <a:t>без</a:t>
            </a:r>
          </a:p>
          <a:p>
            <a:pPr marL="36449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тестирования </a:t>
            </a:r>
            <a:r>
              <a:rPr spc="-20" dirty="0"/>
              <a:t>его</a:t>
            </a:r>
            <a:r>
              <a:rPr spc="-5" dirty="0"/>
              <a:t> </a:t>
            </a:r>
            <a:r>
              <a:rPr spc="-10" dirty="0"/>
              <a:t>зависимостей.</a:t>
            </a:r>
          </a:p>
        </p:txBody>
      </p:sp>
      <p:sp>
        <p:nvSpPr>
          <p:cNvPr id="11" name="object 11"/>
          <p:cNvSpPr/>
          <p:nvPr/>
        </p:nvSpPr>
        <p:spPr>
          <a:xfrm>
            <a:off x="1753361" y="1668017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16764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676400" y="914400"/>
                </a:lnTo>
                <a:lnTo>
                  <a:pt x="1724582" y="906633"/>
                </a:lnTo>
                <a:lnTo>
                  <a:pt x="1766419" y="885005"/>
                </a:lnTo>
                <a:lnTo>
                  <a:pt x="1799405" y="852019"/>
                </a:lnTo>
                <a:lnTo>
                  <a:pt x="1821033" y="810182"/>
                </a:lnTo>
                <a:lnTo>
                  <a:pt x="1828800" y="762000"/>
                </a:lnTo>
                <a:lnTo>
                  <a:pt x="1828800" y="152400"/>
                </a:lnTo>
                <a:lnTo>
                  <a:pt x="1821033" y="104217"/>
                </a:lnTo>
                <a:lnTo>
                  <a:pt x="1799405" y="62380"/>
                </a:lnTo>
                <a:lnTo>
                  <a:pt x="1766419" y="29394"/>
                </a:lnTo>
                <a:lnTo>
                  <a:pt x="1724582" y="7766"/>
                </a:lnTo>
                <a:lnTo>
                  <a:pt x="16764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3361" y="1668017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676400" y="0"/>
                </a:lnTo>
                <a:lnTo>
                  <a:pt x="1724582" y="7766"/>
                </a:lnTo>
                <a:lnTo>
                  <a:pt x="1766419" y="29394"/>
                </a:lnTo>
                <a:lnTo>
                  <a:pt x="1799405" y="62380"/>
                </a:lnTo>
                <a:lnTo>
                  <a:pt x="1821033" y="104217"/>
                </a:lnTo>
                <a:lnTo>
                  <a:pt x="1828800" y="152400"/>
                </a:lnTo>
                <a:lnTo>
                  <a:pt x="1828800" y="762000"/>
                </a:lnTo>
                <a:lnTo>
                  <a:pt x="1821033" y="810182"/>
                </a:lnTo>
                <a:lnTo>
                  <a:pt x="1799405" y="852019"/>
                </a:lnTo>
                <a:lnTo>
                  <a:pt x="1766419" y="885005"/>
                </a:lnTo>
                <a:lnTo>
                  <a:pt x="1724582" y="906633"/>
                </a:lnTo>
                <a:lnTo>
                  <a:pt x="1676400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03882" y="1985898"/>
            <a:ext cx="1127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Segoe UI"/>
                <a:cs typeface="Segoe UI"/>
              </a:rPr>
              <a:t>FileManager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9161" y="2725673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457200" y="234696"/>
                </a:moveTo>
                <a:lnTo>
                  <a:pt x="0" y="234696"/>
                </a:lnTo>
                <a:lnTo>
                  <a:pt x="228600" y="463296"/>
                </a:lnTo>
                <a:lnTo>
                  <a:pt x="457200" y="234696"/>
                </a:lnTo>
                <a:close/>
              </a:path>
              <a:path w="457200" h="463550">
                <a:moveTo>
                  <a:pt x="342900" y="0"/>
                </a:moveTo>
                <a:lnTo>
                  <a:pt x="114300" y="0"/>
                </a:lnTo>
                <a:lnTo>
                  <a:pt x="114300" y="234696"/>
                </a:lnTo>
                <a:lnTo>
                  <a:pt x="342900" y="234696"/>
                </a:lnTo>
                <a:lnTo>
                  <a:pt x="3429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9161" y="2725673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0" y="234696"/>
                </a:moveTo>
                <a:lnTo>
                  <a:pt x="114300" y="234696"/>
                </a:lnTo>
                <a:lnTo>
                  <a:pt x="114300" y="0"/>
                </a:lnTo>
                <a:lnTo>
                  <a:pt x="342900" y="0"/>
                </a:lnTo>
                <a:lnTo>
                  <a:pt x="342900" y="234696"/>
                </a:lnTo>
                <a:lnTo>
                  <a:pt x="457200" y="234696"/>
                </a:lnTo>
                <a:lnTo>
                  <a:pt x="228600" y="463296"/>
                </a:lnTo>
                <a:lnTo>
                  <a:pt x="0" y="23469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8601" y="4885182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16764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68"/>
                </a:lnTo>
                <a:lnTo>
                  <a:pt x="29394" y="852003"/>
                </a:lnTo>
                <a:lnTo>
                  <a:pt x="62380" y="884994"/>
                </a:lnTo>
                <a:lnTo>
                  <a:pt x="104217" y="906630"/>
                </a:lnTo>
                <a:lnTo>
                  <a:pt x="152400" y="914400"/>
                </a:lnTo>
                <a:lnTo>
                  <a:pt x="1676400" y="914400"/>
                </a:lnTo>
                <a:lnTo>
                  <a:pt x="1724582" y="906630"/>
                </a:lnTo>
                <a:lnTo>
                  <a:pt x="1766419" y="884994"/>
                </a:lnTo>
                <a:lnTo>
                  <a:pt x="1799405" y="852003"/>
                </a:lnTo>
                <a:lnTo>
                  <a:pt x="1821033" y="810168"/>
                </a:lnTo>
                <a:lnTo>
                  <a:pt x="1828800" y="762000"/>
                </a:lnTo>
                <a:lnTo>
                  <a:pt x="1828800" y="152400"/>
                </a:lnTo>
                <a:lnTo>
                  <a:pt x="1821033" y="104217"/>
                </a:lnTo>
                <a:lnTo>
                  <a:pt x="1799405" y="62380"/>
                </a:lnTo>
                <a:lnTo>
                  <a:pt x="1766419" y="29394"/>
                </a:lnTo>
                <a:lnTo>
                  <a:pt x="1724582" y="7766"/>
                </a:lnTo>
                <a:lnTo>
                  <a:pt x="16764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8601" y="4885182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676400" y="0"/>
                </a:lnTo>
                <a:lnTo>
                  <a:pt x="1724582" y="7766"/>
                </a:lnTo>
                <a:lnTo>
                  <a:pt x="1766419" y="29394"/>
                </a:lnTo>
                <a:lnTo>
                  <a:pt x="1799405" y="62380"/>
                </a:lnTo>
                <a:lnTo>
                  <a:pt x="1821033" y="104217"/>
                </a:lnTo>
                <a:lnTo>
                  <a:pt x="1828800" y="152400"/>
                </a:lnTo>
                <a:lnTo>
                  <a:pt x="1828800" y="762000"/>
                </a:lnTo>
                <a:lnTo>
                  <a:pt x="1821033" y="810168"/>
                </a:lnTo>
                <a:lnTo>
                  <a:pt x="1799405" y="852003"/>
                </a:lnTo>
                <a:lnTo>
                  <a:pt x="1766419" y="884994"/>
                </a:lnTo>
                <a:lnTo>
                  <a:pt x="1724582" y="906630"/>
                </a:lnTo>
                <a:lnTo>
                  <a:pt x="1676400" y="914400"/>
                </a:lnTo>
                <a:lnTo>
                  <a:pt x="152400" y="914400"/>
                </a:lnTo>
                <a:lnTo>
                  <a:pt x="104217" y="906630"/>
                </a:lnTo>
                <a:lnTo>
                  <a:pt x="62380" y="884994"/>
                </a:lnTo>
                <a:lnTo>
                  <a:pt x="29394" y="852003"/>
                </a:lnTo>
                <a:lnTo>
                  <a:pt x="7766" y="810168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80589" y="5203901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Segoe UI"/>
                <a:cs typeface="Segoe UI"/>
              </a:rPr>
              <a:t>File</a:t>
            </a:r>
            <a:r>
              <a:rPr sz="1600" spc="-60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system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3361" y="3277361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16764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676400" y="914400"/>
                </a:lnTo>
                <a:lnTo>
                  <a:pt x="1724582" y="906633"/>
                </a:lnTo>
                <a:lnTo>
                  <a:pt x="1766419" y="885005"/>
                </a:lnTo>
                <a:lnTo>
                  <a:pt x="1799405" y="852019"/>
                </a:lnTo>
                <a:lnTo>
                  <a:pt x="1821033" y="810182"/>
                </a:lnTo>
                <a:lnTo>
                  <a:pt x="1828800" y="762000"/>
                </a:lnTo>
                <a:lnTo>
                  <a:pt x="1828800" y="152400"/>
                </a:lnTo>
                <a:lnTo>
                  <a:pt x="1821033" y="104217"/>
                </a:lnTo>
                <a:lnTo>
                  <a:pt x="1799405" y="62380"/>
                </a:lnTo>
                <a:lnTo>
                  <a:pt x="1766419" y="29394"/>
                </a:lnTo>
                <a:lnTo>
                  <a:pt x="1724582" y="7766"/>
                </a:lnTo>
                <a:lnTo>
                  <a:pt x="16764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3361" y="3277361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676400" y="0"/>
                </a:lnTo>
                <a:lnTo>
                  <a:pt x="1724582" y="7766"/>
                </a:lnTo>
                <a:lnTo>
                  <a:pt x="1766419" y="29394"/>
                </a:lnTo>
                <a:lnTo>
                  <a:pt x="1799405" y="62380"/>
                </a:lnTo>
                <a:lnTo>
                  <a:pt x="1821033" y="104217"/>
                </a:lnTo>
                <a:lnTo>
                  <a:pt x="1828800" y="152400"/>
                </a:lnTo>
                <a:lnTo>
                  <a:pt x="1828800" y="762000"/>
                </a:lnTo>
                <a:lnTo>
                  <a:pt x="1821033" y="810182"/>
                </a:lnTo>
                <a:lnTo>
                  <a:pt x="1799405" y="852019"/>
                </a:lnTo>
                <a:lnTo>
                  <a:pt x="1766419" y="885005"/>
                </a:lnTo>
                <a:lnTo>
                  <a:pt x="1724582" y="906633"/>
                </a:lnTo>
                <a:lnTo>
                  <a:pt x="1676400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00250" y="3595497"/>
            <a:ext cx="1334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Segoe UI"/>
                <a:cs typeface="Segoe UI"/>
              </a:rPr>
              <a:t>FileDataObject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39161" y="4325873"/>
            <a:ext cx="457200" cy="454659"/>
          </a:xfrm>
          <a:custGeom>
            <a:avLst/>
            <a:gdLst/>
            <a:ahLst/>
            <a:cxnLst/>
            <a:rect l="l" t="t" r="r" b="b"/>
            <a:pathLst>
              <a:path w="457200" h="454660">
                <a:moveTo>
                  <a:pt x="457200" y="227075"/>
                </a:moveTo>
                <a:lnTo>
                  <a:pt x="0" y="227075"/>
                </a:lnTo>
                <a:lnTo>
                  <a:pt x="228600" y="454151"/>
                </a:lnTo>
                <a:lnTo>
                  <a:pt x="457200" y="227075"/>
                </a:lnTo>
                <a:close/>
              </a:path>
              <a:path w="457200" h="454660">
                <a:moveTo>
                  <a:pt x="342900" y="0"/>
                </a:moveTo>
                <a:lnTo>
                  <a:pt x="114300" y="0"/>
                </a:lnTo>
                <a:lnTo>
                  <a:pt x="114300" y="227075"/>
                </a:lnTo>
                <a:lnTo>
                  <a:pt x="342900" y="227075"/>
                </a:lnTo>
                <a:lnTo>
                  <a:pt x="3429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9161" y="4325873"/>
            <a:ext cx="457200" cy="454659"/>
          </a:xfrm>
          <a:custGeom>
            <a:avLst/>
            <a:gdLst/>
            <a:ahLst/>
            <a:cxnLst/>
            <a:rect l="l" t="t" r="r" b="b"/>
            <a:pathLst>
              <a:path w="457200" h="454660">
                <a:moveTo>
                  <a:pt x="0" y="227075"/>
                </a:moveTo>
                <a:lnTo>
                  <a:pt x="114300" y="227075"/>
                </a:lnTo>
                <a:lnTo>
                  <a:pt x="114300" y="0"/>
                </a:lnTo>
                <a:lnTo>
                  <a:pt x="342900" y="0"/>
                </a:lnTo>
                <a:lnTo>
                  <a:pt x="342900" y="227075"/>
                </a:lnTo>
                <a:lnTo>
                  <a:pt x="457200" y="227075"/>
                </a:lnTo>
                <a:lnTo>
                  <a:pt x="228600" y="454151"/>
                </a:lnTo>
                <a:lnTo>
                  <a:pt x="0" y="22707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0573" y="854405"/>
            <a:ext cx="4533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Использование Stub</a:t>
            </a:r>
            <a:r>
              <a:rPr sz="2800" b="0" spc="-2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объекта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/>
          <p:nvPr/>
        </p:nvSpPr>
        <p:spPr>
          <a:xfrm>
            <a:off x="4953761" y="1590294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1676399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676399" y="914400"/>
                </a:lnTo>
                <a:lnTo>
                  <a:pt x="1724582" y="906633"/>
                </a:lnTo>
                <a:lnTo>
                  <a:pt x="1766419" y="885005"/>
                </a:lnTo>
                <a:lnTo>
                  <a:pt x="1799405" y="852019"/>
                </a:lnTo>
                <a:lnTo>
                  <a:pt x="1821033" y="810182"/>
                </a:lnTo>
                <a:lnTo>
                  <a:pt x="1828799" y="762000"/>
                </a:lnTo>
                <a:lnTo>
                  <a:pt x="1828799" y="152400"/>
                </a:lnTo>
                <a:lnTo>
                  <a:pt x="1821033" y="104217"/>
                </a:lnTo>
                <a:lnTo>
                  <a:pt x="1799405" y="62380"/>
                </a:lnTo>
                <a:lnTo>
                  <a:pt x="1766419" y="29394"/>
                </a:lnTo>
                <a:lnTo>
                  <a:pt x="1724582" y="7766"/>
                </a:lnTo>
                <a:lnTo>
                  <a:pt x="1676399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761" y="1590294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676399" y="0"/>
                </a:lnTo>
                <a:lnTo>
                  <a:pt x="1724582" y="7766"/>
                </a:lnTo>
                <a:lnTo>
                  <a:pt x="1766419" y="29394"/>
                </a:lnTo>
                <a:lnTo>
                  <a:pt x="1799405" y="62380"/>
                </a:lnTo>
                <a:lnTo>
                  <a:pt x="1821033" y="104217"/>
                </a:lnTo>
                <a:lnTo>
                  <a:pt x="1828799" y="152400"/>
                </a:lnTo>
                <a:lnTo>
                  <a:pt x="1828799" y="762000"/>
                </a:lnTo>
                <a:lnTo>
                  <a:pt x="1821033" y="810182"/>
                </a:lnTo>
                <a:lnTo>
                  <a:pt x="1799405" y="852019"/>
                </a:lnTo>
                <a:lnTo>
                  <a:pt x="1766419" y="885005"/>
                </a:lnTo>
                <a:lnTo>
                  <a:pt x="1724582" y="906633"/>
                </a:lnTo>
                <a:lnTo>
                  <a:pt x="1676399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04535" y="1908174"/>
            <a:ext cx="1127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Segoe UI"/>
                <a:cs typeface="Segoe UI"/>
              </a:rPr>
              <a:t>FileManager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6933" y="3787902"/>
            <a:ext cx="2352040" cy="914400"/>
          </a:xfrm>
          <a:custGeom>
            <a:avLst/>
            <a:gdLst/>
            <a:ahLst/>
            <a:cxnLst/>
            <a:rect l="l" t="t" r="r" b="b"/>
            <a:pathLst>
              <a:path w="2352040" h="914400">
                <a:moveTo>
                  <a:pt x="2199131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2199131" y="914400"/>
                </a:lnTo>
                <a:lnTo>
                  <a:pt x="2247314" y="906633"/>
                </a:lnTo>
                <a:lnTo>
                  <a:pt x="2289151" y="885005"/>
                </a:lnTo>
                <a:lnTo>
                  <a:pt x="2322137" y="852019"/>
                </a:lnTo>
                <a:lnTo>
                  <a:pt x="2343765" y="810182"/>
                </a:lnTo>
                <a:lnTo>
                  <a:pt x="2351531" y="762000"/>
                </a:lnTo>
                <a:lnTo>
                  <a:pt x="2351531" y="152400"/>
                </a:lnTo>
                <a:lnTo>
                  <a:pt x="2343765" y="104217"/>
                </a:lnTo>
                <a:lnTo>
                  <a:pt x="2322137" y="62380"/>
                </a:lnTo>
                <a:lnTo>
                  <a:pt x="2289151" y="29394"/>
                </a:lnTo>
                <a:lnTo>
                  <a:pt x="2247314" y="7766"/>
                </a:lnTo>
                <a:lnTo>
                  <a:pt x="2199131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6933" y="3787902"/>
            <a:ext cx="2352040" cy="914400"/>
          </a:xfrm>
          <a:custGeom>
            <a:avLst/>
            <a:gdLst/>
            <a:ahLst/>
            <a:cxnLst/>
            <a:rect l="l" t="t" r="r" b="b"/>
            <a:pathLst>
              <a:path w="235204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199131" y="0"/>
                </a:lnTo>
                <a:lnTo>
                  <a:pt x="2247314" y="7766"/>
                </a:lnTo>
                <a:lnTo>
                  <a:pt x="2289151" y="29394"/>
                </a:lnTo>
                <a:lnTo>
                  <a:pt x="2322137" y="62380"/>
                </a:lnTo>
                <a:lnTo>
                  <a:pt x="2343765" y="104217"/>
                </a:lnTo>
                <a:lnTo>
                  <a:pt x="2351531" y="152400"/>
                </a:lnTo>
                <a:lnTo>
                  <a:pt x="2351531" y="762000"/>
                </a:lnTo>
                <a:lnTo>
                  <a:pt x="2343765" y="810182"/>
                </a:lnTo>
                <a:lnTo>
                  <a:pt x="2322137" y="852019"/>
                </a:lnTo>
                <a:lnTo>
                  <a:pt x="2289151" y="885005"/>
                </a:lnTo>
                <a:lnTo>
                  <a:pt x="2247314" y="906633"/>
                </a:lnTo>
                <a:lnTo>
                  <a:pt x="2199131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74672" y="4089272"/>
            <a:ext cx="195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egoe UI"/>
                <a:cs typeface="Segoe UI"/>
              </a:rPr>
              <a:t>StubFileDataObject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7294" y="3109722"/>
            <a:ext cx="3221990" cy="363220"/>
          </a:xfrm>
          <a:prstGeom prst="rect">
            <a:avLst/>
          </a:prstGeom>
          <a:solidFill>
            <a:srgbClr val="DBEDF4"/>
          </a:solidFill>
          <a:ln w="25907">
            <a:solidFill>
              <a:srgbClr val="385D89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FF0066"/>
                </a:solidFill>
                <a:latin typeface="Segoe UI"/>
                <a:cs typeface="Segoe UI"/>
              </a:rPr>
              <a:t>IDataAccessObject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5761" y="2564129"/>
            <a:ext cx="304800" cy="434340"/>
          </a:xfrm>
          <a:custGeom>
            <a:avLst/>
            <a:gdLst/>
            <a:ahLst/>
            <a:cxnLst/>
            <a:rect l="l" t="t" r="r" b="b"/>
            <a:pathLst>
              <a:path w="304800" h="434339">
                <a:moveTo>
                  <a:pt x="304800" y="281940"/>
                </a:moveTo>
                <a:lnTo>
                  <a:pt x="0" y="281940"/>
                </a:lnTo>
                <a:lnTo>
                  <a:pt x="152400" y="434340"/>
                </a:lnTo>
                <a:lnTo>
                  <a:pt x="304800" y="281940"/>
                </a:lnTo>
                <a:close/>
              </a:path>
              <a:path w="304800" h="434339">
                <a:moveTo>
                  <a:pt x="228600" y="152400"/>
                </a:moveTo>
                <a:lnTo>
                  <a:pt x="76200" y="152400"/>
                </a:lnTo>
                <a:lnTo>
                  <a:pt x="76200" y="281940"/>
                </a:lnTo>
                <a:lnTo>
                  <a:pt x="228600" y="281940"/>
                </a:lnTo>
                <a:lnTo>
                  <a:pt x="228600" y="152400"/>
                </a:lnTo>
                <a:close/>
              </a:path>
              <a:path w="304800" h="434339">
                <a:moveTo>
                  <a:pt x="152400" y="0"/>
                </a:moveTo>
                <a:lnTo>
                  <a:pt x="0" y="152400"/>
                </a:lnTo>
                <a:lnTo>
                  <a:pt x="3048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761" y="2564129"/>
            <a:ext cx="304800" cy="434340"/>
          </a:xfrm>
          <a:custGeom>
            <a:avLst/>
            <a:gdLst/>
            <a:ahLst/>
            <a:cxnLst/>
            <a:rect l="l" t="t" r="r" b="b"/>
            <a:pathLst>
              <a:path w="304800" h="434339">
                <a:moveTo>
                  <a:pt x="0" y="152400"/>
                </a:moveTo>
                <a:lnTo>
                  <a:pt x="152400" y="0"/>
                </a:lnTo>
                <a:lnTo>
                  <a:pt x="304800" y="152400"/>
                </a:lnTo>
                <a:lnTo>
                  <a:pt x="228600" y="152400"/>
                </a:lnTo>
                <a:lnTo>
                  <a:pt x="228600" y="281940"/>
                </a:lnTo>
                <a:lnTo>
                  <a:pt x="304800" y="281940"/>
                </a:lnTo>
                <a:lnTo>
                  <a:pt x="152400" y="434340"/>
                </a:lnTo>
                <a:lnTo>
                  <a:pt x="0" y="281940"/>
                </a:lnTo>
                <a:lnTo>
                  <a:pt x="76200" y="281940"/>
                </a:lnTo>
                <a:lnTo>
                  <a:pt x="76200" y="1524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77961" y="3751326"/>
            <a:ext cx="2133600" cy="9144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19812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981200" y="914400"/>
                </a:lnTo>
                <a:lnTo>
                  <a:pt x="2029382" y="906633"/>
                </a:lnTo>
                <a:lnTo>
                  <a:pt x="2071219" y="885005"/>
                </a:lnTo>
                <a:lnTo>
                  <a:pt x="2104205" y="852019"/>
                </a:lnTo>
                <a:lnTo>
                  <a:pt x="2125833" y="810182"/>
                </a:lnTo>
                <a:lnTo>
                  <a:pt x="2133600" y="762000"/>
                </a:lnTo>
                <a:lnTo>
                  <a:pt x="2133600" y="152400"/>
                </a:lnTo>
                <a:lnTo>
                  <a:pt x="2125833" y="104217"/>
                </a:lnTo>
                <a:lnTo>
                  <a:pt x="2104205" y="62380"/>
                </a:lnTo>
                <a:lnTo>
                  <a:pt x="2071219" y="29394"/>
                </a:lnTo>
                <a:lnTo>
                  <a:pt x="2029382" y="7766"/>
                </a:lnTo>
                <a:lnTo>
                  <a:pt x="19812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77961" y="3751326"/>
            <a:ext cx="2133600" cy="9144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981200" y="0"/>
                </a:lnTo>
                <a:lnTo>
                  <a:pt x="2029382" y="7766"/>
                </a:lnTo>
                <a:lnTo>
                  <a:pt x="2071219" y="29394"/>
                </a:lnTo>
                <a:lnTo>
                  <a:pt x="2104205" y="62380"/>
                </a:lnTo>
                <a:lnTo>
                  <a:pt x="2125833" y="104217"/>
                </a:lnTo>
                <a:lnTo>
                  <a:pt x="2133600" y="152400"/>
                </a:lnTo>
                <a:lnTo>
                  <a:pt x="2133600" y="762000"/>
                </a:lnTo>
                <a:lnTo>
                  <a:pt x="2125833" y="810182"/>
                </a:lnTo>
                <a:lnTo>
                  <a:pt x="2104205" y="852019"/>
                </a:lnTo>
                <a:lnTo>
                  <a:pt x="2071219" y="885005"/>
                </a:lnTo>
                <a:lnTo>
                  <a:pt x="2029382" y="906633"/>
                </a:lnTo>
                <a:lnTo>
                  <a:pt x="1981200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95843" y="4052696"/>
            <a:ext cx="149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F</a:t>
            </a:r>
            <a:r>
              <a:rPr sz="1800" spc="-10" dirty="0">
                <a:latin typeface="Segoe UI"/>
                <a:cs typeface="Segoe UI"/>
              </a:rPr>
              <a:t>i</a:t>
            </a:r>
            <a:r>
              <a:rPr sz="1800" spc="-5" dirty="0">
                <a:latin typeface="Segoe UI"/>
                <a:cs typeface="Segoe UI"/>
              </a:rPr>
              <a:t>l</a:t>
            </a:r>
            <a:r>
              <a:rPr sz="1800" spc="-10" dirty="0">
                <a:latin typeface="Segoe UI"/>
                <a:cs typeface="Segoe UI"/>
              </a:rPr>
              <a:t>e</a:t>
            </a:r>
            <a:r>
              <a:rPr sz="1800" spc="-5" dirty="0">
                <a:latin typeface="Segoe UI"/>
                <a:cs typeface="Segoe UI"/>
              </a:rPr>
              <a:t>D</a:t>
            </a:r>
            <a:r>
              <a:rPr sz="1800" spc="-10" dirty="0">
                <a:latin typeface="Segoe UI"/>
                <a:cs typeface="Segoe UI"/>
              </a:rPr>
              <a:t>a</a:t>
            </a:r>
            <a:r>
              <a:rPr sz="1800" dirty="0">
                <a:latin typeface="Segoe UI"/>
                <a:cs typeface="Segoe UI"/>
              </a:rPr>
              <a:t>taO</a:t>
            </a:r>
            <a:r>
              <a:rPr sz="1800" spc="-10" dirty="0">
                <a:latin typeface="Segoe UI"/>
                <a:cs typeface="Segoe UI"/>
              </a:rPr>
              <a:t>b</a:t>
            </a:r>
            <a:r>
              <a:rPr sz="1800" spc="-5" dirty="0">
                <a:latin typeface="Segoe UI"/>
                <a:cs typeface="Segoe UI"/>
              </a:rPr>
              <a:t>j</a:t>
            </a:r>
            <a:r>
              <a:rPr sz="1800" spc="-10" dirty="0">
                <a:latin typeface="Segoe UI"/>
                <a:cs typeface="Segoe UI"/>
              </a:rPr>
              <a:t>e</a:t>
            </a:r>
            <a:r>
              <a:rPr sz="1800" dirty="0">
                <a:latin typeface="Segoe UI"/>
                <a:cs typeface="Segoe UI"/>
              </a:rPr>
              <a:t>ct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54161" y="5205221"/>
            <a:ext cx="2057400" cy="914400"/>
          </a:xfrm>
          <a:custGeom>
            <a:avLst/>
            <a:gdLst/>
            <a:ahLst/>
            <a:cxnLst/>
            <a:rect l="l" t="t" r="r" b="b"/>
            <a:pathLst>
              <a:path w="2057400" h="914400">
                <a:moveTo>
                  <a:pt x="19050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399"/>
                </a:lnTo>
                <a:lnTo>
                  <a:pt x="0" y="761999"/>
                </a:lnTo>
                <a:lnTo>
                  <a:pt x="7766" y="810168"/>
                </a:lnTo>
                <a:lnTo>
                  <a:pt x="29394" y="852003"/>
                </a:lnTo>
                <a:lnTo>
                  <a:pt x="62380" y="884994"/>
                </a:lnTo>
                <a:lnTo>
                  <a:pt x="104217" y="906630"/>
                </a:lnTo>
                <a:lnTo>
                  <a:pt x="152400" y="914399"/>
                </a:lnTo>
                <a:lnTo>
                  <a:pt x="1905000" y="914399"/>
                </a:lnTo>
                <a:lnTo>
                  <a:pt x="1953182" y="906630"/>
                </a:lnTo>
                <a:lnTo>
                  <a:pt x="1995019" y="884994"/>
                </a:lnTo>
                <a:lnTo>
                  <a:pt x="2028005" y="852003"/>
                </a:lnTo>
                <a:lnTo>
                  <a:pt x="2049633" y="810168"/>
                </a:lnTo>
                <a:lnTo>
                  <a:pt x="2057400" y="761999"/>
                </a:lnTo>
                <a:lnTo>
                  <a:pt x="2057400" y="152399"/>
                </a:lnTo>
                <a:lnTo>
                  <a:pt x="2049633" y="104217"/>
                </a:lnTo>
                <a:lnTo>
                  <a:pt x="2028005" y="62380"/>
                </a:lnTo>
                <a:lnTo>
                  <a:pt x="1995019" y="29394"/>
                </a:lnTo>
                <a:lnTo>
                  <a:pt x="1953182" y="7766"/>
                </a:lnTo>
                <a:lnTo>
                  <a:pt x="19050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4161" y="5205221"/>
            <a:ext cx="2057400" cy="914400"/>
          </a:xfrm>
          <a:custGeom>
            <a:avLst/>
            <a:gdLst/>
            <a:ahLst/>
            <a:cxnLst/>
            <a:rect l="l" t="t" r="r" b="b"/>
            <a:pathLst>
              <a:path w="2057400" h="9144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905000" y="0"/>
                </a:lnTo>
                <a:lnTo>
                  <a:pt x="1953182" y="7766"/>
                </a:lnTo>
                <a:lnTo>
                  <a:pt x="1995019" y="29394"/>
                </a:lnTo>
                <a:lnTo>
                  <a:pt x="2028005" y="62380"/>
                </a:lnTo>
                <a:lnTo>
                  <a:pt x="2049633" y="104217"/>
                </a:lnTo>
                <a:lnTo>
                  <a:pt x="2057400" y="152399"/>
                </a:lnTo>
                <a:lnTo>
                  <a:pt x="2057400" y="761999"/>
                </a:lnTo>
                <a:lnTo>
                  <a:pt x="2049633" y="810168"/>
                </a:lnTo>
                <a:lnTo>
                  <a:pt x="2028005" y="852003"/>
                </a:lnTo>
                <a:lnTo>
                  <a:pt x="1995019" y="884994"/>
                </a:lnTo>
                <a:lnTo>
                  <a:pt x="1953182" y="906630"/>
                </a:lnTo>
                <a:lnTo>
                  <a:pt x="1905000" y="914399"/>
                </a:lnTo>
                <a:lnTo>
                  <a:pt x="152400" y="914399"/>
                </a:lnTo>
                <a:lnTo>
                  <a:pt x="104217" y="906630"/>
                </a:lnTo>
                <a:lnTo>
                  <a:pt x="62380" y="884994"/>
                </a:lnTo>
                <a:lnTo>
                  <a:pt x="29394" y="852003"/>
                </a:lnTo>
                <a:lnTo>
                  <a:pt x="7766" y="810168"/>
                </a:lnTo>
                <a:lnTo>
                  <a:pt x="0" y="761999"/>
                </a:lnTo>
                <a:lnTo>
                  <a:pt x="0" y="1523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20125" y="5506618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File</a:t>
            </a:r>
            <a:r>
              <a:rPr sz="1800" spc="-8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system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972550" y="4734305"/>
            <a:ext cx="344805" cy="401320"/>
          </a:xfrm>
          <a:custGeom>
            <a:avLst/>
            <a:gdLst/>
            <a:ahLst/>
            <a:cxnLst/>
            <a:rect l="l" t="t" r="r" b="b"/>
            <a:pathLst>
              <a:path w="344804" h="401320">
                <a:moveTo>
                  <a:pt x="0" y="172212"/>
                </a:moveTo>
                <a:lnTo>
                  <a:pt x="172211" y="0"/>
                </a:lnTo>
                <a:lnTo>
                  <a:pt x="344424" y="172212"/>
                </a:lnTo>
                <a:lnTo>
                  <a:pt x="258318" y="172212"/>
                </a:lnTo>
                <a:lnTo>
                  <a:pt x="258318" y="228600"/>
                </a:lnTo>
                <a:lnTo>
                  <a:pt x="344424" y="228600"/>
                </a:lnTo>
                <a:lnTo>
                  <a:pt x="172211" y="400812"/>
                </a:lnTo>
                <a:lnTo>
                  <a:pt x="0" y="228600"/>
                </a:lnTo>
                <a:lnTo>
                  <a:pt x="86105" y="228600"/>
                </a:lnTo>
                <a:lnTo>
                  <a:pt x="86105" y="172212"/>
                </a:lnTo>
                <a:lnTo>
                  <a:pt x="0" y="17221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12361" y="3543680"/>
            <a:ext cx="917575" cy="749935"/>
          </a:xfrm>
          <a:custGeom>
            <a:avLst/>
            <a:gdLst/>
            <a:ahLst/>
            <a:cxnLst/>
            <a:rect l="l" t="t" r="r" b="b"/>
            <a:pathLst>
              <a:path w="917575" h="749935">
                <a:moveTo>
                  <a:pt x="36195" y="472821"/>
                </a:moveTo>
                <a:lnTo>
                  <a:pt x="0" y="713740"/>
                </a:lnTo>
                <a:lnTo>
                  <a:pt x="240918" y="749935"/>
                </a:lnTo>
                <a:lnTo>
                  <a:pt x="189737" y="680593"/>
                </a:lnTo>
                <a:lnTo>
                  <a:pt x="377309" y="542036"/>
                </a:lnTo>
                <a:lnTo>
                  <a:pt x="87375" y="542036"/>
                </a:lnTo>
                <a:lnTo>
                  <a:pt x="36195" y="472821"/>
                </a:lnTo>
                <a:close/>
              </a:path>
              <a:path w="917575" h="749935">
                <a:moveTo>
                  <a:pt x="676275" y="0"/>
                </a:moveTo>
                <a:lnTo>
                  <a:pt x="727455" y="69215"/>
                </a:lnTo>
                <a:lnTo>
                  <a:pt x="87375" y="542036"/>
                </a:lnTo>
                <a:lnTo>
                  <a:pt x="377309" y="542036"/>
                </a:lnTo>
                <a:lnTo>
                  <a:pt x="829817" y="207772"/>
                </a:lnTo>
                <a:lnTo>
                  <a:pt x="891416" y="207772"/>
                </a:lnTo>
                <a:lnTo>
                  <a:pt x="917193" y="36195"/>
                </a:lnTo>
                <a:lnTo>
                  <a:pt x="676275" y="0"/>
                </a:lnTo>
                <a:close/>
              </a:path>
              <a:path w="917575" h="749935">
                <a:moveTo>
                  <a:pt x="891416" y="207772"/>
                </a:moveTo>
                <a:lnTo>
                  <a:pt x="829817" y="207772"/>
                </a:lnTo>
                <a:lnTo>
                  <a:pt x="880999" y="277114"/>
                </a:lnTo>
                <a:lnTo>
                  <a:pt x="891416" y="2077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2361" y="3543680"/>
            <a:ext cx="917575" cy="749935"/>
          </a:xfrm>
          <a:custGeom>
            <a:avLst/>
            <a:gdLst/>
            <a:ahLst/>
            <a:cxnLst/>
            <a:rect l="l" t="t" r="r" b="b"/>
            <a:pathLst>
              <a:path w="917575" h="749935">
                <a:moveTo>
                  <a:pt x="676275" y="0"/>
                </a:moveTo>
                <a:lnTo>
                  <a:pt x="917193" y="36195"/>
                </a:lnTo>
                <a:lnTo>
                  <a:pt x="880999" y="277114"/>
                </a:lnTo>
                <a:lnTo>
                  <a:pt x="829817" y="207772"/>
                </a:lnTo>
                <a:lnTo>
                  <a:pt x="189737" y="680593"/>
                </a:lnTo>
                <a:lnTo>
                  <a:pt x="240918" y="749935"/>
                </a:lnTo>
                <a:lnTo>
                  <a:pt x="0" y="713740"/>
                </a:lnTo>
                <a:lnTo>
                  <a:pt x="36195" y="472821"/>
                </a:lnTo>
                <a:lnTo>
                  <a:pt x="87375" y="542036"/>
                </a:lnTo>
                <a:lnTo>
                  <a:pt x="727455" y="69215"/>
                </a:lnTo>
                <a:lnTo>
                  <a:pt x="676275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83983" y="3571494"/>
            <a:ext cx="989965" cy="694690"/>
          </a:xfrm>
          <a:custGeom>
            <a:avLst/>
            <a:gdLst/>
            <a:ahLst/>
            <a:cxnLst/>
            <a:rect l="l" t="t" r="r" b="b"/>
            <a:pathLst>
              <a:path w="989965" h="694689">
                <a:moveTo>
                  <a:pt x="64008" y="299084"/>
                </a:moveTo>
                <a:lnTo>
                  <a:pt x="0" y="64007"/>
                </a:lnTo>
                <a:lnTo>
                  <a:pt x="235076" y="0"/>
                </a:lnTo>
                <a:lnTo>
                  <a:pt x="192277" y="74802"/>
                </a:lnTo>
                <a:lnTo>
                  <a:pt x="883031" y="469899"/>
                </a:lnTo>
                <a:lnTo>
                  <a:pt x="925702" y="395223"/>
                </a:lnTo>
                <a:lnTo>
                  <a:pt x="989711" y="630300"/>
                </a:lnTo>
                <a:lnTo>
                  <a:pt x="754634" y="694181"/>
                </a:lnTo>
                <a:lnTo>
                  <a:pt x="797433" y="619505"/>
                </a:lnTo>
                <a:lnTo>
                  <a:pt x="106680" y="224281"/>
                </a:lnTo>
                <a:lnTo>
                  <a:pt x="64008" y="29908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854405"/>
            <a:ext cx="10754360" cy="3751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995"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Inversion Of </a:t>
            </a: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Control</a:t>
            </a:r>
            <a:r>
              <a:rPr sz="2800" b="0" spc="1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dirty="0">
                <a:solidFill>
                  <a:srgbClr val="D04E1D"/>
                </a:solidFill>
                <a:latin typeface="Segoe UI Light"/>
                <a:cs typeface="Segoe UI Light"/>
              </a:rPr>
              <a:t>(IoC)</a:t>
            </a:r>
            <a:endParaRPr sz="280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1530"/>
              </a:spcBef>
            </a:pPr>
            <a:r>
              <a:rPr sz="1800" b="1" spc="-5" dirty="0">
                <a:latin typeface="Segoe UI"/>
                <a:cs typeface="Segoe UI"/>
              </a:rPr>
              <a:t>Inversion </a:t>
            </a:r>
            <a:r>
              <a:rPr sz="1800" b="1" spc="-15" dirty="0">
                <a:latin typeface="Segoe UI"/>
                <a:cs typeface="Segoe UI"/>
              </a:rPr>
              <a:t>of </a:t>
            </a:r>
            <a:r>
              <a:rPr sz="1800" b="1" spc="-5" dirty="0">
                <a:latin typeface="Segoe UI"/>
                <a:cs typeface="Segoe UI"/>
              </a:rPr>
              <a:t>Control (инверсия управления) </a:t>
            </a:r>
            <a:r>
              <a:rPr sz="1800" dirty="0">
                <a:latin typeface="Segoe UI"/>
                <a:cs typeface="Segoe UI"/>
              </a:rPr>
              <a:t>— </a:t>
            </a:r>
            <a:r>
              <a:rPr sz="1800" spc="-30" dirty="0">
                <a:latin typeface="Segoe UI"/>
                <a:cs typeface="Segoe UI"/>
              </a:rPr>
              <a:t>это </a:t>
            </a:r>
            <a:r>
              <a:rPr sz="1800" spc="-5" dirty="0">
                <a:latin typeface="Segoe UI"/>
                <a:cs typeface="Segoe UI"/>
              </a:rPr>
              <a:t>важный абстрактный принцип, представляющий  </a:t>
            </a:r>
            <a:r>
              <a:rPr sz="1800" dirty="0">
                <a:latin typeface="Segoe UI"/>
                <a:cs typeface="Segoe UI"/>
              </a:rPr>
              <a:t>собой </a:t>
            </a:r>
            <a:r>
              <a:rPr sz="1800" spc="-5" dirty="0">
                <a:latin typeface="Segoe UI"/>
                <a:cs typeface="Segoe UI"/>
              </a:rPr>
              <a:t>набор </a:t>
            </a:r>
            <a:r>
              <a:rPr sz="1800" spc="-10" dirty="0">
                <a:latin typeface="Segoe UI"/>
                <a:cs typeface="Segoe UI"/>
              </a:rPr>
              <a:t>рекомендаций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5" dirty="0">
                <a:latin typeface="Segoe UI"/>
                <a:cs typeface="Segoe UI"/>
              </a:rPr>
              <a:t>написания слабо </a:t>
            </a:r>
            <a:r>
              <a:rPr sz="1800" spc="-10" dirty="0">
                <a:latin typeface="Segoe UI"/>
                <a:cs typeface="Segoe UI"/>
              </a:rPr>
              <a:t>связанного </a:t>
            </a:r>
            <a:r>
              <a:rPr sz="1800" spc="-15" dirty="0">
                <a:latin typeface="Segoe UI"/>
                <a:cs typeface="Segoe UI"/>
              </a:rPr>
              <a:t>кода. </a:t>
            </a:r>
            <a:r>
              <a:rPr sz="1800" spc="10" dirty="0">
                <a:latin typeface="Segoe UI"/>
                <a:cs typeface="Segoe UI"/>
              </a:rPr>
              <a:t>Суть </a:t>
            </a:r>
            <a:r>
              <a:rPr sz="1800" spc="-20" dirty="0">
                <a:latin typeface="Segoe UI"/>
                <a:cs typeface="Segoe UI"/>
              </a:rPr>
              <a:t>которого </a:t>
            </a:r>
            <a:r>
              <a:rPr sz="1800" spc="-5" dirty="0">
                <a:latin typeface="Segoe UI"/>
                <a:cs typeface="Segoe UI"/>
              </a:rPr>
              <a:t>заключается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0" dirty="0">
                <a:latin typeface="Segoe UI"/>
                <a:cs typeface="Segoe UI"/>
              </a:rPr>
              <a:t>том,  что </a:t>
            </a:r>
            <a:r>
              <a:rPr sz="1800" dirty="0">
                <a:latin typeface="Segoe UI"/>
                <a:cs typeface="Segoe UI"/>
              </a:rPr>
              <a:t>каждый </a:t>
            </a:r>
            <a:r>
              <a:rPr sz="1800" spc="-5" dirty="0">
                <a:latin typeface="Segoe UI"/>
                <a:cs typeface="Segoe UI"/>
              </a:rPr>
              <a:t>компонент </a:t>
            </a:r>
            <a:r>
              <a:rPr sz="1800" spc="-10" dirty="0">
                <a:latin typeface="Segoe UI"/>
                <a:cs typeface="Segoe UI"/>
              </a:rPr>
              <a:t>системы, должен </a:t>
            </a:r>
            <a:r>
              <a:rPr sz="1800" spc="-5" dirty="0">
                <a:latin typeface="Segoe UI"/>
                <a:cs typeface="Segoe UI"/>
              </a:rPr>
              <a:t>быть как </a:t>
            </a:r>
            <a:r>
              <a:rPr sz="1800" spc="-10" dirty="0">
                <a:latin typeface="Segoe UI"/>
                <a:cs typeface="Segoe UI"/>
              </a:rPr>
              <a:t>можно </a:t>
            </a:r>
            <a:r>
              <a:rPr sz="1800" spc="-5" dirty="0">
                <a:latin typeface="Segoe UI"/>
                <a:cs typeface="Segoe UI"/>
              </a:rPr>
              <a:t>более изолированным </a:t>
            </a:r>
            <a:r>
              <a:rPr sz="1800" spc="-20" dirty="0">
                <a:latin typeface="Segoe UI"/>
                <a:cs typeface="Segoe UI"/>
              </a:rPr>
              <a:t>от </a:t>
            </a:r>
            <a:r>
              <a:rPr sz="1800" dirty="0">
                <a:latin typeface="Segoe UI"/>
                <a:cs typeface="Segoe UI"/>
              </a:rPr>
              <a:t>других, и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не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Segoe UI"/>
                <a:cs typeface="Segoe UI"/>
              </a:rPr>
              <a:t>полагаться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5" dirty="0">
                <a:latin typeface="Segoe UI"/>
                <a:cs typeface="Segoe UI"/>
              </a:rPr>
              <a:t>своей </a:t>
            </a:r>
            <a:r>
              <a:rPr sz="1800" spc="-20" dirty="0">
                <a:latin typeface="Segoe UI"/>
                <a:cs typeface="Segoe UI"/>
              </a:rPr>
              <a:t>работе </a:t>
            </a:r>
            <a:r>
              <a:rPr sz="1800" spc="-5" dirty="0">
                <a:latin typeface="Segoe UI"/>
                <a:cs typeface="Segoe UI"/>
              </a:rPr>
              <a:t>на детали конкретной реализации </a:t>
            </a:r>
            <a:r>
              <a:rPr sz="1800" dirty="0">
                <a:latin typeface="Segoe UI"/>
                <a:cs typeface="Segoe UI"/>
              </a:rPr>
              <a:t>других</a:t>
            </a:r>
            <a:r>
              <a:rPr sz="1800" spc="-10" dirty="0">
                <a:latin typeface="Segoe UI"/>
                <a:cs typeface="Segoe UI"/>
              </a:rPr>
              <a:t> компонентов.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Segoe UI"/>
                <a:cs typeface="Segoe UI"/>
              </a:rPr>
              <a:t>Известные реализации принципа Inversion </a:t>
            </a:r>
            <a:r>
              <a:rPr sz="1800" spc="-20" dirty="0">
                <a:latin typeface="Segoe UI"/>
                <a:cs typeface="Segoe UI"/>
              </a:rPr>
              <a:t>of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Control: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Segoe UI"/>
              <a:cs typeface="Segoe UI"/>
            </a:endParaRPr>
          </a:p>
          <a:p>
            <a:pPr marL="3957320" indent="-287020">
              <a:lnSpc>
                <a:spcPct val="100000"/>
              </a:lnSpc>
              <a:buFont typeface="Arial"/>
              <a:buChar char="•"/>
              <a:tabLst>
                <a:tab pos="3957320" algn="l"/>
                <a:tab pos="3957954" algn="l"/>
              </a:tabLst>
            </a:pPr>
            <a:r>
              <a:rPr sz="1800" spc="-5" dirty="0">
                <a:latin typeface="Segoe UI"/>
                <a:cs typeface="Segoe UI"/>
              </a:rPr>
              <a:t>Dependency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Injection</a:t>
            </a:r>
            <a:endParaRPr sz="1800">
              <a:latin typeface="Segoe UI"/>
              <a:cs typeface="Segoe UI"/>
            </a:endParaRPr>
          </a:p>
          <a:p>
            <a:pPr marL="3957320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957320" algn="l"/>
                <a:tab pos="3957954" algn="l"/>
              </a:tabLst>
            </a:pPr>
            <a:r>
              <a:rPr sz="1800" spc="5" dirty="0">
                <a:latin typeface="Segoe UI"/>
                <a:cs typeface="Segoe UI"/>
              </a:rPr>
              <a:t>Service</a:t>
            </a:r>
            <a:r>
              <a:rPr sz="1800" spc="-5" dirty="0">
                <a:latin typeface="Segoe UI"/>
                <a:cs typeface="Segoe UI"/>
              </a:rPr>
              <a:t> Locator</a:t>
            </a:r>
            <a:endParaRPr sz="1800">
              <a:latin typeface="Segoe UI"/>
              <a:cs typeface="Segoe UI"/>
            </a:endParaRPr>
          </a:p>
          <a:p>
            <a:pPr marL="3957320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957320" algn="l"/>
                <a:tab pos="3957954" algn="l"/>
              </a:tabLst>
            </a:pPr>
            <a:r>
              <a:rPr sz="1800" spc="-5" dirty="0">
                <a:latin typeface="Segoe UI"/>
                <a:cs typeface="Segoe UI"/>
              </a:rPr>
              <a:t>Factory Method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854405"/>
            <a:ext cx="9296400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0">
              <a:lnSpc>
                <a:spcPct val="100000"/>
              </a:lnSpc>
              <a:spcBef>
                <a:spcPts val="95"/>
              </a:spcBef>
            </a:pPr>
            <a:r>
              <a:rPr sz="2800" b="0" spc="20" dirty="0">
                <a:solidFill>
                  <a:srgbClr val="D04E1D"/>
                </a:solidFill>
                <a:latin typeface="Segoe UI Light"/>
                <a:cs typeface="Segoe UI Light"/>
              </a:rPr>
              <a:t>Service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 Locator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b="1" spc="10" dirty="0">
                <a:latin typeface="Segoe UI"/>
                <a:cs typeface="Segoe UI"/>
              </a:rPr>
              <a:t>Service </a:t>
            </a:r>
            <a:r>
              <a:rPr sz="1800" b="1" spc="-5" dirty="0">
                <a:latin typeface="Segoe UI"/>
                <a:cs typeface="Segoe UI"/>
              </a:rPr>
              <a:t>Locator </a:t>
            </a:r>
            <a:r>
              <a:rPr sz="1800" dirty="0">
                <a:latin typeface="Segoe UI"/>
                <a:cs typeface="Segoe UI"/>
              </a:rPr>
              <a:t>- </a:t>
            </a:r>
            <a:r>
              <a:rPr sz="1800" spc="-10" dirty="0">
                <a:latin typeface="Segoe UI"/>
                <a:cs typeface="Segoe UI"/>
              </a:rPr>
              <a:t>паттерн </a:t>
            </a:r>
            <a:r>
              <a:rPr sz="1800" spc="-5" dirty="0">
                <a:latin typeface="Segoe UI"/>
                <a:cs typeface="Segoe UI"/>
              </a:rPr>
              <a:t>использующийся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15" dirty="0">
                <a:latin typeface="Segoe UI"/>
                <a:cs typeface="Segoe UI"/>
              </a:rPr>
              <a:t>отделения </a:t>
            </a:r>
            <a:r>
              <a:rPr sz="1800" spc="-10" dirty="0">
                <a:latin typeface="Segoe UI"/>
                <a:cs typeface="Segoe UI"/>
              </a:rPr>
              <a:t>объекта </a:t>
            </a:r>
            <a:r>
              <a:rPr sz="1800" spc="-20" dirty="0">
                <a:latin typeface="Segoe UI"/>
                <a:cs typeface="Segoe UI"/>
              </a:rPr>
              <a:t>от его</a:t>
            </a:r>
            <a:r>
              <a:rPr sz="1800" spc="9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зависимостей.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251" y="3279633"/>
            <a:ext cx="1563729" cy="1030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404" y="3297935"/>
            <a:ext cx="1491995" cy="958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404" y="3297935"/>
            <a:ext cx="1492250" cy="958850"/>
          </a:xfrm>
          <a:custGeom>
            <a:avLst/>
            <a:gdLst/>
            <a:ahLst/>
            <a:cxnLst/>
            <a:rect l="l" t="t" r="r" b="b"/>
            <a:pathLst>
              <a:path w="1492250" h="958850">
                <a:moveTo>
                  <a:pt x="0" y="958595"/>
                </a:moveTo>
                <a:lnTo>
                  <a:pt x="1491995" y="958595"/>
                </a:lnTo>
                <a:lnTo>
                  <a:pt x="1491995" y="0"/>
                </a:lnTo>
                <a:lnTo>
                  <a:pt x="0" y="0"/>
                </a:lnTo>
                <a:lnTo>
                  <a:pt x="0" y="95859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766" y="3613150"/>
            <a:ext cx="67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2647" y="2322536"/>
            <a:ext cx="1563729" cy="1028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2340864"/>
            <a:ext cx="1491996" cy="957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2340864"/>
            <a:ext cx="1492250" cy="957580"/>
          </a:xfrm>
          <a:custGeom>
            <a:avLst/>
            <a:gdLst/>
            <a:ahLst/>
            <a:cxnLst/>
            <a:rect l="l" t="t" r="r" b="b"/>
            <a:pathLst>
              <a:path w="1492250" h="957579">
                <a:moveTo>
                  <a:pt x="0" y="957072"/>
                </a:moveTo>
                <a:lnTo>
                  <a:pt x="1491996" y="957072"/>
                </a:lnTo>
                <a:lnTo>
                  <a:pt x="1491996" y="0"/>
                </a:lnTo>
                <a:lnTo>
                  <a:pt x="0" y="0"/>
                </a:lnTo>
                <a:lnTo>
                  <a:pt x="0" y="957072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06395" y="2654934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52647" y="4238204"/>
            <a:ext cx="1563729" cy="1028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0800" y="4256532"/>
            <a:ext cx="1491996" cy="9570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800" y="4256532"/>
            <a:ext cx="1492250" cy="957580"/>
          </a:xfrm>
          <a:custGeom>
            <a:avLst/>
            <a:gdLst/>
            <a:ahLst/>
            <a:cxnLst/>
            <a:rect l="l" t="t" r="r" b="b"/>
            <a:pathLst>
              <a:path w="1492250" h="957579">
                <a:moveTo>
                  <a:pt x="0" y="957071"/>
                </a:moveTo>
                <a:lnTo>
                  <a:pt x="1491996" y="957071"/>
                </a:lnTo>
                <a:lnTo>
                  <a:pt x="1491996" y="0"/>
                </a:lnTo>
                <a:lnTo>
                  <a:pt x="0" y="0"/>
                </a:lnTo>
                <a:lnTo>
                  <a:pt x="0" y="95707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06395" y="4570933"/>
            <a:ext cx="860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6251" y="3742956"/>
            <a:ext cx="728459" cy="11673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8161" y="3765803"/>
            <a:ext cx="533400" cy="1031240"/>
          </a:xfrm>
          <a:custGeom>
            <a:avLst/>
            <a:gdLst/>
            <a:ahLst/>
            <a:cxnLst/>
            <a:rect l="l" t="t" r="r" b="b"/>
            <a:pathLst>
              <a:path w="533400" h="1031239">
                <a:moveTo>
                  <a:pt x="482110" y="970915"/>
                </a:moveTo>
                <a:lnTo>
                  <a:pt x="423544" y="1005078"/>
                </a:lnTo>
                <a:lnTo>
                  <a:pt x="417321" y="1008634"/>
                </a:lnTo>
                <a:lnTo>
                  <a:pt x="415289" y="1016635"/>
                </a:lnTo>
                <a:lnTo>
                  <a:pt x="418845" y="1022731"/>
                </a:lnTo>
                <a:lnTo>
                  <a:pt x="422401" y="1028954"/>
                </a:lnTo>
                <a:lnTo>
                  <a:pt x="430402" y="1030986"/>
                </a:lnTo>
                <a:lnTo>
                  <a:pt x="511189" y="983869"/>
                </a:lnTo>
                <a:lnTo>
                  <a:pt x="507745" y="983869"/>
                </a:lnTo>
                <a:lnTo>
                  <a:pt x="507745" y="982091"/>
                </a:lnTo>
                <a:lnTo>
                  <a:pt x="501269" y="982091"/>
                </a:lnTo>
                <a:lnTo>
                  <a:pt x="482110" y="970915"/>
                </a:lnTo>
                <a:close/>
              </a:path>
              <a:path w="533400" h="1031239">
                <a:moveTo>
                  <a:pt x="253745" y="12954"/>
                </a:moveTo>
                <a:lnTo>
                  <a:pt x="253745" y="978027"/>
                </a:lnTo>
                <a:lnTo>
                  <a:pt x="259587" y="983869"/>
                </a:lnTo>
                <a:lnTo>
                  <a:pt x="459903" y="983869"/>
                </a:lnTo>
                <a:lnTo>
                  <a:pt x="482110" y="970915"/>
                </a:lnTo>
                <a:lnTo>
                  <a:pt x="279654" y="970915"/>
                </a:lnTo>
                <a:lnTo>
                  <a:pt x="266700" y="957961"/>
                </a:lnTo>
                <a:lnTo>
                  <a:pt x="279654" y="957961"/>
                </a:lnTo>
                <a:lnTo>
                  <a:pt x="279654" y="25908"/>
                </a:lnTo>
                <a:lnTo>
                  <a:pt x="266700" y="25908"/>
                </a:lnTo>
                <a:lnTo>
                  <a:pt x="253745" y="12954"/>
                </a:lnTo>
                <a:close/>
              </a:path>
              <a:path w="533400" h="1031239">
                <a:moveTo>
                  <a:pt x="511188" y="957961"/>
                </a:moveTo>
                <a:lnTo>
                  <a:pt x="507745" y="957961"/>
                </a:lnTo>
                <a:lnTo>
                  <a:pt x="507745" y="983869"/>
                </a:lnTo>
                <a:lnTo>
                  <a:pt x="511189" y="983869"/>
                </a:lnTo>
                <a:lnTo>
                  <a:pt x="533400" y="970915"/>
                </a:lnTo>
                <a:lnTo>
                  <a:pt x="511188" y="957961"/>
                </a:lnTo>
                <a:close/>
              </a:path>
              <a:path w="533400" h="1031239">
                <a:moveTo>
                  <a:pt x="501269" y="959739"/>
                </a:moveTo>
                <a:lnTo>
                  <a:pt x="482110" y="970915"/>
                </a:lnTo>
                <a:lnTo>
                  <a:pt x="501269" y="982091"/>
                </a:lnTo>
                <a:lnTo>
                  <a:pt x="501269" y="959739"/>
                </a:lnTo>
                <a:close/>
              </a:path>
              <a:path w="533400" h="1031239">
                <a:moveTo>
                  <a:pt x="507745" y="959739"/>
                </a:moveTo>
                <a:lnTo>
                  <a:pt x="501269" y="959739"/>
                </a:lnTo>
                <a:lnTo>
                  <a:pt x="501269" y="982091"/>
                </a:lnTo>
                <a:lnTo>
                  <a:pt x="507745" y="982091"/>
                </a:lnTo>
                <a:lnTo>
                  <a:pt x="507745" y="959739"/>
                </a:lnTo>
                <a:close/>
              </a:path>
              <a:path w="533400" h="1031239">
                <a:moveTo>
                  <a:pt x="279654" y="957961"/>
                </a:moveTo>
                <a:lnTo>
                  <a:pt x="266700" y="957961"/>
                </a:lnTo>
                <a:lnTo>
                  <a:pt x="279654" y="970915"/>
                </a:lnTo>
                <a:lnTo>
                  <a:pt x="279654" y="957961"/>
                </a:lnTo>
                <a:close/>
              </a:path>
              <a:path w="533400" h="1031239">
                <a:moveTo>
                  <a:pt x="459903" y="957961"/>
                </a:moveTo>
                <a:lnTo>
                  <a:pt x="279654" y="957961"/>
                </a:lnTo>
                <a:lnTo>
                  <a:pt x="279654" y="970915"/>
                </a:lnTo>
                <a:lnTo>
                  <a:pt x="482110" y="970915"/>
                </a:lnTo>
                <a:lnTo>
                  <a:pt x="459903" y="957961"/>
                </a:lnTo>
                <a:close/>
              </a:path>
              <a:path w="533400" h="1031239">
                <a:moveTo>
                  <a:pt x="430402" y="910717"/>
                </a:moveTo>
                <a:lnTo>
                  <a:pt x="422401" y="912876"/>
                </a:lnTo>
                <a:lnTo>
                  <a:pt x="418845" y="918972"/>
                </a:lnTo>
                <a:lnTo>
                  <a:pt x="415289" y="925195"/>
                </a:lnTo>
                <a:lnTo>
                  <a:pt x="417321" y="933196"/>
                </a:lnTo>
                <a:lnTo>
                  <a:pt x="423544" y="936752"/>
                </a:lnTo>
                <a:lnTo>
                  <a:pt x="482110" y="970915"/>
                </a:lnTo>
                <a:lnTo>
                  <a:pt x="501269" y="959739"/>
                </a:lnTo>
                <a:lnTo>
                  <a:pt x="507745" y="959739"/>
                </a:lnTo>
                <a:lnTo>
                  <a:pt x="507745" y="957961"/>
                </a:lnTo>
                <a:lnTo>
                  <a:pt x="511188" y="957961"/>
                </a:lnTo>
                <a:lnTo>
                  <a:pt x="436499" y="914400"/>
                </a:lnTo>
                <a:lnTo>
                  <a:pt x="430402" y="910717"/>
                </a:lnTo>
                <a:close/>
              </a:path>
              <a:path w="533400" h="1031239">
                <a:moveTo>
                  <a:pt x="273812" y="0"/>
                </a:moveTo>
                <a:lnTo>
                  <a:pt x="0" y="0"/>
                </a:lnTo>
                <a:lnTo>
                  <a:pt x="0" y="25908"/>
                </a:lnTo>
                <a:lnTo>
                  <a:pt x="253745" y="25908"/>
                </a:lnTo>
                <a:lnTo>
                  <a:pt x="253745" y="12954"/>
                </a:lnTo>
                <a:lnTo>
                  <a:pt x="279654" y="12954"/>
                </a:lnTo>
                <a:lnTo>
                  <a:pt x="279654" y="5842"/>
                </a:lnTo>
                <a:lnTo>
                  <a:pt x="273812" y="0"/>
                </a:lnTo>
                <a:close/>
              </a:path>
              <a:path w="533400" h="1031239">
                <a:moveTo>
                  <a:pt x="279654" y="12954"/>
                </a:moveTo>
                <a:lnTo>
                  <a:pt x="253745" y="12954"/>
                </a:lnTo>
                <a:lnTo>
                  <a:pt x="266700" y="25908"/>
                </a:lnTo>
                <a:lnTo>
                  <a:pt x="279654" y="25908"/>
                </a:lnTo>
                <a:lnTo>
                  <a:pt x="279654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6251" y="2682252"/>
            <a:ext cx="728459" cy="11673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8161" y="2760091"/>
            <a:ext cx="533400" cy="1031240"/>
          </a:xfrm>
          <a:custGeom>
            <a:avLst/>
            <a:gdLst/>
            <a:ahLst/>
            <a:cxnLst/>
            <a:rect l="l" t="t" r="r" b="b"/>
            <a:pathLst>
              <a:path w="533400" h="1031239">
                <a:moveTo>
                  <a:pt x="253745" y="1005078"/>
                </a:moveTo>
                <a:lnTo>
                  <a:pt x="0" y="1005078"/>
                </a:lnTo>
                <a:lnTo>
                  <a:pt x="0" y="1030986"/>
                </a:lnTo>
                <a:lnTo>
                  <a:pt x="273812" y="1030986"/>
                </a:lnTo>
                <a:lnTo>
                  <a:pt x="279654" y="1025144"/>
                </a:lnTo>
                <a:lnTo>
                  <a:pt x="279654" y="1018032"/>
                </a:lnTo>
                <a:lnTo>
                  <a:pt x="253745" y="1018032"/>
                </a:lnTo>
                <a:lnTo>
                  <a:pt x="253745" y="1005078"/>
                </a:lnTo>
                <a:close/>
              </a:path>
              <a:path w="533400" h="1031239">
                <a:moveTo>
                  <a:pt x="459903" y="47117"/>
                </a:moveTo>
                <a:lnTo>
                  <a:pt x="259587" y="47117"/>
                </a:lnTo>
                <a:lnTo>
                  <a:pt x="253745" y="52959"/>
                </a:lnTo>
                <a:lnTo>
                  <a:pt x="253745" y="1018032"/>
                </a:lnTo>
                <a:lnTo>
                  <a:pt x="266700" y="1005078"/>
                </a:lnTo>
                <a:lnTo>
                  <a:pt x="279654" y="1005078"/>
                </a:lnTo>
                <a:lnTo>
                  <a:pt x="279654" y="73025"/>
                </a:lnTo>
                <a:lnTo>
                  <a:pt x="266700" y="73025"/>
                </a:lnTo>
                <a:lnTo>
                  <a:pt x="279654" y="60071"/>
                </a:lnTo>
                <a:lnTo>
                  <a:pt x="482110" y="60071"/>
                </a:lnTo>
                <a:lnTo>
                  <a:pt x="459903" y="47117"/>
                </a:lnTo>
                <a:close/>
              </a:path>
              <a:path w="533400" h="1031239">
                <a:moveTo>
                  <a:pt x="279654" y="1005078"/>
                </a:moveTo>
                <a:lnTo>
                  <a:pt x="266700" y="1005078"/>
                </a:lnTo>
                <a:lnTo>
                  <a:pt x="253745" y="1018032"/>
                </a:lnTo>
                <a:lnTo>
                  <a:pt x="279654" y="1018032"/>
                </a:lnTo>
                <a:lnTo>
                  <a:pt x="279654" y="1005078"/>
                </a:lnTo>
                <a:close/>
              </a:path>
              <a:path w="533400" h="1031239">
                <a:moveTo>
                  <a:pt x="482110" y="60071"/>
                </a:moveTo>
                <a:lnTo>
                  <a:pt x="423544" y="94234"/>
                </a:lnTo>
                <a:lnTo>
                  <a:pt x="417321" y="97789"/>
                </a:lnTo>
                <a:lnTo>
                  <a:pt x="415289" y="105791"/>
                </a:lnTo>
                <a:lnTo>
                  <a:pt x="418845" y="111887"/>
                </a:lnTo>
                <a:lnTo>
                  <a:pt x="422401" y="118110"/>
                </a:lnTo>
                <a:lnTo>
                  <a:pt x="430402" y="120142"/>
                </a:lnTo>
                <a:lnTo>
                  <a:pt x="511188" y="73025"/>
                </a:lnTo>
                <a:lnTo>
                  <a:pt x="507745" y="73025"/>
                </a:lnTo>
                <a:lnTo>
                  <a:pt x="507745" y="71247"/>
                </a:lnTo>
                <a:lnTo>
                  <a:pt x="501269" y="71247"/>
                </a:lnTo>
                <a:lnTo>
                  <a:pt x="482110" y="60071"/>
                </a:lnTo>
                <a:close/>
              </a:path>
              <a:path w="533400" h="1031239">
                <a:moveTo>
                  <a:pt x="279654" y="60071"/>
                </a:moveTo>
                <a:lnTo>
                  <a:pt x="266700" y="73025"/>
                </a:lnTo>
                <a:lnTo>
                  <a:pt x="279654" y="73025"/>
                </a:lnTo>
                <a:lnTo>
                  <a:pt x="279654" y="60071"/>
                </a:lnTo>
                <a:close/>
              </a:path>
              <a:path w="533400" h="1031239">
                <a:moveTo>
                  <a:pt x="482110" y="60071"/>
                </a:moveTo>
                <a:lnTo>
                  <a:pt x="279654" y="60071"/>
                </a:lnTo>
                <a:lnTo>
                  <a:pt x="279654" y="73025"/>
                </a:lnTo>
                <a:lnTo>
                  <a:pt x="459903" y="73025"/>
                </a:lnTo>
                <a:lnTo>
                  <a:pt x="482110" y="60071"/>
                </a:lnTo>
                <a:close/>
              </a:path>
              <a:path w="533400" h="1031239">
                <a:moveTo>
                  <a:pt x="511189" y="47117"/>
                </a:moveTo>
                <a:lnTo>
                  <a:pt x="507745" y="47117"/>
                </a:lnTo>
                <a:lnTo>
                  <a:pt x="507745" y="73025"/>
                </a:lnTo>
                <a:lnTo>
                  <a:pt x="511188" y="73025"/>
                </a:lnTo>
                <a:lnTo>
                  <a:pt x="533400" y="60071"/>
                </a:lnTo>
                <a:lnTo>
                  <a:pt x="511189" y="47117"/>
                </a:lnTo>
                <a:close/>
              </a:path>
              <a:path w="533400" h="1031239">
                <a:moveTo>
                  <a:pt x="501269" y="48895"/>
                </a:moveTo>
                <a:lnTo>
                  <a:pt x="482110" y="60071"/>
                </a:lnTo>
                <a:lnTo>
                  <a:pt x="501269" y="71247"/>
                </a:lnTo>
                <a:lnTo>
                  <a:pt x="501269" y="48895"/>
                </a:lnTo>
                <a:close/>
              </a:path>
              <a:path w="533400" h="1031239">
                <a:moveTo>
                  <a:pt x="507745" y="48895"/>
                </a:moveTo>
                <a:lnTo>
                  <a:pt x="501269" y="48895"/>
                </a:lnTo>
                <a:lnTo>
                  <a:pt x="501269" y="71247"/>
                </a:lnTo>
                <a:lnTo>
                  <a:pt x="507745" y="71247"/>
                </a:lnTo>
                <a:lnTo>
                  <a:pt x="507745" y="48895"/>
                </a:lnTo>
                <a:close/>
              </a:path>
              <a:path w="533400" h="1031239">
                <a:moveTo>
                  <a:pt x="430402" y="0"/>
                </a:moveTo>
                <a:lnTo>
                  <a:pt x="422401" y="2032"/>
                </a:lnTo>
                <a:lnTo>
                  <a:pt x="418845" y="8255"/>
                </a:lnTo>
                <a:lnTo>
                  <a:pt x="415289" y="14350"/>
                </a:lnTo>
                <a:lnTo>
                  <a:pt x="417321" y="22351"/>
                </a:lnTo>
                <a:lnTo>
                  <a:pt x="423544" y="25908"/>
                </a:lnTo>
                <a:lnTo>
                  <a:pt x="482110" y="60071"/>
                </a:lnTo>
                <a:lnTo>
                  <a:pt x="501269" y="48895"/>
                </a:lnTo>
                <a:lnTo>
                  <a:pt x="507745" y="48895"/>
                </a:lnTo>
                <a:lnTo>
                  <a:pt x="507745" y="47117"/>
                </a:lnTo>
                <a:lnTo>
                  <a:pt x="511189" y="47117"/>
                </a:lnTo>
                <a:lnTo>
                  <a:pt x="430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3047" y="3334498"/>
            <a:ext cx="1563729" cy="1030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1200" y="3352800"/>
            <a:ext cx="1491996" cy="9585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1200" y="3352800"/>
            <a:ext cx="1492250" cy="958850"/>
          </a:xfrm>
          <a:custGeom>
            <a:avLst/>
            <a:gdLst/>
            <a:ahLst/>
            <a:cxnLst/>
            <a:rect l="l" t="t" r="r" b="b"/>
            <a:pathLst>
              <a:path w="1492250" h="958850">
                <a:moveTo>
                  <a:pt x="0" y="958595"/>
                </a:moveTo>
                <a:lnTo>
                  <a:pt x="1491996" y="958595"/>
                </a:lnTo>
                <a:lnTo>
                  <a:pt x="1491996" y="0"/>
                </a:lnTo>
                <a:lnTo>
                  <a:pt x="0" y="0"/>
                </a:lnTo>
                <a:lnTo>
                  <a:pt x="0" y="95859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01536" y="3667201"/>
            <a:ext cx="672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31087" y="2375902"/>
            <a:ext cx="1562117" cy="1030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69195" y="2394204"/>
            <a:ext cx="1490472" cy="958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69195" y="2394204"/>
            <a:ext cx="1490980" cy="958850"/>
          </a:xfrm>
          <a:custGeom>
            <a:avLst/>
            <a:gdLst/>
            <a:ahLst/>
            <a:cxnLst/>
            <a:rect l="l" t="t" r="r" b="b"/>
            <a:pathLst>
              <a:path w="1490979" h="958850">
                <a:moveTo>
                  <a:pt x="0" y="958596"/>
                </a:moveTo>
                <a:lnTo>
                  <a:pt x="1490472" y="958596"/>
                </a:lnTo>
                <a:lnTo>
                  <a:pt x="1490472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885044" y="2709417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31087" y="4293068"/>
            <a:ext cx="1562117" cy="1028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69195" y="4311396"/>
            <a:ext cx="1490472" cy="957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69195" y="4311396"/>
            <a:ext cx="1490980" cy="957580"/>
          </a:xfrm>
          <a:custGeom>
            <a:avLst/>
            <a:gdLst/>
            <a:ahLst/>
            <a:cxnLst/>
            <a:rect l="l" t="t" r="r" b="b"/>
            <a:pathLst>
              <a:path w="1490979" h="957579">
                <a:moveTo>
                  <a:pt x="0" y="957071"/>
                </a:moveTo>
                <a:lnTo>
                  <a:pt x="1490472" y="957071"/>
                </a:lnTo>
                <a:lnTo>
                  <a:pt x="1490472" y="0"/>
                </a:lnTo>
                <a:lnTo>
                  <a:pt x="0" y="0"/>
                </a:lnTo>
                <a:lnTo>
                  <a:pt x="0" y="95707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885044" y="4625720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37319" y="3796296"/>
            <a:ext cx="685825" cy="11673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79230" y="3819144"/>
            <a:ext cx="490220" cy="1031240"/>
          </a:xfrm>
          <a:custGeom>
            <a:avLst/>
            <a:gdLst/>
            <a:ahLst/>
            <a:cxnLst/>
            <a:rect l="l" t="t" r="r" b="b"/>
            <a:pathLst>
              <a:path w="490220" h="1031239">
                <a:moveTo>
                  <a:pt x="438549" y="970914"/>
                </a:moveTo>
                <a:lnTo>
                  <a:pt x="379984" y="1005077"/>
                </a:lnTo>
                <a:lnTo>
                  <a:pt x="373761" y="1008633"/>
                </a:lnTo>
                <a:lnTo>
                  <a:pt x="371728" y="1016634"/>
                </a:lnTo>
                <a:lnTo>
                  <a:pt x="375285" y="1022730"/>
                </a:lnTo>
                <a:lnTo>
                  <a:pt x="378841" y="1028953"/>
                </a:lnTo>
                <a:lnTo>
                  <a:pt x="386842" y="1030985"/>
                </a:lnTo>
                <a:lnTo>
                  <a:pt x="393065" y="1027429"/>
                </a:lnTo>
                <a:lnTo>
                  <a:pt x="467754" y="983868"/>
                </a:lnTo>
                <a:lnTo>
                  <a:pt x="464185" y="983868"/>
                </a:lnTo>
                <a:lnTo>
                  <a:pt x="464185" y="982090"/>
                </a:lnTo>
                <a:lnTo>
                  <a:pt x="457708" y="982090"/>
                </a:lnTo>
                <a:lnTo>
                  <a:pt x="438549" y="970914"/>
                </a:lnTo>
                <a:close/>
              </a:path>
              <a:path w="490220" h="1031239">
                <a:moveTo>
                  <a:pt x="232028" y="12953"/>
                </a:moveTo>
                <a:lnTo>
                  <a:pt x="232028" y="978026"/>
                </a:lnTo>
                <a:lnTo>
                  <a:pt x="237744" y="983868"/>
                </a:lnTo>
                <a:lnTo>
                  <a:pt x="416342" y="983868"/>
                </a:lnTo>
                <a:lnTo>
                  <a:pt x="438549" y="970914"/>
                </a:lnTo>
                <a:lnTo>
                  <a:pt x="257937" y="970914"/>
                </a:lnTo>
                <a:lnTo>
                  <a:pt x="244983" y="957960"/>
                </a:lnTo>
                <a:lnTo>
                  <a:pt x="257937" y="957960"/>
                </a:lnTo>
                <a:lnTo>
                  <a:pt x="257937" y="25907"/>
                </a:lnTo>
                <a:lnTo>
                  <a:pt x="244983" y="25907"/>
                </a:lnTo>
                <a:lnTo>
                  <a:pt x="232028" y="12953"/>
                </a:lnTo>
                <a:close/>
              </a:path>
              <a:path w="490220" h="1031239">
                <a:moveTo>
                  <a:pt x="467754" y="957960"/>
                </a:moveTo>
                <a:lnTo>
                  <a:pt x="464185" y="957960"/>
                </a:lnTo>
                <a:lnTo>
                  <a:pt x="464185" y="983868"/>
                </a:lnTo>
                <a:lnTo>
                  <a:pt x="467754" y="983868"/>
                </a:lnTo>
                <a:lnTo>
                  <a:pt x="489966" y="970914"/>
                </a:lnTo>
                <a:lnTo>
                  <a:pt x="467754" y="957960"/>
                </a:lnTo>
                <a:close/>
              </a:path>
              <a:path w="490220" h="1031239">
                <a:moveTo>
                  <a:pt x="457708" y="959738"/>
                </a:moveTo>
                <a:lnTo>
                  <a:pt x="438549" y="970914"/>
                </a:lnTo>
                <a:lnTo>
                  <a:pt x="457708" y="982090"/>
                </a:lnTo>
                <a:lnTo>
                  <a:pt x="457708" y="959738"/>
                </a:lnTo>
                <a:close/>
              </a:path>
              <a:path w="490220" h="1031239">
                <a:moveTo>
                  <a:pt x="464185" y="959738"/>
                </a:moveTo>
                <a:lnTo>
                  <a:pt x="457708" y="959738"/>
                </a:lnTo>
                <a:lnTo>
                  <a:pt x="457708" y="982090"/>
                </a:lnTo>
                <a:lnTo>
                  <a:pt x="464185" y="982090"/>
                </a:lnTo>
                <a:lnTo>
                  <a:pt x="464185" y="959738"/>
                </a:lnTo>
                <a:close/>
              </a:path>
              <a:path w="490220" h="1031239">
                <a:moveTo>
                  <a:pt x="257937" y="957960"/>
                </a:moveTo>
                <a:lnTo>
                  <a:pt x="244983" y="957960"/>
                </a:lnTo>
                <a:lnTo>
                  <a:pt x="257937" y="970914"/>
                </a:lnTo>
                <a:lnTo>
                  <a:pt x="257937" y="957960"/>
                </a:lnTo>
                <a:close/>
              </a:path>
              <a:path w="490220" h="1031239">
                <a:moveTo>
                  <a:pt x="416342" y="957960"/>
                </a:moveTo>
                <a:lnTo>
                  <a:pt x="257937" y="957960"/>
                </a:lnTo>
                <a:lnTo>
                  <a:pt x="257937" y="970914"/>
                </a:lnTo>
                <a:lnTo>
                  <a:pt x="438549" y="970914"/>
                </a:lnTo>
                <a:lnTo>
                  <a:pt x="416342" y="957960"/>
                </a:lnTo>
                <a:close/>
              </a:path>
              <a:path w="490220" h="1031239">
                <a:moveTo>
                  <a:pt x="386842" y="910716"/>
                </a:moveTo>
                <a:lnTo>
                  <a:pt x="378841" y="912875"/>
                </a:lnTo>
                <a:lnTo>
                  <a:pt x="375285" y="918971"/>
                </a:lnTo>
                <a:lnTo>
                  <a:pt x="371728" y="925194"/>
                </a:lnTo>
                <a:lnTo>
                  <a:pt x="373761" y="933195"/>
                </a:lnTo>
                <a:lnTo>
                  <a:pt x="379984" y="936751"/>
                </a:lnTo>
                <a:lnTo>
                  <a:pt x="438549" y="970914"/>
                </a:lnTo>
                <a:lnTo>
                  <a:pt x="457708" y="959738"/>
                </a:lnTo>
                <a:lnTo>
                  <a:pt x="464185" y="959738"/>
                </a:lnTo>
                <a:lnTo>
                  <a:pt x="464185" y="957960"/>
                </a:lnTo>
                <a:lnTo>
                  <a:pt x="467754" y="957960"/>
                </a:lnTo>
                <a:lnTo>
                  <a:pt x="386842" y="910716"/>
                </a:lnTo>
                <a:close/>
              </a:path>
              <a:path w="490220" h="1031239">
                <a:moveTo>
                  <a:pt x="252095" y="0"/>
                </a:moveTo>
                <a:lnTo>
                  <a:pt x="0" y="0"/>
                </a:lnTo>
                <a:lnTo>
                  <a:pt x="0" y="25907"/>
                </a:lnTo>
                <a:lnTo>
                  <a:pt x="232028" y="25907"/>
                </a:lnTo>
                <a:lnTo>
                  <a:pt x="232028" y="12953"/>
                </a:lnTo>
                <a:lnTo>
                  <a:pt x="257937" y="12953"/>
                </a:lnTo>
                <a:lnTo>
                  <a:pt x="257937" y="5841"/>
                </a:lnTo>
                <a:lnTo>
                  <a:pt x="252095" y="0"/>
                </a:lnTo>
                <a:close/>
              </a:path>
              <a:path w="490220" h="1031239">
                <a:moveTo>
                  <a:pt x="257937" y="12953"/>
                </a:moveTo>
                <a:lnTo>
                  <a:pt x="232028" y="12953"/>
                </a:lnTo>
                <a:lnTo>
                  <a:pt x="244983" y="25907"/>
                </a:lnTo>
                <a:lnTo>
                  <a:pt x="257937" y="25907"/>
                </a:lnTo>
                <a:lnTo>
                  <a:pt x="257937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37319" y="2737116"/>
            <a:ext cx="685825" cy="11673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79230" y="2814954"/>
            <a:ext cx="490220" cy="1031240"/>
          </a:xfrm>
          <a:custGeom>
            <a:avLst/>
            <a:gdLst/>
            <a:ahLst/>
            <a:cxnLst/>
            <a:rect l="l" t="t" r="r" b="b"/>
            <a:pathLst>
              <a:path w="490220" h="1031239">
                <a:moveTo>
                  <a:pt x="232028" y="1005078"/>
                </a:moveTo>
                <a:lnTo>
                  <a:pt x="0" y="1005078"/>
                </a:lnTo>
                <a:lnTo>
                  <a:pt x="0" y="1030986"/>
                </a:lnTo>
                <a:lnTo>
                  <a:pt x="252095" y="1030986"/>
                </a:lnTo>
                <a:lnTo>
                  <a:pt x="257937" y="1025144"/>
                </a:lnTo>
                <a:lnTo>
                  <a:pt x="257937" y="1018032"/>
                </a:lnTo>
                <a:lnTo>
                  <a:pt x="232028" y="1018032"/>
                </a:lnTo>
                <a:lnTo>
                  <a:pt x="232028" y="1005078"/>
                </a:lnTo>
                <a:close/>
              </a:path>
              <a:path w="490220" h="1031239">
                <a:moveTo>
                  <a:pt x="416342" y="47117"/>
                </a:moveTo>
                <a:lnTo>
                  <a:pt x="237744" y="47117"/>
                </a:lnTo>
                <a:lnTo>
                  <a:pt x="232028" y="52959"/>
                </a:lnTo>
                <a:lnTo>
                  <a:pt x="232028" y="1018032"/>
                </a:lnTo>
                <a:lnTo>
                  <a:pt x="244983" y="1005078"/>
                </a:lnTo>
                <a:lnTo>
                  <a:pt x="257937" y="1005078"/>
                </a:lnTo>
                <a:lnTo>
                  <a:pt x="257937" y="73025"/>
                </a:lnTo>
                <a:lnTo>
                  <a:pt x="244983" y="73025"/>
                </a:lnTo>
                <a:lnTo>
                  <a:pt x="257937" y="60071"/>
                </a:lnTo>
                <a:lnTo>
                  <a:pt x="438549" y="60071"/>
                </a:lnTo>
                <a:lnTo>
                  <a:pt x="416342" y="47117"/>
                </a:lnTo>
                <a:close/>
              </a:path>
              <a:path w="490220" h="1031239">
                <a:moveTo>
                  <a:pt x="257937" y="1005078"/>
                </a:moveTo>
                <a:lnTo>
                  <a:pt x="244983" y="1005078"/>
                </a:lnTo>
                <a:lnTo>
                  <a:pt x="232028" y="1018032"/>
                </a:lnTo>
                <a:lnTo>
                  <a:pt x="257937" y="1018032"/>
                </a:lnTo>
                <a:lnTo>
                  <a:pt x="257937" y="1005078"/>
                </a:lnTo>
                <a:close/>
              </a:path>
              <a:path w="490220" h="1031239">
                <a:moveTo>
                  <a:pt x="438549" y="60071"/>
                </a:moveTo>
                <a:lnTo>
                  <a:pt x="379984" y="94234"/>
                </a:lnTo>
                <a:lnTo>
                  <a:pt x="373761" y="97790"/>
                </a:lnTo>
                <a:lnTo>
                  <a:pt x="371728" y="105791"/>
                </a:lnTo>
                <a:lnTo>
                  <a:pt x="375285" y="111887"/>
                </a:lnTo>
                <a:lnTo>
                  <a:pt x="378841" y="118110"/>
                </a:lnTo>
                <a:lnTo>
                  <a:pt x="386842" y="120142"/>
                </a:lnTo>
                <a:lnTo>
                  <a:pt x="393065" y="116586"/>
                </a:lnTo>
                <a:lnTo>
                  <a:pt x="467754" y="73025"/>
                </a:lnTo>
                <a:lnTo>
                  <a:pt x="464185" y="73025"/>
                </a:lnTo>
                <a:lnTo>
                  <a:pt x="464185" y="71247"/>
                </a:lnTo>
                <a:lnTo>
                  <a:pt x="457708" y="71247"/>
                </a:lnTo>
                <a:lnTo>
                  <a:pt x="438549" y="60071"/>
                </a:lnTo>
                <a:close/>
              </a:path>
              <a:path w="490220" h="1031239">
                <a:moveTo>
                  <a:pt x="257937" y="60071"/>
                </a:moveTo>
                <a:lnTo>
                  <a:pt x="244983" y="73025"/>
                </a:lnTo>
                <a:lnTo>
                  <a:pt x="257937" y="73025"/>
                </a:lnTo>
                <a:lnTo>
                  <a:pt x="257937" y="60071"/>
                </a:lnTo>
                <a:close/>
              </a:path>
              <a:path w="490220" h="1031239">
                <a:moveTo>
                  <a:pt x="438549" y="60071"/>
                </a:moveTo>
                <a:lnTo>
                  <a:pt x="257937" y="60071"/>
                </a:lnTo>
                <a:lnTo>
                  <a:pt x="257937" y="73025"/>
                </a:lnTo>
                <a:lnTo>
                  <a:pt x="416342" y="73025"/>
                </a:lnTo>
                <a:lnTo>
                  <a:pt x="438549" y="60071"/>
                </a:lnTo>
                <a:close/>
              </a:path>
              <a:path w="490220" h="1031239">
                <a:moveTo>
                  <a:pt x="467754" y="47117"/>
                </a:moveTo>
                <a:lnTo>
                  <a:pt x="464185" y="47117"/>
                </a:lnTo>
                <a:lnTo>
                  <a:pt x="464185" y="73025"/>
                </a:lnTo>
                <a:lnTo>
                  <a:pt x="467754" y="73025"/>
                </a:lnTo>
                <a:lnTo>
                  <a:pt x="489966" y="60071"/>
                </a:lnTo>
                <a:lnTo>
                  <a:pt x="467754" y="47117"/>
                </a:lnTo>
                <a:close/>
              </a:path>
              <a:path w="490220" h="1031239">
                <a:moveTo>
                  <a:pt x="457708" y="48895"/>
                </a:moveTo>
                <a:lnTo>
                  <a:pt x="438549" y="60071"/>
                </a:lnTo>
                <a:lnTo>
                  <a:pt x="457708" y="71247"/>
                </a:lnTo>
                <a:lnTo>
                  <a:pt x="457708" y="48895"/>
                </a:lnTo>
                <a:close/>
              </a:path>
              <a:path w="490220" h="1031239">
                <a:moveTo>
                  <a:pt x="464185" y="48895"/>
                </a:moveTo>
                <a:lnTo>
                  <a:pt x="457708" y="48895"/>
                </a:lnTo>
                <a:lnTo>
                  <a:pt x="457708" y="71247"/>
                </a:lnTo>
                <a:lnTo>
                  <a:pt x="464185" y="71247"/>
                </a:lnTo>
                <a:lnTo>
                  <a:pt x="464185" y="48895"/>
                </a:lnTo>
                <a:close/>
              </a:path>
              <a:path w="490220" h="1031239">
                <a:moveTo>
                  <a:pt x="386842" y="0"/>
                </a:moveTo>
                <a:lnTo>
                  <a:pt x="378841" y="2032"/>
                </a:lnTo>
                <a:lnTo>
                  <a:pt x="375285" y="8255"/>
                </a:lnTo>
                <a:lnTo>
                  <a:pt x="371728" y="14350"/>
                </a:lnTo>
                <a:lnTo>
                  <a:pt x="373761" y="22352"/>
                </a:lnTo>
                <a:lnTo>
                  <a:pt x="379984" y="25908"/>
                </a:lnTo>
                <a:lnTo>
                  <a:pt x="438549" y="60071"/>
                </a:lnTo>
                <a:lnTo>
                  <a:pt x="457708" y="48895"/>
                </a:lnTo>
                <a:lnTo>
                  <a:pt x="464185" y="48895"/>
                </a:lnTo>
                <a:lnTo>
                  <a:pt x="464185" y="47117"/>
                </a:lnTo>
                <a:lnTo>
                  <a:pt x="467754" y="47117"/>
                </a:lnTo>
                <a:lnTo>
                  <a:pt x="393065" y="3556"/>
                </a:lnTo>
                <a:lnTo>
                  <a:pt x="38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40752" y="3325380"/>
            <a:ext cx="1580388" cy="10484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87995" y="3352800"/>
            <a:ext cx="1490472" cy="9585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87995" y="3352800"/>
            <a:ext cx="1490980" cy="958850"/>
          </a:xfrm>
          <a:custGeom>
            <a:avLst/>
            <a:gdLst/>
            <a:ahLst/>
            <a:cxnLst/>
            <a:rect l="l" t="t" r="r" b="b"/>
            <a:pathLst>
              <a:path w="1490979" h="958850">
                <a:moveTo>
                  <a:pt x="0" y="958595"/>
                </a:moveTo>
                <a:lnTo>
                  <a:pt x="1490472" y="958595"/>
                </a:lnTo>
                <a:lnTo>
                  <a:pt x="1490472" y="0"/>
                </a:lnTo>
                <a:lnTo>
                  <a:pt x="0" y="0"/>
                </a:lnTo>
                <a:lnTo>
                  <a:pt x="0" y="958595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973694" y="3530041"/>
            <a:ext cx="719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40523" y="3694239"/>
            <a:ext cx="501370" cy="3109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83957" y="3772027"/>
            <a:ext cx="304800" cy="120650"/>
          </a:xfrm>
          <a:custGeom>
            <a:avLst/>
            <a:gdLst/>
            <a:ahLst/>
            <a:cxnLst/>
            <a:rect l="l" t="t" r="r" b="b"/>
            <a:pathLst>
              <a:path w="304800" h="120650">
                <a:moveTo>
                  <a:pt x="253510" y="60071"/>
                </a:moveTo>
                <a:lnTo>
                  <a:pt x="194945" y="94234"/>
                </a:lnTo>
                <a:lnTo>
                  <a:pt x="188722" y="97790"/>
                </a:lnTo>
                <a:lnTo>
                  <a:pt x="186690" y="105791"/>
                </a:lnTo>
                <a:lnTo>
                  <a:pt x="190246" y="111887"/>
                </a:lnTo>
                <a:lnTo>
                  <a:pt x="193801" y="118110"/>
                </a:lnTo>
                <a:lnTo>
                  <a:pt x="201802" y="120142"/>
                </a:lnTo>
                <a:lnTo>
                  <a:pt x="282589" y="73025"/>
                </a:lnTo>
                <a:lnTo>
                  <a:pt x="279146" y="73025"/>
                </a:lnTo>
                <a:lnTo>
                  <a:pt x="279146" y="71247"/>
                </a:lnTo>
                <a:lnTo>
                  <a:pt x="272669" y="71247"/>
                </a:lnTo>
                <a:lnTo>
                  <a:pt x="253510" y="60071"/>
                </a:lnTo>
                <a:close/>
              </a:path>
              <a:path w="304800" h="120650">
                <a:moveTo>
                  <a:pt x="231303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31303" y="73025"/>
                </a:lnTo>
                <a:lnTo>
                  <a:pt x="253510" y="60071"/>
                </a:lnTo>
                <a:lnTo>
                  <a:pt x="231303" y="47117"/>
                </a:lnTo>
                <a:close/>
              </a:path>
              <a:path w="304800" h="120650">
                <a:moveTo>
                  <a:pt x="282588" y="47117"/>
                </a:moveTo>
                <a:lnTo>
                  <a:pt x="279146" y="47117"/>
                </a:lnTo>
                <a:lnTo>
                  <a:pt x="279146" y="73025"/>
                </a:lnTo>
                <a:lnTo>
                  <a:pt x="282589" y="73025"/>
                </a:lnTo>
                <a:lnTo>
                  <a:pt x="304800" y="60071"/>
                </a:lnTo>
                <a:lnTo>
                  <a:pt x="282588" y="47117"/>
                </a:lnTo>
                <a:close/>
              </a:path>
              <a:path w="304800" h="120650">
                <a:moveTo>
                  <a:pt x="272669" y="48895"/>
                </a:moveTo>
                <a:lnTo>
                  <a:pt x="253510" y="60071"/>
                </a:lnTo>
                <a:lnTo>
                  <a:pt x="272669" y="71247"/>
                </a:lnTo>
                <a:lnTo>
                  <a:pt x="272669" y="48895"/>
                </a:lnTo>
                <a:close/>
              </a:path>
              <a:path w="304800" h="120650">
                <a:moveTo>
                  <a:pt x="279146" y="48895"/>
                </a:moveTo>
                <a:lnTo>
                  <a:pt x="272669" y="48895"/>
                </a:lnTo>
                <a:lnTo>
                  <a:pt x="272669" y="71247"/>
                </a:lnTo>
                <a:lnTo>
                  <a:pt x="279146" y="71247"/>
                </a:lnTo>
                <a:lnTo>
                  <a:pt x="279146" y="48895"/>
                </a:lnTo>
                <a:close/>
              </a:path>
              <a:path w="304800" h="120650">
                <a:moveTo>
                  <a:pt x="201802" y="0"/>
                </a:moveTo>
                <a:lnTo>
                  <a:pt x="193801" y="2031"/>
                </a:lnTo>
                <a:lnTo>
                  <a:pt x="190246" y="8255"/>
                </a:lnTo>
                <a:lnTo>
                  <a:pt x="186690" y="14350"/>
                </a:lnTo>
                <a:lnTo>
                  <a:pt x="188722" y="22352"/>
                </a:lnTo>
                <a:lnTo>
                  <a:pt x="194945" y="25908"/>
                </a:lnTo>
                <a:lnTo>
                  <a:pt x="253510" y="60071"/>
                </a:lnTo>
                <a:lnTo>
                  <a:pt x="272669" y="48895"/>
                </a:lnTo>
                <a:lnTo>
                  <a:pt x="279146" y="48895"/>
                </a:lnTo>
                <a:lnTo>
                  <a:pt x="279146" y="47117"/>
                </a:lnTo>
                <a:lnTo>
                  <a:pt x="282588" y="47117"/>
                </a:lnTo>
                <a:lnTo>
                  <a:pt x="201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51712" y="5658103"/>
            <a:ext cx="101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Проблема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47969" y="5618175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Р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ешение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1326" y="854405"/>
            <a:ext cx="4690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20" dirty="0">
                <a:solidFill>
                  <a:srgbClr val="D04E1D"/>
                </a:solidFill>
                <a:latin typeface="Segoe UI Light"/>
                <a:cs typeface="Segoe UI Light"/>
              </a:rPr>
              <a:t>Service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Locator – class</a:t>
            </a:r>
            <a:r>
              <a:rPr sz="2800" b="0" spc="-5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diagram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/>
          <p:nvPr/>
        </p:nvSpPr>
        <p:spPr>
          <a:xfrm>
            <a:off x="2081783" y="1461540"/>
            <a:ext cx="7443216" cy="4527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854405"/>
            <a:ext cx="9668510" cy="3801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2229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Dependency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Injection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b="1" spc="-5" dirty="0">
                <a:latin typeface="Segoe UI"/>
                <a:cs typeface="Segoe UI"/>
              </a:rPr>
              <a:t>Dependency Injection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5" dirty="0">
                <a:latin typeface="Segoe UI"/>
                <a:cs typeface="Segoe UI"/>
              </a:rPr>
              <a:t>паттерн описывающий технику </a:t>
            </a:r>
            <a:r>
              <a:rPr sz="1800" dirty="0">
                <a:latin typeface="Segoe UI"/>
                <a:cs typeface="Segoe UI"/>
              </a:rPr>
              <a:t>внедрения внешней </a:t>
            </a:r>
            <a:r>
              <a:rPr sz="1800" spc="-5" dirty="0">
                <a:latin typeface="Segoe UI"/>
                <a:cs typeface="Segoe UI"/>
              </a:rPr>
              <a:t>зависимости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в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Segoe UI"/>
                <a:cs typeface="Segoe UI"/>
              </a:rPr>
              <a:t>программный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компонент.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Segoe UI"/>
                <a:cs typeface="Segoe UI"/>
              </a:rPr>
              <a:t>Способы </a:t>
            </a:r>
            <a:r>
              <a:rPr sz="1800" b="1" spc="-5" dirty="0">
                <a:latin typeface="Segoe UI"/>
                <a:cs typeface="Segoe UI"/>
              </a:rPr>
              <a:t>внедрения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зависимостей:</a:t>
            </a:r>
            <a:endParaRPr sz="1800">
              <a:latin typeface="Segoe UI"/>
              <a:cs typeface="Segoe UI"/>
            </a:endParaRPr>
          </a:p>
          <a:p>
            <a:pPr marL="3957320" indent="-28702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957320" algn="l"/>
                <a:tab pos="3957954" algn="l"/>
              </a:tabLst>
            </a:pPr>
            <a:r>
              <a:rPr sz="1800" spc="-5" dirty="0">
                <a:latin typeface="Segoe UI"/>
                <a:cs typeface="Segoe UI"/>
              </a:rPr>
              <a:t>через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конструктор.</a:t>
            </a:r>
            <a:endParaRPr sz="1800">
              <a:latin typeface="Segoe UI"/>
              <a:cs typeface="Segoe UI"/>
            </a:endParaRPr>
          </a:p>
          <a:p>
            <a:pPr marL="3957320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957320" algn="l"/>
                <a:tab pos="3957954" algn="l"/>
              </a:tabLst>
            </a:pPr>
            <a:r>
              <a:rPr sz="1800" spc="-5" dirty="0">
                <a:latin typeface="Segoe UI"/>
                <a:cs typeface="Segoe UI"/>
              </a:rPr>
              <a:t>через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свойство.</a:t>
            </a:r>
            <a:endParaRPr sz="1800">
              <a:latin typeface="Segoe UI"/>
              <a:cs typeface="Segoe UI"/>
            </a:endParaRPr>
          </a:p>
          <a:p>
            <a:pPr marL="3957320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957320" algn="l"/>
                <a:tab pos="3957954" algn="l"/>
              </a:tabLst>
            </a:pPr>
            <a:r>
              <a:rPr sz="1800" spc="-5" dirty="0">
                <a:latin typeface="Segoe UI"/>
                <a:cs typeface="Segoe UI"/>
              </a:rPr>
              <a:t>через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интерфейсы.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Segoe UI"/>
                <a:cs typeface="Segoe UI"/>
              </a:rPr>
              <a:t>Способы создания </a:t>
            </a:r>
            <a:r>
              <a:rPr sz="1800" b="1" spc="-5" dirty="0">
                <a:latin typeface="Segoe UI"/>
                <a:cs typeface="Segoe UI"/>
              </a:rPr>
              <a:t>экземпляров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зависимостей: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Через </a:t>
            </a:r>
            <a:r>
              <a:rPr sz="1800" spc="-10" dirty="0">
                <a:latin typeface="Segoe UI"/>
                <a:cs typeface="Segoe UI"/>
              </a:rPr>
              <a:t>контейнеры </a:t>
            </a:r>
            <a:r>
              <a:rPr sz="1800" spc="-15" dirty="0">
                <a:latin typeface="Segoe UI"/>
                <a:cs typeface="Segoe UI"/>
              </a:rPr>
              <a:t>(Unity, </a:t>
            </a:r>
            <a:r>
              <a:rPr sz="1800" spc="-5" dirty="0">
                <a:latin typeface="Segoe UI"/>
                <a:cs typeface="Segoe UI"/>
              </a:rPr>
              <a:t>Ninject, Spring .NET)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/>
          <p:nvPr/>
        </p:nvSpPr>
        <p:spPr>
          <a:xfrm>
            <a:off x="8191447" y="1773922"/>
            <a:ext cx="1563729" cy="1030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792223"/>
            <a:ext cx="1491996" cy="958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29600" y="1792223"/>
            <a:ext cx="1492250" cy="95885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4235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9663" y="5041270"/>
            <a:ext cx="1138500" cy="658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0744" y="5123688"/>
            <a:ext cx="1194815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5059679"/>
            <a:ext cx="1066800" cy="586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7800" y="5059679"/>
            <a:ext cx="1066800" cy="586740"/>
          </a:xfrm>
          <a:custGeom>
            <a:avLst/>
            <a:gdLst/>
            <a:ahLst/>
            <a:cxnLst/>
            <a:rect l="l" t="t" r="r" b="b"/>
            <a:pathLst>
              <a:path w="1066800" h="586739">
                <a:moveTo>
                  <a:pt x="0" y="586740"/>
                </a:moveTo>
                <a:lnTo>
                  <a:pt x="1066800" y="586740"/>
                </a:lnTo>
                <a:lnTo>
                  <a:pt x="1066800" y="0"/>
                </a:lnTo>
                <a:lnTo>
                  <a:pt x="0" y="0"/>
                </a:lnTo>
                <a:lnTo>
                  <a:pt x="0" y="586740"/>
                </a:lnTo>
                <a:close/>
              </a:path>
            </a:pathLst>
          </a:custGeom>
          <a:ln w="9143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57800" y="5059679"/>
            <a:ext cx="1066800" cy="373380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14300">
              <a:lnSpc>
                <a:spcPts val="1820"/>
              </a:lnSpc>
              <a:spcBef>
                <a:spcPts val="1120"/>
              </a:spcBef>
            </a:pPr>
            <a:r>
              <a:rPr sz="1800" dirty="0">
                <a:latin typeface="Calibri"/>
                <a:cs typeface="Calibri"/>
              </a:rPr>
              <a:t>IService1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34228" y="5405628"/>
            <a:ext cx="1158227" cy="6751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5940" y="5495544"/>
            <a:ext cx="1194815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1471" y="5433059"/>
            <a:ext cx="1068324" cy="5852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81471" y="5433059"/>
            <a:ext cx="1068705" cy="585470"/>
          </a:xfrm>
          <a:custGeom>
            <a:avLst/>
            <a:gdLst/>
            <a:ahLst/>
            <a:cxnLst/>
            <a:rect l="l" t="t" r="r" b="b"/>
            <a:pathLst>
              <a:path w="1068704" h="585470">
                <a:moveTo>
                  <a:pt x="0" y="585215"/>
                </a:moveTo>
                <a:lnTo>
                  <a:pt x="1068324" y="585215"/>
                </a:lnTo>
                <a:lnTo>
                  <a:pt x="1068324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81471" y="5646420"/>
            <a:ext cx="1068705" cy="372110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95"/>
              </a:lnSpc>
            </a:pPr>
            <a:r>
              <a:rPr sz="1800" dirty="0">
                <a:latin typeface="Calibri"/>
                <a:cs typeface="Calibri"/>
              </a:rPr>
              <a:t>IService2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33878" y="3047944"/>
            <a:ext cx="1295442" cy="7362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3066288"/>
            <a:ext cx="1223772" cy="664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3066288"/>
            <a:ext cx="1224280" cy="664845"/>
          </a:xfrm>
          <a:custGeom>
            <a:avLst/>
            <a:gdLst/>
            <a:ahLst/>
            <a:cxnLst/>
            <a:rect l="l" t="t" r="r" b="b"/>
            <a:pathLst>
              <a:path w="1224279" h="664845">
                <a:moveTo>
                  <a:pt x="0" y="664463"/>
                </a:moveTo>
                <a:lnTo>
                  <a:pt x="1223772" y="664463"/>
                </a:lnTo>
                <a:lnTo>
                  <a:pt x="1223772" y="0"/>
                </a:lnTo>
                <a:lnTo>
                  <a:pt x="0" y="0"/>
                </a:lnTo>
                <a:lnTo>
                  <a:pt x="0" y="66446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80279" y="3234309"/>
            <a:ext cx="80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Service1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72584" y="3462528"/>
            <a:ext cx="1313688" cy="754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9828" y="3489959"/>
            <a:ext cx="1223772" cy="664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9828" y="3489959"/>
            <a:ext cx="1224280" cy="664845"/>
          </a:xfrm>
          <a:custGeom>
            <a:avLst/>
            <a:gdLst/>
            <a:ahLst/>
            <a:cxnLst/>
            <a:rect l="l" t="t" r="r" b="b"/>
            <a:pathLst>
              <a:path w="1224279" h="664845">
                <a:moveTo>
                  <a:pt x="0" y="664463"/>
                </a:moveTo>
                <a:lnTo>
                  <a:pt x="1223772" y="664463"/>
                </a:lnTo>
                <a:lnTo>
                  <a:pt x="1223772" y="0"/>
                </a:lnTo>
                <a:lnTo>
                  <a:pt x="0" y="0"/>
                </a:lnTo>
                <a:lnTo>
                  <a:pt x="0" y="66446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27472" y="3657727"/>
            <a:ext cx="80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Service2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49795" y="2750820"/>
            <a:ext cx="2232660" cy="3027680"/>
          </a:xfrm>
          <a:custGeom>
            <a:avLst/>
            <a:gdLst/>
            <a:ahLst/>
            <a:cxnLst/>
            <a:rect l="l" t="t" r="r" b="b"/>
            <a:pathLst>
              <a:path w="2232659" h="3027679">
                <a:moveTo>
                  <a:pt x="88646" y="2923730"/>
                </a:moveTo>
                <a:lnTo>
                  <a:pt x="0" y="2975432"/>
                </a:lnTo>
                <a:lnTo>
                  <a:pt x="88646" y="3027133"/>
                </a:lnTo>
                <a:lnTo>
                  <a:pt x="92455" y="3026105"/>
                </a:lnTo>
                <a:lnTo>
                  <a:pt x="96011" y="3020047"/>
                </a:lnTo>
                <a:lnTo>
                  <a:pt x="94996" y="3016161"/>
                </a:lnTo>
                <a:lnTo>
                  <a:pt x="36044" y="2981782"/>
                </a:lnTo>
                <a:lnTo>
                  <a:pt x="12573" y="2981782"/>
                </a:lnTo>
                <a:lnTo>
                  <a:pt x="12573" y="2969082"/>
                </a:lnTo>
                <a:lnTo>
                  <a:pt x="36022" y="2969082"/>
                </a:lnTo>
                <a:lnTo>
                  <a:pt x="94996" y="2934690"/>
                </a:lnTo>
                <a:lnTo>
                  <a:pt x="96011" y="2930804"/>
                </a:lnTo>
                <a:lnTo>
                  <a:pt x="92455" y="2924746"/>
                </a:lnTo>
                <a:lnTo>
                  <a:pt x="88646" y="2923730"/>
                </a:lnTo>
                <a:close/>
              </a:path>
              <a:path w="2232659" h="3027679">
                <a:moveTo>
                  <a:pt x="36022" y="2969082"/>
                </a:moveTo>
                <a:lnTo>
                  <a:pt x="12573" y="2969082"/>
                </a:lnTo>
                <a:lnTo>
                  <a:pt x="12573" y="2981782"/>
                </a:lnTo>
                <a:lnTo>
                  <a:pt x="36044" y="2981782"/>
                </a:lnTo>
                <a:lnTo>
                  <a:pt x="34541" y="2980905"/>
                </a:lnTo>
                <a:lnTo>
                  <a:pt x="15748" y="2980905"/>
                </a:lnTo>
                <a:lnTo>
                  <a:pt x="15748" y="2969945"/>
                </a:lnTo>
                <a:lnTo>
                  <a:pt x="34541" y="2969945"/>
                </a:lnTo>
                <a:lnTo>
                  <a:pt x="36022" y="2969082"/>
                </a:lnTo>
                <a:close/>
              </a:path>
              <a:path w="2232659" h="3027679">
                <a:moveTo>
                  <a:pt x="2219832" y="2969082"/>
                </a:moveTo>
                <a:lnTo>
                  <a:pt x="36022" y="2969082"/>
                </a:lnTo>
                <a:lnTo>
                  <a:pt x="25144" y="2975425"/>
                </a:lnTo>
                <a:lnTo>
                  <a:pt x="36044" y="2981782"/>
                </a:lnTo>
                <a:lnTo>
                  <a:pt x="2229611" y="2981782"/>
                </a:lnTo>
                <a:lnTo>
                  <a:pt x="2232532" y="2978937"/>
                </a:lnTo>
                <a:lnTo>
                  <a:pt x="2232532" y="2975432"/>
                </a:lnTo>
                <a:lnTo>
                  <a:pt x="2219832" y="2975432"/>
                </a:lnTo>
                <a:lnTo>
                  <a:pt x="2219832" y="2969082"/>
                </a:lnTo>
                <a:close/>
              </a:path>
              <a:path w="2232659" h="3027679">
                <a:moveTo>
                  <a:pt x="15748" y="2969945"/>
                </a:moveTo>
                <a:lnTo>
                  <a:pt x="15748" y="2980905"/>
                </a:lnTo>
                <a:lnTo>
                  <a:pt x="25144" y="2975425"/>
                </a:lnTo>
                <a:lnTo>
                  <a:pt x="15748" y="2969945"/>
                </a:lnTo>
                <a:close/>
              </a:path>
              <a:path w="2232659" h="3027679">
                <a:moveTo>
                  <a:pt x="25144" y="2975425"/>
                </a:moveTo>
                <a:lnTo>
                  <a:pt x="15748" y="2980905"/>
                </a:lnTo>
                <a:lnTo>
                  <a:pt x="34541" y="2980905"/>
                </a:lnTo>
                <a:lnTo>
                  <a:pt x="25144" y="2975425"/>
                </a:lnTo>
                <a:close/>
              </a:path>
              <a:path w="2232659" h="3027679">
                <a:moveTo>
                  <a:pt x="2232532" y="0"/>
                </a:moveTo>
                <a:lnTo>
                  <a:pt x="2219832" y="0"/>
                </a:lnTo>
                <a:lnTo>
                  <a:pt x="2219832" y="2975432"/>
                </a:lnTo>
                <a:lnTo>
                  <a:pt x="2226182" y="2969082"/>
                </a:lnTo>
                <a:lnTo>
                  <a:pt x="2232532" y="2969082"/>
                </a:lnTo>
                <a:lnTo>
                  <a:pt x="2232532" y="0"/>
                </a:lnTo>
                <a:close/>
              </a:path>
              <a:path w="2232659" h="3027679">
                <a:moveTo>
                  <a:pt x="2232532" y="2969082"/>
                </a:moveTo>
                <a:lnTo>
                  <a:pt x="2226182" y="2969082"/>
                </a:lnTo>
                <a:lnTo>
                  <a:pt x="2219832" y="2975432"/>
                </a:lnTo>
                <a:lnTo>
                  <a:pt x="2232532" y="2975432"/>
                </a:lnTo>
                <a:lnTo>
                  <a:pt x="2232532" y="2969082"/>
                </a:lnTo>
                <a:close/>
              </a:path>
              <a:path w="2232659" h="3027679">
                <a:moveTo>
                  <a:pt x="34541" y="2969945"/>
                </a:moveTo>
                <a:lnTo>
                  <a:pt x="15748" y="2969945"/>
                </a:lnTo>
                <a:lnTo>
                  <a:pt x="25144" y="2975425"/>
                </a:lnTo>
                <a:lnTo>
                  <a:pt x="34541" y="296994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9263" y="4154423"/>
            <a:ext cx="518159" cy="906144"/>
          </a:xfrm>
          <a:custGeom>
            <a:avLst/>
            <a:gdLst/>
            <a:ahLst/>
            <a:cxnLst/>
            <a:rect l="l" t="t" r="r" b="b"/>
            <a:pathLst>
              <a:path w="518160" h="906145">
                <a:moveTo>
                  <a:pt x="505078" y="453008"/>
                </a:moveTo>
                <a:lnTo>
                  <a:pt x="505078" y="905890"/>
                </a:lnTo>
                <a:lnTo>
                  <a:pt x="517778" y="905890"/>
                </a:lnTo>
                <a:lnTo>
                  <a:pt x="517778" y="459358"/>
                </a:lnTo>
                <a:lnTo>
                  <a:pt x="511428" y="459358"/>
                </a:lnTo>
                <a:lnTo>
                  <a:pt x="505078" y="453008"/>
                </a:lnTo>
                <a:close/>
              </a:path>
              <a:path w="518160" h="906145">
                <a:moveTo>
                  <a:pt x="51688" y="25109"/>
                </a:moveTo>
                <a:lnTo>
                  <a:pt x="45338" y="35995"/>
                </a:lnTo>
                <a:lnTo>
                  <a:pt x="45338" y="456438"/>
                </a:lnTo>
                <a:lnTo>
                  <a:pt x="48133" y="459358"/>
                </a:lnTo>
                <a:lnTo>
                  <a:pt x="505078" y="459358"/>
                </a:lnTo>
                <a:lnTo>
                  <a:pt x="505078" y="453008"/>
                </a:lnTo>
                <a:lnTo>
                  <a:pt x="58038" y="453008"/>
                </a:lnTo>
                <a:lnTo>
                  <a:pt x="51688" y="446658"/>
                </a:lnTo>
                <a:lnTo>
                  <a:pt x="58038" y="446658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518160" h="906145">
                <a:moveTo>
                  <a:pt x="514985" y="446658"/>
                </a:moveTo>
                <a:lnTo>
                  <a:pt x="58038" y="446658"/>
                </a:lnTo>
                <a:lnTo>
                  <a:pt x="58038" y="453008"/>
                </a:lnTo>
                <a:lnTo>
                  <a:pt x="505078" y="453008"/>
                </a:lnTo>
                <a:lnTo>
                  <a:pt x="511428" y="459358"/>
                </a:lnTo>
                <a:lnTo>
                  <a:pt x="517778" y="459358"/>
                </a:lnTo>
                <a:lnTo>
                  <a:pt x="517778" y="449452"/>
                </a:lnTo>
                <a:lnTo>
                  <a:pt x="514985" y="446658"/>
                </a:lnTo>
                <a:close/>
              </a:path>
              <a:path w="518160" h="906145">
                <a:moveTo>
                  <a:pt x="58038" y="446658"/>
                </a:moveTo>
                <a:lnTo>
                  <a:pt x="51688" y="446658"/>
                </a:lnTo>
                <a:lnTo>
                  <a:pt x="58038" y="453008"/>
                </a:lnTo>
                <a:lnTo>
                  <a:pt x="58038" y="446658"/>
                </a:lnTo>
                <a:close/>
              </a:path>
              <a:path w="518160" h="906145">
                <a:moveTo>
                  <a:pt x="51688" y="0"/>
                </a:moveTo>
                <a:lnTo>
                  <a:pt x="0" y="88645"/>
                </a:lnTo>
                <a:lnTo>
                  <a:pt x="1015" y="92456"/>
                </a:lnTo>
                <a:lnTo>
                  <a:pt x="7112" y="96012"/>
                </a:lnTo>
                <a:lnTo>
                  <a:pt x="10922" y="94995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518160" h="906145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5"/>
                </a:lnTo>
                <a:lnTo>
                  <a:pt x="96265" y="96012"/>
                </a:lnTo>
                <a:lnTo>
                  <a:pt x="102362" y="92456"/>
                </a:lnTo>
                <a:lnTo>
                  <a:pt x="103377" y="88645"/>
                </a:lnTo>
                <a:lnTo>
                  <a:pt x="59020" y="12573"/>
                </a:lnTo>
                <a:close/>
              </a:path>
              <a:path w="518160" h="906145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518160" h="906145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518160" h="906145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8955" y="1773922"/>
            <a:ext cx="1562117" cy="10302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17064" y="1792223"/>
            <a:ext cx="1490472" cy="9585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17064" y="1792223"/>
            <a:ext cx="1490980" cy="95885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Builder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07535" y="2219070"/>
            <a:ext cx="4321810" cy="103505"/>
          </a:xfrm>
          <a:custGeom>
            <a:avLst/>
            <a:gdLst/>
            <a:ahLst/>
            <a:cxnLst/>
            <a:rect l="l" t="t" r="r" b="b"/>
            <a:pathLst>
              <a:path w="4321809" h="103505">
                <a:moveTo>
                  <a:pt x="4296446" y="51688"/>
                </a:moveTo>
                <a:lnTo>
                  <a:pt x="4226560" y="92455"/>
                </a:lnTo>
                <a:lnTo>
                  <a:pt x="4225544" y="96265"/>
                </a:lnTo>
                <a:lnTo>
                  <a:pt x="4229099" y="102362"/>
                </a:lnTo>
                <a:lnTo>
                  <a:pt x="4233037" y="103377"/>
                </a:lnTo>
                <a:lnTo>
                  <a:pt x="4310792" y="58038"/>
                </a:lnTo>
                <a:lnTo>
                  <a:pt x="4309110" y="58038"/>
                </a:lnTo>
                <a:lnTo>
                  <a:pt x="4309110" y="57150"/>
                </a:lnTo>
                <a:lnTo>
                  <a:pt x="4305808" y="57150"/>
                </a:lnTo>
                <a:lnTo>
                  <a:pt x="4296446" y="51688"/>
                </a:lnTo>
                <a:close/>
              </a:path>
              <a:path w="4321809" h="103505">
                <a:moveTo>
                  <a:pt x="216077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157349" y="58038"/>
                </a:lnTo>
                <a:lnTo>
                  <a:pt x="2154428" y="55244"/>
                </a:lnTo>
                <a:lnTo>
                  <a:pt x="2154428" y="51688"/>
                </a:lnTo>
                <a:lnTo>
                  <a:pt x="2167128" y="51688"/>
                </a:lnTo>
                <a:lnTo>
                  <a:pt x="2160778" y="45338"/>
                </a:lnTo>
                <a:close/>
              </a:path>
              <a:path w="4321809" h="103505">
                <a:moveTo>
                  <a:pt x="2154428" y="51688"/>
                </a:moveTo>
                <a:lnTo>
                  <a:pt x="2154428" y="55244"/>
                </a:lnTo>
                <a:lnTo>
                  <a:pt x="2157349" y="58038"/>
                </a:lnTo>
                <a:lnTo>
                  <a:pt x="2160778" y="58038"/>
                </a:lnTo>
                <a:lnTo>
                  <a:pt x="2154428" y="51688"/>
                </a:lnTo>
                <a:close/>
              </a:path>
              <a:path w="4321809" h="103505">
                <a:moveTo>
                  <a:pt x="4285560" y="45338"/>
                </a:moveTo>
                <a:lnTo>
                  <a:pt x="2164334" y="45338"/>
                </a:lnTo>
                <a:lnTo>
                  <a:pt x="2167128" y="48132"/>
                </a:lnTo>
                <a:lnTo>
                  <a:pt x="2167128" y="51688"/>
                </a:lnTo>
                <a:lnTo>
                  <a:pt x="2154428" y="51688"/>
                </a:lnTo>
                <a:lnTo>
                  <a:pt x="2160778" y="58038"/>
                </a:lnTo>
                <a:lnTo>
                  <a:pt x="4285560" y="58038"/>
                </a:lnTo>
                <a:lnTo>
                  <a:pt x="4296446" y="51688"/>
                </a:lnTo>
                <a:lnTo>
                  <a:pt x="4285560" y="45338"/>
                </a:lnTo>
                <a:close/>
              </a:path>
              <a:path w="4321809" h="103505">
                <a:moveTo>
                  <a:pt x="4310792" y="45338"/>
                </a:moveTo>
                <a:lnTo>
                  <a:pt x="4309110" y="45338"/>
                </a:lnTo>
                <a:lnTo>
                  <a:pt x="4309110" y="58038"/>
                </a:lnTo>
                <a:lnTo>
                  <a:pt x="4310792" y="58038"/>
                </a:lnTo>
                <a:lnTo>
                  <a:pt x="4321683" y="51688"/>
                </a:lnTo>
                <a:lnTo>
                  <a:pt x="4310792" y="45338"/>
                </a:lnTo>
                <a:close/>
              </a:path>
              <a:path w="4321809" h="103505">
                <a:moveTo>
                  <a:pt x="4305808" y="46227"/>
                </a:moveTo>
                <a:lnTo>
                  <a:pt x="4296446" y="51688"/>
                </a:lnTo>
                <a:lnTo>
                  <a:pt x="4305808" y="57150"/>
                </a:lnTo>
                <a:lnTo>
                  <a:pt x="4305808" y="46227"/>
                </a:lnTo>
                <a:close/>
              </a:path>
              <a:path w="4321809" h="103505">
                <a:moveTo>
                  <a:pt x="4309110" y="46227"/>
                </a:moveTo>
                <a:lnTo>
                  <a:pt x="4305808" y="46227"/>
                </a:lnTo>
                <a:lnTo>
                  <a:pt x="4305808" y="57150"/>
                </a:lnTo>
                <a:lnTo>
                  <a:pt x="4309110" y="57150"/>
                </a:lnTo>
                <a:lnTo>
                  <a:pt x="4309110" y="46227"/>
                </a:lnTo>
                <a:close/>
              </a:path>
              <a:path w="4321809" h="103505">
                <a:moveTo>
                  <a:pt x="2164334" y="45338"/>
                </a:moveTo>
                <a:lnTo>
                  <a:pt x="2160778" y="45338"/>
                </a:lnTo>
                <a:lnTo>
                  <a:pt x="2167128" y="51688"/>
                </a:lnTo>
                <a:lnTo>
                  <a:pt x="2167128" y="48132"/>
                </a:lnTo>
                <a:lnTo>
                  <a:pt x="2164334" y="45338"/>
                </a:lnTo>
                <a:close/>
              </a:path>
              <a:path w="4321809" h="103505">
                <a:moveTo>
                  <a:pt x="4233037" y="0"/>
                </a:moveTo>
                <a:lnTo>
                  <a:pt x="4229099" y="1015"/>
                </a:lnTo>
                <a:lnTo>
                  <a:pt x="4225544" y="7112"/>
                </a:lnTo>
                <a:lnTo>
                  <a:pt x="4226560" y="10921"/>
                </a:lnTo>
                <a:lnTo>
                  <a:pt x="4296446" y="51688"/>
                </a:lnTo>
                <a:lnTo>
                  <a:pt x="4305808" y="46227"/>
                </a:lnTo>
                <a:lnTo>
                  <a:pt x="4309110" y="46227"/>
                </a:lnTo>
                <a:lnTo>
                  <a:pt x="4309110" y="45338"/>
                </a:lnTo>
                <a:lnTo>
                  <a:pt x="4310792" y="45338"/>
                </a:lnTo>
                <a:lnTo>
                  <a:pt x="423303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5950" y="2750820"/>
            <a:ext cx="1416050" cy="700405"/>
          </a:xfrm>
          <a:custGeom>
            <a:avLst/>
            <a:gdLst/>
            <a:ahLst/>
            <a:cxnLst/>
            <a:rect l="l" t="t" r="r" b="b"/>
            <a:pathLst>
              <a:path w="1416050" h="700404">
                <a:moveTo>
                  <a:pt x="1390940" y="648335"/>
                </a:moveTo>
                <a:lnTo>
                  <a:pt x="1324102" y="687324"/>
                </a:lnTo>
                <a:lnTo>
                  <a:pt x="1321053" y="688975"/>
                </a:lnTo>
                <a:lnTo>
                  <a:pt x="1320038" y="692912"/>
                </a:lnTo>
                <a:lnTo>
                  <a:pt x="1323594" y="699007"/>
                </a:lnTo>
                <a:lnTo>
                  <a:pt x="1327403" y="700024"/>
                </a:lnTo>
                <a:lnTo>
                  <a:pt x="1405159" y="654684"/>
                </a:lnTo>
                <a:lnTo>
                  <a:pt x="1403477" y="654684"/>
                </a:lnTo>
                <a:lnTo>
                  <a:pt x="1403477" y="653795"/>
                </a:lnTo>
                <a:lnTo>
                  <a:pt x="1400302" y="653795"/>
                </a:lnTo>
                <a:lnTo>
                  <a:pt x="1390940" y="648335"/>
                </a:lnTo>
                <a:close/>
              </a:path>
              <a:path w="1416050" h="700404">
                <a:moveTo>
                  <a:pt x="12700" y="0"/>
                </a:moveTo>
                <a:lnTo>
                  <a:pt x="0" y="0"/>
                </a:lnTo>
                <a:lnTo>
                  <a:pt x="0" y="651763"/>
                </a:lnTo>
                <a:lnTo>
                  <a:pt x="2793" y="654684"/>
                </a:lnTo>
                <a:lnTo>
                  <a:pt x="1380054" y="654684"/>
                </a:lnTo>
                <a:lnTo>
                  <a:pt x="1390940" y="648335"/>
                </a:lnTo>
                <a:lnTo>
                  <a:pt x="12700" y="648335"/>
                </a:lnTo>
                <a:lnTo>
                  <a:pt x="6350" y="641984"/>
                </a:lnTo>
                <a:lnTo>
                  <a:pt x="12700" y="641984"/>
                </a:lnTo>
                <a:lnTo>
                  <a:pt x="12700" y="0"/>
                </a:lnTo>
                <a:close/>
              </a:path>
              <a:path w="1416050" h="700404">
                <a:moveTo>
                  <a:pt x="1405159" y="641984"/>
                </a:moveTo>
                <a:lnTo>
                  <a:pt x="1403477" y="641984"/>
                </a:lnTo>
                <a:lnTo>
                  <a:pt x="1403477" y="654684"/>
                </a:lnTo>
                <a:lnTo>
                  <a:pt x="1405159" y="654684"/>
                </a:lnTo>
                <a:lnTo>
                  <a:pt x="1416049" y="648335"/>
                </a:lnTo>
                <a:lnTo>
                  <a:pt x="1405159" y="641984"/>
                </a:lnTo>
                <a:close/>
              </a:path>
              <a:path w="1416050" h="700404">
                <a:moveTo>
                  <a:pt x="1400302" y="642874"/>
                </a:moveTo>
                <a:lnTo>
                  <a:pt x="1390940" y="648335"/>
                </a:lnTo>
                <a:lnTo>
                  <a:pt x="1400302" y="653795"/>
                </a:lnTo>
                <a:lnTo>
                  <a:pt x="1400302" y="642874"/>
                </a:lnTo>
                <a:close/>
              </a:path>
              <a:path w="1416050" h="700404">
                <a:moveTo>
                  <a:pt x="1403477" y="642874"/>
                </a:moveTo>
                <a:lnTo>
                  <a:pt x="1400302" y="642874"/>
                </a:lnTo>
                <a:lnTo>
                  <a:pt x="1400302" y="653795"/>
                </a:lnTo>
                <a:lnTo>
                  <a:pt x="1403477" y="653795"/>
                </a:lnTo>
                <a:lnTo>
                  <a:pt x="1403477" y="642874"/>
                </a:lnTo>
                <a:close/>
              </a:path>
              <a:path w="1416050" h="700404">
                <a:moveTo>
                  <a:pt x="12700" y="641984"/>
                </a:moveTo>
                <a:lnTo>
                  <a:pt x="6350" y="641984"/>
                </a:lnTo>
                <a:lnTo>
                  <a:pt x="12700" y="648335"/>
                </a:lnTo>
                <a:lnTo>
                  <a:pt x="12700" y="641984"/>
                </a:lnTo>
                <a:close/>
              </a:path>
              <a:path w="1416050" h="700404">
                <a:moveTo>
                  <a:pt x="1380054" y="641984"/>
                </a:moveTo>
                <a:lnTo>
                  <a:pt x="12700" y="641984"/>
                </a:lnTo>
                <a:lnTo>
                  <a:pt x="12700" y="648335"/>
                </a:lnTo>
                <a:lnTo>
                  <a:pt x="1390940" y="648335"/>
                </a:lnTo>
                <a:lnTo>
                  <a:pt x="1380054" y="641984"/>
                </a:lnTo>
                <a:close/>
              </a:path>
              <a:path w="1416050" h="700404">
                <a:moveTo>
                  <a:pt x="1327403" y="596645"/>
                </a:moveTo>
                <a:lnTo>
                  <a:pt x="1323594" y="597662"/>
                </a:lnTo>
                <a:lnTo>
                  <a:pt x="1321815" y="600709"/>
                </a:lnTo>
                <a:lnTo>
                  <a:pt x="1320038" y="603630"/>
                </a:lnTo>
                <a:lnTo>
                  <a:pt x="1321053" y="607567"/>
                </a:lnTo>
                <a:lnTo>
                  <a:pt x="1390940" y="648335"/>
                </a:lnTo>
                <a:lnTo>
                  <a:pt x="1400302" y="642874"/>
                </a:lnTo>
                <a:lnTo>
                  <a:pt x="1403477" y="642874"/>
                </a:lnTo>
                <a:lnTo>
                  <a:pt x="1403477" y="641984"/>
                </a:lnTo>
                <a:lnTo>
                  <a:pt x="1405159" y="641984"/>
                </a:lnTo>
                <a:lnTo>
                  <a:pt x="1327403" y="59664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394" y="3410153"/>
            <a:ext cx="2604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«Builder Injects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dependencies»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50991" y="1598663"/>
            <a:ext cx="426707" cy="4236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28132" y="1562087"/>
            <a:ext cx="470915" cy="5608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12714" y="1640585"/>
            <a:ext cx="307975" cy="304800"/>
          </a:xfrm>
          <a:custGeom>
            <a:avLst/>
            <a:gdLst/>
            <a:ahLst/>
            <a:cxnLst/>
            <a:rect l="l" t="t" r="r" b="b"/>
            <a:pathLst>
              <a:path w="307975" h="304800">
                <a:moveTo>
                  <a:pt x="153924" y="0"/>
                </a:moveTo>
                <a:lnTo>
                  <a:pt x="105290" y="7766"/>
                </a:lnTo>
                <a:lnTo>
                  <a:pt x="63038" y="29394"/>
                </a:lnTo>
                <a:lnTo>
                  <a:pt x="29711" y="62380"/>
                </a:lnTo>
                <a:lnTo>
                  <a:pt x="7851" y="104217"/>
                </a:lnTo>
                <a:lnTo>
                  <a:pt x="0" y="152400"/>
                </a:lnTo>
                <a:lnTo>
                  <a:pt x="7851" y="200582"/>
                </a:lnTo>
                <a:lnTo>
                  <a:pt x="29711" y="242419"/>
                </a:lnTo>
                <a:lnTo>
                  <a:pt x="63038" y="275405"/>
                </a:lnTo>
                <a:lnTo>
                  <a:pt x="105290" y="297033"/>
                </a:lnTo>
                <a:lnTo>
                  <a:pt x="153924" y="304800"/>
                </a:lnTo>
                <a:lnTo>
                  <a:pt x="202557" y="297033"/>
                </a:lnTo>
                <a:lnTo>
                  <a:pt x="244809" y="275405"/>
                </a:lnTo>
                <a:lnTo>
                  <a:pt x="278136" y="242419"/>
                </a:lnTo>
                <a:lnTo>
                  <a:pt x="299996" y="200582"/>
                </a:lnTo>
                <a:lnTo>
                  <a:pt x="307848" y="152400"/>
                </a:lnTo>
                <a:lnTo>
                  <a:pt x="299996" y="104217"/>
                </a:lnTo>
                <a:lnTo>
                  <a:pt x="278136" y="62380"/>
                </a:lnTo>
                <a:lnTo>
                  <a:pt x="244809" y="29394"/>
                </a:lnTo>
                <a:lnTo>
                  <a:pt x="202557" y="7766"/>
                </a:lnTo>
                <a:lnTo>
                  <a:pt x="153924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12714" y="1640585"/>
            <a:ext cx="307975" cy="304800"/>
          </a:xfrm>
          <a:custGeom>
            <a:avLst/>
            <a:gdLst/>
            <a:ahLst/>
            <a:cxnLst/>
            <a:rect l="l" t="t" r="r" b="b"/>
            <a:pathLst>
              <a:path w="307975" h="304800">
                <a:moveTo>
                  <a:pt x="0" y="152400"/>
                </a:moveTo>
                <a:lnTo>
                  <a:pt x="7851" y="104217"/>
                </a:lnTo>
                <a:lnTo>
                  <a:pt x="29711" y="62380"/>
                </a:lnTo>
                <a:lnTo>
                  <a:pt x="63038" y="29394"/>
                </a:lnTo>
                <a:lnTo>
                  <a:pt x="105290" y="7766"/>
                </a:lnTo>
                <a:lnTo>
                  <a:pt x="153924" y="0"/>
                </a:lnTo>
                <a:lnTo>
                  <a:pt x="202557" y="7766"/>
                </a:lnTo>
                <a:lnTo>
                  <a:pt x="244809" y="29394"/>
                </a:lnTo>
                <a:lnTo>
                  <a:pt x="278136" y="62380"/>
                </a:lnTo>
                <a:lnTo>
                  <a:pt x="299996" y="104217"/>
                </a:lnTo>
                <a:lnTo>
                  <a:pt x="307848" y="152400"/>
                </a:lnTo>
                <a:lnTo>
                  <a:pt x="299996" y="200582"/>
                </a:lnTo>
                <a:lnTo>
                  <a:pt x="278136" y="242419"/>
                </a:lnTo>
                <a:lnTo>
                  <a:pt x="244809" y="275405"/>
                </a:lnTo>
                <a:lnTo>
                  <a:pt x="202557" y="297033"/>
                </a:lnTo>
                <a:lnTo>
                  <a:pt x="153924" y="304800"/>
                </a:lnTo>
                <a:lnTo>
                  <a:pt x="105290" y="297033"/>
                </a:lnTo>
                <a:lnTo>
                  <a:pt x="63038" y="275405"/>
                </a:lnTo>
                <a:lnTo>
                  <a:pt x="29711" y="242419"/>
                </a:lnTo>
                <a:lnTo>
                  <a:pt x="7851" y="200582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472178" y="854405"/>
            <a:ext cx="3248025" cy="1380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Dependency</a:t>
            </a:r>
            <a:r>
              <a:rPr sz="2800" b="0" spc="-3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Injection</a:t>
            </a:r>
            <a:endParaRPr sz="2800">
              <a:latin typeface="Segoe UI Light"/>
              <a:cs typeface="Segoe UI Light"/>
            </a:endParaRPr>
          </a:p>
          <a:p>
            <a:pPr marR="449580" algn="ctr">
              <a:lnSpc>
                <a:spcPct val="100000"/>
              </a:lnSpc>
              <a:spcBef>
                <a:spcPts val="273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R="183515" algn="ctr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alibri"/>
                <a:cs typeface="Calibri"/>
              </a:rPr>
              <a:t>«</a:t>
            </a:r>
            <a:r>
              <a:rPr sz="1600" spc="-5" dirty="0">
                <a:latin typeface="Calibri"/>
                <a:cs typeface="Calibri"/>
              </a:rPr>
              <a:t>Builder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creates»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70750" y="3588877"/>
            <a:ext cx="407102" cy="4056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38843" y="3543287"/>
            <a:ext cx="470916" cy="560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23426" y="3621785"/>
            <a:ext cx="306705" cy="304800"/>
          </a:xfrm>
          <a:custGeom>
            <a:avLst/>
            <a:gdLst/>
            <a:ahLst/>
            <a:cxnLst/>
            <a:rect l="l" t="t" r="r" b="b"/>
            <a:pathLst>
              <a:path w="306704" h="304800">
                <a:moveTo>
                  <a:pt x="153162" y="0"/>
                </a:moveTo>
                <a:lnTo>
                  <a:pt x="104753" y="7766"/>
                </a:lnTo>
                <a:lnTo>
                  <a:pt x="62709" y="29394"/>
                </a:lnTo>
                <a:lnTo>
                  <a:pt x="29553" y="62380"/>
                </a:lnTo>
                <a:lnTo>
                  <a:pt x="7808" y="104217"/>
                </a:lnTo>
                <a:lnTo>
                  <a:pt x="0" y="152400"/>
                </a:lnTo>
                <a:lnTo>
                  <a:pt x="7808" y="200582"/>
                </a:lnTo>
                <a:lnTo>
                  <a:pt x="29553" y="242419"/>
                </a:lnTo>
                <a:lnTo>
                  <a:pt x="62709" y="275405"/>
                </a:lnTo>
                <a:lnTo>
                  <a:pt x="104753" y="297033"/>
                </a:lnTo>
                <a:lnTo>
                  <a:pt x="153162" y="304800"/>
                </a:lnTo>
                <a:lnTo>
                  <a:pt x="201570" y="297033"/>
                </a:lnTo>
                <a:lnTo>
                  <a:pt x="243614" y="275405"/>
                </a:lnTo>
                <a:lnTo>
                  <a:pt x="276770" y="242419"/>
                </a:lnTo>
                <a:lnTo>
                  <a:pt x="298515" y="200582"/>
                </a:lnTo>
                <a:lnTo>
                  <a:pt x="306324" y="152400"/>
                </a:lnTo>
                <a:lnTo>
                  <a:pt x="298515" y="104217"/>
                </a:lnTo>
                <a:lnTo>
                  <a:pt x="276770" y="62380"/>
                </a:lnTo>
                <a:lnTo>
                  <a:pt x="243614" y="29394"/>
                </a:lnTo>
                <a:lnTo>
                  <a:pt x="201570" y="7766"/>
                </a:lnTo>
                <a:lnTo>
                  <a:pt x="153162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23426" y="3621785"/>
            <a:ext cx="306705" cy="304800"/>
          </a:xfrm>
          <a:custGeom>
            <a:avLst/>
            <a:gdLst/>
            <a:ahLst/>
            <a:cxnLst/>
            <a:rect l="l" t="t" r="r" b="b"/>
            <a:pathLst>
              <a:path w="306704" h="304800">
                <a:moveTo>
                  <a:pt x="0" y="152400"/>
                </a:moveTo>
                <a:lnTo>
                  <a:pt x="7808" y="104217"/>
                </a:lnTo>
                <a:lnTo>
                  <a:pt x="29553" y="62380"/>
                </a:lnTo>
                <a:lnTo>
                  <a:pt x="62709" y="29394"/>
                </a:lnTo>
                <a:lnTo>
                  <a:pt x="104753" y="7766"/>
                </a:lnTo>
                <a:lnTo>
                  <a:pt x="153162" y="0"/>
                </a:lnTo>
                <a:lnTo>
                  <a:pt x="201570" y="7766"/>
                </a:lnTo>
                <a:lnTo>
                  <a:pt x="243614" y="29394"/>
                </a:lnTo>
                <a:lnTo>
                  <a:pt x="276770" y="62380"/>
                </a:lnTo>
                <a:lnTo>
                  <a:pt x="298515" y="104217"/>
                </a:lnTo>
                <a:lnTo>
                  <a:pt x="306324" y="152400"/>
                </a:lnTo>
                <a:lnTo>
                  <a:pt x="298515" y="200582"/>
                </a:lnTo>
                <a:lnTo>
                  <a:pt x="276770" y="242419"/>
                </a:lnTo>
                <a:lnTo>
                  <a:pt x="243614" y="275405"/>
                </a:lnTo>
                <a:lnTo>
                  <a:pt x="201570" y="297033"/>
                </a:lnTo>
                <a:lnTo>
                  <a:pt x="153162" y="304800"/>
                </a:lnTo>
                <a:lnTo>
                  <a:pt x="104753" y="297033"/>
                </a:lnTo>
                <a:lnTo>
                  <a:pt x="62709" y="275405"/>
                </a:lnTo>
                <a:lnTo>
                  <a:pt x="29553" y="242419"/>
                </a:lnTo>
                <a:lnTo>
                  <a:pt x="7808" y="200582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686927" y="3528716"/>
            <a:ext cx="1173480" cy="6953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600" spc="-5" dirty="0">
                <a:latin typeface="Calibri"/>
                <a:cs typeface="Calibri"/>
              </a:rPr>
              <a:t>«ClassA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uses»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86002" y="3901297"/>
            <a:ext cx="407102" cy="4056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54095" y="3855707"/>
            <a:ext cx="470916" cy="560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38677" y="3934205"/>
            <a:ext cx="306705" cy="304800"/>
          </a:xfrm>
          <a:custGeom>
            <a:avLst/>
            <a:gdLst/>
            <a:ahLst/>
            <a:cxnLst/>
            <a:rect l="l" t="t" r="r" b="b"/>
            <a:pathLst>
              <a:path w="306704" h="304800">
                <a:moveTo>
                  <a:pt x="153162" y="0"/>
                </a:moveTo>
                <a:lnTo>
                  <a:pt x="104753" y="7766"/>
                </a:lnTo>
                <a:lnTo>
                  <a:pt x="62709" y="29394"/>
                </a:lnTo>
                <a:lnTo>
                  <a:pt x="29553" y="62380"/>
                </a:lnTo>
                <a:lnTo>
                  <a:pt x="7808" y="104217"/>
                </a:lnTo>
                <a:lnTo>
                  <a:pt x="0" y="152400"/>
                </a:lnTo>
                <a:lnTo>
                  <a:pt x="7808" y="200582"/>
                </a:lnTo>
                <a:lnTo>
                  <a:pt x="29553" y="242419"/>
                </a:lnTo>
                <a:lnTo>
                  <a:pt x="62709" y="275405"/>
                </a:lnTo>
                <a:lnTo>
                  <a:pt x="104753" y="297033"/>
                </a:lnTo>
                <a:lnTo>
                  <a:pt x="153162" y="304800"/>
                </a:lnTo>
                <a:lnTo>
                  <a:pt x="201570" y="297033"/>
                </a:lnTo>
                <a:lnTo>
                  <a:pt x="243614" y="275405"/>
                </a:lnTo>
                <a:lnTo>
                  <a:pt x="276770" y="242419"/>
                </a:lnTo>
                <a:lnTo>
                  <a:pt x="298515" y="200582"/>
                </a:lnTo>
                <a:lnTo>
                  <a:pt x="306324" y="152400"/>
                </a:lnTo>
                <a:lnTo>
                  <a:pt x="298515" y="104217"/>
                </a:lnTo>
                <a:lnTo>
                  <a:pt x="276770" y="62380"/>
                </a:lnTo>
                <a:lnTo>
                  <a:pt x="243614" y="29394"/>
                </a:lnTo>
                <a:lnTo>
                  <a:pt x="201570" y="7766"/>
                </a:lnTo>
                <a:lnTo>
                  <a:pt x="153162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38677" y="3934205"/>
            <a:ext cx="306705" cy="304800"/>
          </a:xfrm>
          <a:custGeom>
            <a:avLst/>
            <a:gdLst/>
            <a:ahLst/>
            <a:cxnLst/>
            <a:rect l="l" t="t" r="r" b="b"/>
            <a:pathLst>
              <a:path w="306704" h="304800">
                <a:moveTo>
                  <a:pt x="0" y="152400"/>
                </a:moveTo>
                <a:lnTo>
                  <a:pt x="7808" y="104217"/>
                </a:lnTo>
                <a:lnTo>
                  <a:pt x="29553" y="62380"/>
                </a:lnTo>
                <a:lnTo>
                  <a:pt x="62709" y="29394"/>
                </a:lnTo>
                <a:lnTo>
                  <a:pt x="104753" y="7766"/>
                </a:lnTo>
                <a:lnTo>
                  <a:pt x="153162" y="0"/>
                </a:lnTo>
                <a:lnTo>
                  <a:pt x="201570" y="7766"/>
                </a:lnTo>
                <a:lnTo>
                  <a:pt x="243614" y="29394"/>
                </a:lnTo>
                <a:lnTo>
                  <a:pt x="276770" y="62380"/>
                </a:lnTo>
                <a:lnTo>
                  <a:pt x="298515" y="104217"/>
                </a:lnTo>
                <a:lnTo>
                  <a:pt x="306324" y="152400"/>
                </a:lnTo>
                <a:lnTo>
                  <a:pt x="298515" y="200582"/>
                </a:lnTo>
                <a:lnTo>
                  <a:pt x="276770" y="242419"/>
                </a:lnTo>
                <a:lnTo>
                  <a:pt x="243614" y="275405"/>
                </a:lnTo>
                <a:lnTo>
                  <a:pt x="201570" y="297033"/>
                </a:lnTo>
                <a:lnTo>
                  <a:pt x="153162" y="304800"/>
                </a:lnTo>
                <a:lnTo>
                  <a:pt x="104753" y="297033"/>
                </a:lnTo>
                <a:lnTo>
                  <a:pt x="62709" y="275405"/>
                </a:lnTo>
                <a:lnTo>
                  <a:pt x="29553" y="242419"/>
                </a:lnTo>
                <a:lnTo>
                  <a:pt x="7808" y="200582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220973" y="39213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67911" y="3392170"/>
            <a:ext cx="876300" cy="522605"/>
          </a:xfrm>
          <a:custGeom>
            <a:avLst/>
            <a:gdLst/>
            <a:ahLst/>
            <a:cxnLst/>
            <a:rect l="l" t="t" r="r" b="b"/>
            <a:pathLst>
              <a:path w="876300" h="522604">
                <a:moveTo>
                  <a:pt x="850936" y="470915"/>
                </a:moveTo>
                <a:lnTo>
                  <a:pt x="781050" y="511682"/>
                </a:lnTo>
                <a:lnTo>
                  <a:pt x="780034" y="515492"/>
                </a:lnTo>
                <a:lnTo>
                  <a:pt x="783589" y="521588"/>
                </a:lnTo>
                <a:lnTo>
                  <a:pt x="787400" y="522604"/>
                </a:lnTo>
                <a:lnTo>
                  <a:pt x="865155" y="477265"/>
                </a:lnTo>
                <a:lnTo>
                  <a:pt x="863473" y="477265"/>
                </a:lnTo>
                <a:lnTo>
                  <a:pt x="863473" y="476376"/>
                </a:lnTo>
                <a:lnTo>
                  <a:pt x="860298" y="476376"/>
                </a:lnTo>
                <a:lnTo>
                  <a:pt x="850936" y="470915"/>
                </a:lnTo>
                <a:close/>
              </a:path>
              <a:path w="876300" h="522604">
                <a:moveTo>
                  <a:pt x="431673" y="6350"/>
                </a:moveTo>
                <a:lnTo>
                  <a:pt x="431673" y="474471"/>
                </a:lnTo>
                <a:lnTo>
                  <a:pt x="434466" y="477265"/>
                </a:lnTo>
                <a:lnTo>
                  <a:pt x="840050" y="477265"/>
                </a:lnTo>
                <a:lnTo>
                  <a:pt x="850936" y="470915"/>
                </a:lnTo>
                <a:lnTo>
                  <a:pt x="444373" y="470915"/>
                </a:lnTo>
                <a:lnTo>
                  <a:pt x="438023" y="464565"/>
                </a:lnTo>
                <a:lnTo>
                  <a:pt x="444373" y="464565"/>
                </a:lnTo>
                <a:lnTo>
                  <a:pt x="444373" y="12700"/>
                </a:lnTo>
                <a:lnTo>
                  <a:pt x="438023" y="12700"/>
                </a:lnTo>
                <a:lnTo>
                  <a:pt x="431673" y="6350"/>
                </a:lnTo>
                <a:close/>
              </a:path>
              <a:path w="876300" h="522604">
                <a:moveTo>
                  <a:pt x="865155" y="464565"/>
                </a:moveTo>
                <a:lnTo>
                  <a:pt x="863473" y="464565"/>
                </a:lnTo>
                <a:lnTo>
                  <a:pt x="863473" y="477265"/>
                </a:lnTo>
                <a:lnTo>
                  <a:pt x="865155" y="477265"/>
                </a:lnTo>
                <a:lnTo>
                  <a:pt x="876046" y="470915"/>
                </a:lnTo>
                <a:lnTo>
                  <a:pt x="865155" y="464565"/>
                </a:lnTo>
                <a:close/>
              </a:path>
              <a:path w="876300" h="522604">
                <a:moveTo>
                  <a:pt x="860298" y="465454"/>
                </a:moveTo>
                <a:lnTo>
                  <a:pt x="850936" y="470915"/>
                </a:lnTo>
                <a:lnTo>
                  <a:pt x="860298" y="476376"/>
                </a:lnTo>
                <a:lnTo>
                  <a:pt x="860298" y="465454"/>
                </a:lnTo>
                <a:close/>
              </a:path>
              <a:path w="876300" h="522604">
                <a:moveTo>
                  <a:pt x="863473" y="465454"/>
                </a:moveTo>
                <a:lnTo>
                  <a:pt x="860298" y="465454"/>
                </a:lnTo>
                <a:lnTo>
                  <a:pt x="860298" y="476376"/>
                </a:lnTo>
                <a:lnTo>
                  <a:pt x="863473" y="476376"/>
                </a:lnTo>
                <a:lnTo>
                  <a:pt x="863473" y="465454"/>
                </a:lnTo>
                <a:close/>
              </a:path>
              <a:path w="876300" h="522604">
                <a:moveTo>
                  <a:pt x="444373" y="464565"/>
                </a:moveTo>
                <a:lnTo>
                  <a:pt x="438023" y="464565"/>
                </a:lnTo>
                <a:lnTo>
                  <a:pt x="444373" y="470915"/>
                </a:lnTo>
                <a:lnTo>
                  <a:pt x="444373" y="464565"/>
                </a:lnTo>
                <a:close/>
              </a:path>
              <a:path w="876300" h="522604">
                <a:moveTo>
                  <a:pt x="840050" y="464565"/>
                </a:moveTo>
                <a:lnTo>
                  <a:pt x="444373" y="464565"/>
                </a:lnTo>
                <a:lnTo>
                  <a:pt x="444373" y="470915"/>
                </a:lnTo>
                <a:lnTo>
                  <a:pt x="850936" y="470915"/>
                </a:lnTo>
                <a:lnTo>
                  <a:pt x="840050" y="464565"/>
                </a:lnTo>
                <a:close/>
              </a:path>
              <a:path w="876300" h="522604">
                <a:moveTo>
                  <a:pt x="787400" y="419226"/>
                </a:moveTo>
                <a:lnTo>
                  <a:pt x="783589" y="420242"/>
                </a:lnTo>
                <a:lnTo>
                  <a:pt x="780034" y="426338"/>
                </a:lnTo>
                <a:lnTo>
                  <a:pt x="781050" y="430148"/>
                </a:lnTo>
                <a:lnTo>
                  <a:pt x="850936" y="470915"/>
                </a:lnTo>
                <a:lnTo>
                  <a:pt x="860298" y="465454"/>
                </a:lnTo>
                <a:lnTo>
                  <a:pt x="863473" y="465454"/>
                </a:lnTo>
                <a:lnTo>
                  <a:pt x="863473" y="464565"/>
                </a:lnTo>
                <a:lnTo>
                  <a:pt x="865155" y="464565"/>
                </a:lnTo>
                <a:lnTo>
                  <a:pt x="787400" y="419226"/>
                </a:lnTo>
                <a:close/>
              </a:path>
              <a:path w="876300" h="522604">
                <a:moveTo>
                  <a:pt x="441578" y="0"/>
                </a:moveTo>
                <a:lnTo>
                  <a:pt x="0" y="0"/>
                </a:lnTo>
                <a:lnTo>
                  <a:pt x="0" y="12700"/>
                </a:lnTo>
                <a:lnTo>
                  <a:pt x="431673" y="12700"/>
                </a:lnTo>
                <a:lnTo>
                  <a:pt x="431673" y="6350"/>
                </a:lnTo>
                <a:lnTo>
                  <a:pt x="444373" y="6350"/>
                </a:lnTo>
                <a:lnTo>
                  <a:pt x="444373" y="2793"/>
                </a:lnTo>
                <a:lnTo>
                  <a:pt x="441578" y="0"/>
                </a:lnTo>
                <a:close/>
              </a:path>
              <a:path w="876300" h="522604">
                <a:moveTo>
                  <a:pt x="444373" y="6350"/>
                </a:moveTo>
                <a:lnTo>
                  <a:pt x="431673" y="6350"/>
                </a:lnTo>
                <a:lnTo>
                  <a:pt x="438023" y="12700"/>
                </a:lnTo>
                <a:lnTo>
                  <a:pt x="444373" y="12700"/>
                </a:lnTo>
                <a:lnTo>
                  <a:pt x="444373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34652" y="3202940"/>
            <a:ext cx="6322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Спасибо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за </a:t>
            </a:r>
            <a:r>
              <a:rPr sz="2800" b="0" spc="-5" dirty="0" err="1">
                <a:solidFill>
                  <a:srgbClr val="D04E1D"/>
                </a:solidFill>
                <a:latin typeface="Segoe UI Light"/>
                <a:cs typeface="Segoe UI Light"/>
              </a:rPr>
              <a:t>внимание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!</a:t>
            </a:r>
            <a:endParaRPr sz="28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2000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854405"/>
            <a:ext cx="8227060" cy="34182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5740">
              <a:lnSpc>
                <a:spcPct val="100000"/>
              </a:lnSpc>
              <a:spcBef>
                <a:spcPts val="95"/>
              </a:spcBef>
            </a:pP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Содержание</a:t>
            </a:r>
            <a:r>
              <a:rPr sz="2800" b="0" spc="-4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урока</a:t>
            </a:r>
            <a:endParaRPr sz="2800" dirty="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sz="1800" spc="-15" dirty="0">
                <a:latin typeface="Segoe UI"/>
                <a:cs typeface="Segoe UI"/>
              </a:rPr>
              <a:t>Что </a:t>
            </a:r>
            <a:r>
              <a:rPr sz="1800" spc="-10" dirty="0">
                <a:latin typeface="Segoe UI"/>
                <a:cs typeface="Segoe UI"/>
              </a:rPr>
              <a:t>такое </a:t>
            </a:r>
            <a:r>
              <a:rPr sz="1800" spc="-5" dirty="0">
                <a:latin typeface="Segoe UI"/>
                <a:cs typeface="Segoe UI"/>
              </a:rPr>
              <a:t>Unit </a:t>
            </a:r>
            <a:r>
              <a:rPr sz="1800" spc="-10" dirty="0">
                <a:latin typeface="Segoe UI"/>
                <a:cs typeface="Segoe UI"/>
              </a:rPr>
              <a:t>тестирование, </a:t>
            </a:r>
            <a:r>
              <a:rPr sz="1800" dirty="0" err="1">
                <a:latin typeface="Segoe UI"/>
                <a:cs typeface="Segoe UI"/>
              </a:rPr>
              <a:t>типы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0" dirty="0" err="1">
                <a:latin typeface="Segoe UI"/>
                <a:cs typeface="Segoe UI"/>
              </a:rPr>
              <a:t>тестирования</a:t>
            </a:r>
            <a:endParaRPr lang="ru-RU" sz="18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-20" dirty="0">
                <a:latin typeface="Segoe UI"/>
                <a:cs typeface="Segoe UI"/>
              </a:rPr>
              <a:t>Когда </a:t>
            </a:r>
            <a:r>
              <a:rPr lang="ru-RU" sz="1800" dirty="0">
                <a:latin typeface="Segoe UI"/>
                <a:cs typeface="Segoe UI"/>
              </a:rPr>
              <a:t>нужно </a:t>
            </a:r>
            <a:r>
              <a:rPr lang="ru-RU" sz="1800" spc="-5" dirty="0">
                <a:latin typeface="Segoe UI"/>
                <a:cs typeface="Segoe UI"/>
              </a:rPr>
              <a:t>писать </a:t>
            </a:r>
            <a:r>
              <a:rPr lang="ru-RU" sz="1800" dirty="0" err="1">
                <a:latin typeface="Segoe UI"/>
                <a:cs typeface="Segoe UI"/>
              </a:rPr>
              <a:t>unit</a:t>
            </a:r>
            <a:r>
              <a:rPr lang="ru-RU" sz="1800" spc="-30" dirty="0">
                <a:latin typeface="Segoe UI"/>
                <a:cs typeface="Segoe UI"/>
              </a:rPr>
              <a:t> </a:t>
            </a:r>
            <a:r>
              <a:rPr lang="ru-RU" sz="1800" spc="-10" dirty="0">
                <a:latin typeface="Segoe UI"/>
                <a:cs typeface="Segoe UI"/>
              </a:rPr>
              <a:t>тесты</a:t>
            </a:r>
            <a:endParaRPr lang="ru-RU" sz="1800" dirty="0">
              <a:latin typeface="Segoe UI"/>
              <a:cs typeface="Segoe UI"/>
            </a:endParaRPr>
          </a:p>
          <a:p>
            <a:pPr marL="355600" marR="29641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-5" dirty="0" err="1">
                <a:latin typeface="Segoe UI"/>
                <a:cs typeface="Segoe UI"/>
              </a:rPr>
              <a:t>Практики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5" dirty="0" err="1">
                <a:latin typeface="Segoe UI"/>
                <a:cs typeface="Segoe UI"/>
              </a:rPr>
              <a:t>использования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5" dirty="0" err="1">
                <a:latin typeface="Segoe UI"/>
                <a:cs typeface="Segoe UI"/>
              </a:rPr>
              <a:t>юнит</a:t>
            </a:r>
            <a:r>
              <a:rPr lang="ru-RU" sz="1800" spc="-5" dirty="0">
                <a:latin typeface="Segoe UI"/>
                <a:cs typeface="Segoe UI"/>
              </a:rPr>
              <a:t> </a:t>
            </a:r>
            <a:r>
              <a:rPr sz="1800" spc="-15" dirty="0" err="1">
                <a:latin typeface="Segoe UI"/>
                <a:cs typeface="Segoe UI"/>
              </a:rPr>
              <a:t>тестов</a:t>
            </a:r>
            <a:r>
              <a:rPr sz="1800" spc="-15" dirty="0">
                <a:latin typeface="Segoe UI"/>
                <a:cs typeface="Segoe UI"/>
              </a:rPr>
              <a:t>  </a:t>
            </a:r>
            <a:endParaRPr lang="ru-RU" sz="1800" spc="-15" dirty="0">
              <a:latin typeface="Segoe UI"/>
              <a:cs typeface="Segoe UI"/>
            </a:endParaRPr>
          </a:p>
          <a:p>
            <a:pPr marL="355600" marR="29641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-5" dirty="0" err="1">
                <a:latin typeface="Segoe UI"/>
                <a:cs typeface="Segoe UI"/>
              </a:rPr>
              <a:t>Шаблон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AAA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5" dirty="0">
                <a:latin typeface="Segoe UI"/>
                <a:cs typeface="Segoe UI"/>
              </a:rPr>
              <a:t>Assertion</a:t>
            </a:r>
            <a:endParaRPr sz="18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-15" dirty="0">
                <a:latin typeface="Segoe UI"/>
                <a:cs typeface="Segoe UI"/>
              </a:rPr>
              <a:t>Что </a:t>
            </a:r>
            <a:r>
              <a:rPr sz="1800" spc="-10" dirty="0" err="1">
                <a:latin typeface="Segoe UI"/>
                <a:cs typeface="Segoe UI"/>
              </a:rPr>
              <a:t>такое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TDD</a:t>
            </a:r>
            <a:endParaRPr lang="ru-RU" sz="18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pc="-5" dirty="0">
                <a:latin typeface="Segoe UI"/>
                <a:cs typeface="Segoe UI"/>
              </a:rPr>
              <a:t>Виды </a:t>
            </a:r>
            <a:r>
              <a:rPr lang="ru-RU" dirty="0" err="1">
                <a:latin typeface="Segoe UI"/>
                <a:cs typeface="Segoe UI"/>
              </a:rPr>
              <a:t>unit</a:t>
            </a:r>
            <a:r>
              <a:rPr lang="ru-RU" dirty="0">
                <a:latin typeface="Segoe UI"/>
                <a:cs typeface="Segoe UI"/>
              </a:rPr>
              <a:t> </a:t>
            </a:r>
            <a:r>
              <a:rPr lang="ru-RU" spc="-15" dirty="0">
                <a:latin typeface="Segoe UI"/>
                <a:cs typeface="Segoe UI"/>
              </a:rPr>
              <a:t>тестов </a:t>
            </a:r>
            <a:r>
              <a:rPr lang="ru-RU" dirty="0">
                <a:latin typeface="Segoe UI"/>
                <a:cs typeface="Segoe UI"/>
              </a:rPr>
              <a:t>и </a:t>
            </a:r>
            <a:r>
              <a:rPr lang="ru-RU" spc="-15" dirty="0">
                <a:latin typeface="Segoe UI"/>
                <a:cs typeface="Segoe UI"/>
              </a:rPr>
              <a:t>тестовых</a:t>
            </a:r>
            <a:r>
              <a:rPr lang="ru-RU" spc="-35" dirty="0">
                <a:latin typeface="Segoe UI"/>
                <a:cs typeface="Segoe UI"/>
              </a:rPr>
              <a:t> </a:t>
            </a:r>
            <a:r>
              <a:rPr lang="ru-RU" spc="-15" dirty="0">
                <a:latin typeface="Segoe UI"/>
                <a:cs typeface="Segoe UI"/>
              </a:rPr>
              <a:t>объектов</a:t>
            </a:r>
            <a:endParaRPr lang="ru-RU" dirty="0">
              <a:latin typeface="Segoe UI"/>
              <a:cs typeface="Segoe UI"/>
            </a:endParaRPr>
          </a:p>
          <a:p>
            <a:pPr marL="298450" marR="1638935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ru-RU" spc="-15" dirty="0">
                <a:latin typeface="Segoe UI"/>
                <a:cs typeface="Segoe UI"/>
              </a:rPr>
              <a:t>Что </a:t>
            </a:r>
            <a:r>
              <a:rPr lang="ru-RU" spc="-10" dirty="0">
                <a:latin typeface="Segoe UI"/>
                <a:cs typeface="Segoe UI"/>
              </a:rPr>
              <a:t>такое </a:t>
            </a:r>
            <a:r>
              <a:rPr lang="ru-RU" spc="-15" dirty="0" err="1">
                <a:latin typeface="Segoe UI"/>
                <a:cs typeface="Segoe UI"/>
              </a:rPr>
              <a:t>Stub</a:t>
            </a:r>
            <a:r>
              <a:rPr lang="ru-RU" spc="-15" dirty="0">
                <a:latin typeface="Segoe UI"/>
                <a:cs typeface="Segoe UI"/>
              </a:rPr>
              <a:t> объект  </a:t>
            </a:r>
          </a:p>
          <a:p>
            <a:pPr marL="298450" marR="1638935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ru-RU" spc="-5" dirty="0" err="1">
                <a:latin typeface="Segoe UI"/>
                <a:cs typeface="Segoe UI"/>
              </a:rPr>
              <a:t>Inversion</a:t>
            </a:r>
            <a:r>
              <a:rPr lang="ru-RU" spc="-5" dirty="0">
                <a:latin typeface="Segoe UI"/>
                <a:cs typeface="Segoe UI"/>
              </a:rPr>
              <a:t> </a:t>
            </a:r>
            <a:r>
              <a:rPr lang="ru-RU" spc="-20" dirty="0" err="1">
                <a:latin typeface="Segoe UI"/>
                <a:cs typeface="Segoe UI"/>
              </a:rPr>
              <a:t>of</a:t>
            </a:r>
            <a:r>
              <a:rPr lang="ru-RU" spc="-55" dirty="0">
                <a:latin typeface="Segoe UI"/>
                <a:cs typeface="Segoe UI"/>
              </a:rPr>
              <a:t> </a:t>
            </a:r>
            <a:r>
              <a:rPr lang="ru-RU" spc="-10" dirty="0" err="1">
                <a:latin typeface="Segoe UI"/>
                <a:cs typeface="Segoe UI"/>
              </a:rPr>
              <a:t>Control</a:t>
            </a:r>
            <a:endParaRPr lang="ru-RU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8209" y="854405"/>
            <a:ext cx="2736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Что </a:t>
            </a:r>
            <a:r>
              <a:rPr sz="2800" b="0" spc="-25" dirty="0">
                <a:solidFill>
                  <a:srgbClr val="D04E1D"/>
                </a:solidFill>
                <a:latin typeface="Segoe UI Light"/>
                <a:cs typeface="Segoe UI Light"/>
              </a:rPr>
              <a:t>такое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60" dirty="0">
                <a:solidFill>
                  <a:srgbClr val="D04E1D"/>
                </a:solidFill>
                <a:latin typeface="Segoe UI Light"/>
                <a:cs typeface="Segoe UI Light"/>
              </a:rPr>
              <a:t>UnitTest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2000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55975" y="1780159"/>
            <a:ext cx="8018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UI"/>
                <a:cs typeface="Segoe UI"/>
              </a:rPr>
              <a:t>Unit </a:t>
            </a:r>
            <a:r>
              <a:rPr sz="1800" b="1" spc="-10" dirty="0">
                <a:latin typeface="Segoe UI"/>
                <a:cs typeface="Segoe UI"/>
              </a:rPr>
              <a:t>тест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5" dirty="0">
                <a:latin typeface="Segoe UI"/>
                <a:cs typeface="Segoe UI"/>
              </a:rPr>
              <a:t>блок </a:t>
            </a:r>
            <a:r>
              <a:rPr sz="1800" spc="-15" dirty="0">
                <a:latin typeface="Segoe UI"/>
                <a:cs typeface="Segoe UI"/>
              </a:rPr>
              <a:t>кода </a:t>
            </a:r>
            <a:r>
              <a:rPr sz="1800" dirty="0">
                <a:latin typeface="Segoe UI"/>
                <a:cs typeface="Segoe UI"/>
              </a:rPr>
              <a:t>(обычно </a:t>
            </a:r>
            <a:r>
              <a:rPr sz="1800" spc="-15" dirty="0">
                <a:latin typeface="Segoe UI"/>
                <a:cs typeface="Segoe UI"/>
              </a:rPr>
              <a:t>метод), </a:t>
            </a:r>
            <a:r>
              <a:rPr sz="1800" spc="-20" dirty="0">
                <a:latin typeface="Segoe UI"/>
                <a:cs typeface="Segoe UI"/>
              </a:rPr>
              <a:t>который </a:t>
            </a:r>
            <a:r>
              <a:rPr sz="1800" spc="-10" dirty="0">
                <a:latin typeface="Segoe UI"/>
                <a:cs typeface="Segoe UI"/>
              </a:rPr>
              <a:t>вызывает тестируемый </a:t>
            </a:r>
            <a:r>
              <a:rPr sz="1800" spc="-5" dirty="0">
                <a:latin typeface="Segoe UI"/>
                <a:cs typeface="Segoe UI"/>
              </a:rPr>
              <a:t>блок  </a:t>
            </a:r>
            <a:r>
              <a:rPr sz="1800" spc="-15" dirty="0">
                <a:latin typeface="Segoe UI"/>
                <a:cs typeface="Segoe UI"/>
              </a:rPr>
              <a:t>кода </a:t>
            </a:r>
            <a:r>
              <a:rPr sz="1800" dirty="0">
                <a:latin typeface="Segoe UI"/>
                <a:cs typeface="Segoe UI"/>
              </a:rPr>
              <a:t>и </a:t>
            </a:r>
            <a:r>
              <a:rPr sz="1800" spc="-10" dirty="0">
                <a:latin typeface="Segoe UI"/>
                <a:cs typeface="Segoe UI"/>
              </a:rPr>
              <a:t>проверяет </a:t>
            </a:r>
            <a:r>
              <a:rPr sz="1800" spc="-20" dirty="0">
                <a:latin typeface="Segoe UI"/>
                <a:cs typeface="Segoe UI"/>
              </a:rPr>
              <a:t>его </a:t>
            </a:r>
            <a:r>
              <a:rPr sz="1800" spc="-5" dirty="0">
                <a:latin typeface="Segoe UI"/>
                <a:cs typeface="Segoe UI"/>
              </a:rPr>
              <a:t>правильность </a:t>
            </a:r>
            <a:r>
              <a:rPr sz="1800" spc="-15" dirty="0">
                <a:latin typeface="Segoe UI"/>
                <a:cs typeface="Segoe UI"/>
              </a:rPr>
              <a:t>работы. </a:t>
            </a:r>
            <a:r>
              <a:rPr sz="1800" dirty="0">
                <a:latin typeface="Segoe UI"/>
                <a:cs typeface="Segoe UI"/>
              </a:rPr>
              <a:t>Если </a:t>
            </a:r>
            <a:r>
              <a:rPr sz="1800" spc="-20" dirty="0">
                <a:latin typeface="Segoe UI"/>
                <a:cs typeface="Segoe UI"/>
              </a:rPr>
              <a:t>результат </a:t>
            </a:r>
            <a:r>
              <a:rPr sz="1800" spc="-5" dirty="0">
                <a:latin typeface="Segoe UI"/>
                <a:cs typeface="Segoe UI"/>
              </a:rPr>
              <a:t>юнит-теста</a:t>
            </a:r>
            <a:r>
              <a:rPr sz="1800" spc="4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не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совпадает </a:t>
            </a:r>
            <a:r>
              <a:rPr sz="1800" dirty="0">
                <a:latin typeface="Segoe UI"/>
                <a:cs typeface="Segoe UI"/>
              </a:rPr>
              <a:t>с </a:t>
            </a:r>
            <a:r>
              <a:rPr sz="1800" spc="-10" dirty="0">
                <a:latin typeface="Segoe UI"/>
                <a:cs typeface="Segoe UI"/>
              </a:rPr>
              <a:t>ожидаемым </a:t>
            </a:r>
            <a:r>
              <a:rPr sz="1800" spc="-20" dirty="0">
                <a:latin typeface="Segoe UI"/>
                <a:cs typeface="Segoe UI"/>
              </a:rPr>
              <a:t>результатом, </a:t>
            </a:r>
            <a:r>
              <a:rPr sz="1800" spc="-15" dirty="0">
                <a:latin typeface="Segoe UI"/>
                <a:cs typeface="Segoe UI"/>
              </a:rPr>
              <a:t>тест </a:t>
            </a:r>
            <a:r>
              <a:rPr sz="1800" spc="-5" dirty="0">
                <a:latin typeface="Segoe UI"/>
                <a:cs typeface="Segoe UI"/>
              </a:rPr>
              <a:t>считается не пройденным.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7783" y="1867399"/>
            <a:ext cx="1449800" cy="1448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2000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854405"/>
            <a:ext cx="10629900" cy="354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algn="ctr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Типы</a:t>
            </a:r>
            <a:r>
              <a:rPr sz="2800" b="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тестирования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1800" b="1" spc="-15" dirty="0">
                <a:latin typeface="Segoe UI"/>
                <a:cs typeface="Segoe UI"/>
              </a:rPr>
              <a:t>Модульное </a:t>
            </a:r>
            <a:r>
              <a:rPr sz="1800" b="1" spc="-10" dirty="0">
                <a:latin typeface="Segoe UI"/>
                <a:cs typeface="Segoe UI"/>
              </a:rPr>
              <a:t>тестирование </a:t>
            </a:r>
            <a:r>
              <a:rPr sz="1800" b="1" spc="-5" dirty="0">
                <a:latin typeface="Segoe UI"/>
                <a:cs typeface="Segoe UI"/>
              </a:rPr>
              <a:t>(Unit testing)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10" dirty="0">
                <a:latin typeface="Segoe UI"/>
                <a:cs typeface="Segoe UI"/>
              </a:rPr>
              <a:t>тестирование </a:t>
            </a:r>
            <a:r>
              <a:rPr sz="1800" dirty="0">
                <a:latin typeface="Segoe UI"/>
                <a:cs typeface="Segoe UI"/>
              </a:rPr>
              <a:t>каждой </a:t>
            </a:r>
            <a:r>
              <a:rPr sz="1800" spc="-5" dirty="0">
                <a:latin typeface="Segoe UI"/>
                <a:cs typeface="Segoe UI"/>
              </a:rPr>
              <a:t>атомарной функции</a:t>
            </a:r>
            <a:r>
              <a:rPr sz="1800" spc="8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приложения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Segoe UI"/>
                <a:cs typeface="Segoe UI"/>
              </a:rPr>
              <a:t>отдельно, </a:t>
            </a:r>
            <a:r>
              <a:rPr sz="1800" dirty="0">
                <a:latin typeface="Segoe UI"/>
                <a:cs typeface="Segoe UI"/>
              </a:rPr>
              <a:t>с </a:t>
            </a:r>
            <a:r>
              <a:rPr sz="1800" spc="-5" dirty="0">
                <a:latin typeface="Segoe UI"/>
                <a:cs typeface="Segoe UI"/>
              </a:rPr>
              <a:t>использованием </a:t>
            </a:r>
            <a:r>
              <a:rPr sz="1800" spc="-15" dirty="0">
                <a:latin typeface="Segoe UI"/>
                <a:cs typeface="Segoe UI"/>
              </a:rPr>
              <a:t>объектов </a:t>
            </a:r>
            <a:r>
              <a:rPr sz="1800" spc="-5" dirty="0">
                <a:latin typeface="Segoe UI"/>
                <a:cs typeface="Segoe UI"/>
              </a:rPr>
              <a:t>искусственно смоделированной среды.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sz="1800" b="1" spc="-5" dirty="0">
                <a:latin typeface="Segoe UI"/>
                <a:cs typeface="Segoe UI"/>
              </a:rPr>
              <a:t>Интеграционное тестирование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5" dirty="0">
                <a:latin typeface="Segoe UI"/>
                <a:cs typeface="Segoe UI"/>
              </a:rPr>
              <a:t>вид тестирования, при </a:t>
            </a:r>
            <a:r>
              <a:rPr sz="1800" spc="-15" dirty="0">
                <a:latin typeface="Segoe UI"/>
                <a:cs typeface="Segoe UI"/>
              </a:rPr>
              <a:t>котором </a:t>
            </a:r>
            <a:r>
              <a:rPr sz="1800" spc="-5" dirty="0">
                <a:latin typeface="Segoe UI"/>
                <a:cs typeface="Segoe UI"/>
              </a:rPr>
              <a:t>на </a:t>
            </a:r>
            <a:r>
              <a:rPr sz="1800" spc="-10" dirty="0">
                <a:latin typeface="Segoe UI"/>
                <a:cs typeface="Segoe UI"/>
              </a:rPr>
              <a:t>соответствие </a:t>
            </a:r>
            <a:r>
              <a:rPr sz="1800" spc="-5" dirty="0">
                <a:latin typeface="Segoe UI"/>
                <a:cs typeface="Segoe UI"/>
              </a:rPr>
              <a:t>требований  </a:t>
            </a:r>
            <a:r>
              <a:rPr sz="1800" spc="-10" dirty="0">
                <a:latin typeface="Segoe UI"/>
                <a:cs typeface="Segoe UI"/>
              </a:rPr>
              <a:t>проверяется интеграция </a:t>
            </a:r>
            <a:r>
              <a:rPr sz="1800" spc="-20" dirty="0">
                <a:latin typeface="Segoe UI"/>
                <a:cs typeface="Segoe UI"/>
              </a:rPr>
              <a:t>модулей, </a:t>
            </a:r>
            <a:r>
              <a:rPr sz="1800" spc="-5" dirty="0">
                <a:latin typeface="Segoe UI"/>
                <a:cs typeface="Segoe UI"/>
              </a:rPr>
              <a:t>их </a:t>
            </a:r>
            <a:r>
              <a:rPr sz="1800" spc="-10" dirty="0">
                <a:latin typeface="Segoe UI"/>
                <a:cs typeface="Segoe UI"/>
              </a:rPr>
              <a:t>взаимодействие </a:t>
            </a:r>
            <a:r>
              <a:rPr sz="1800" dirty="0">
                <a:latin typeface="Segoe UI"/>
                <a:cs typeface="Segoe UI"/>
              </a:rPr>
              <a:t>между </a:t>
            </a:r>
            <a:r>
              <a:rPr sz="1800" spc="-5" dirty="0">
                <a:latin typeface="Segoe UI"/>
                <a:cs typeface="Segoe UI"/>
              </a:rPr>
              <a:t>собой, </a:t>
            </a:r>
            <a:r>
              <a:rPr sz="1800" dirty="0">
                <a:latin typeface="Segoe UI"/>
                <a:cs typeface="Segoe UI"/>
              </a:rPr>
              <a:t>а также </a:t>
            </a:r>
            <a:r>
              <a:rPr sz="1800" spc="-10" dirty="0">
                <a:latin typeface="Segoe UI"/>
                <a:cs typeface="Segoe UI"/>
              </a:rPr>
              <a:t>интеграция подсистем </a:t>
            </a:r>
            <a:r>
              <a:rPr sz="1800" dirty="0">
                <a:latin typeface="Segoe UI"/>
                <a:cs typeface="Segoe UI"/>
              </a:rPr>
              <a:t>в  </a:t>
            </a:r>
            <a:r>
              <a:rPr sz="1800" spc="-10" dirty="0">
                <a:latin typeface="Segoe UI"/>
                <a:cs typeface="Segoe UI"/>
              </a:rPr>
              <a:t>одну </a:t>
            </a:r>
            <a:r>
              <a:rPr sz="1800" dirty="0">
                <a:latin typeface="Segoe UI"/>
                <a:cs typeface="Segoe UI"/>
              </a:rPr>
              <a:t>общую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25" dirty="0">
                <a:latin typeface="Segoe UI"/>
                <a:cs typeface="Segoe UI"/>
              </a:rPr>
              <a:t>систему.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 marR="22225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Системное тестирование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25" dirty="0">
                <a:latin typeface="Segoe UI"/>
                <a:cs typeface="Segoe UI"/>
              </a:rPr>
              <a:t>это </a:t>
            </a:r>
            <a:r>
              <a:rPr sz="1800" spc="-5" dirty="0">
                <a:latin typeface="Segoe UI"/>
                <a:cs typeface="Segoe UI"/>
              </a:rPr>
              <a:t>тестирование </a:t>
            </a:r>
            <a:r>
              <a:rPr sz="1800" spc="-10" dirty="0">
                <a:latin typeface="Segoe UI"/>
                <a:cs typeface="Segoe UI"/>
              </a:rPr>
              <a:t>программного </a:t>
            </a:r>
            <a:r>
              <a:rPr sz="1800" spc="-5" dirty="0">
                <a:latin typeface="Segoe UI"/>
                <a:cs typeface="Segoe UI"/>
              </a:rPr>
              <a:t>обеспечения выполняемое на полной,  </a:t>
            </a:r>
            <a:r>
              <a:rPr sz="1800" spc="-10" dirty="0">
                <a:latin typeface="Segoe UI"/>
                <a:cs typeface="Segoe UI"/>
              </a:rPr>
              <a:t>интегрированной </a:t>
            </a:r>
            <a:r>
              <a:rPr sz="1800" spc="-15" dirty="0">
                <a:latin typeface="Segoe UI"/>
                <a:cs typeface="Segoe UI"/>
              </a:rPr>
              <a:t>системе, </a:t>
            </a:r>
            <a:r>
              <a:rPr sz="1800" dirty="0">
                <a:latin typeface="Segoe UI"/>
                <a:cs typeface="Segoe UI"/>
              </a:rPr>
              <a:t>с </a:t>
            </a:r>
            <a:r>
              <a:rPr sz="1800" spc="-5" dirty="0">
                <a:latin typeface="Segoe UI"/>
                <a:cs typeface="Segoe UI"/>
              </a:rPr>
              <a:t>целью проверки </a:t>
            </a:r>
            <a:r>
              <a:rPr sz="1800" spc="-10" dirty="0">
                <a:latin typeface="Segoe UI"/>
                <a:cs typeface="Segoe UI"/>
              </a:rPr>
              <a:t>соответствия системы исходным требованиям, </a:t>
            </a:r>
            <a:r>
              <a:rPr sz="1800" spc="-5" dirty="0">
                <a:latin typeface="Segoe UI"/>
                <a:cs typeface="Segoe UI"/>
              </a:rPr>
              <a:t>как  функциональным, так </a:t>
            </a:r>
            <a:r>
              <a:rPr sz="1800" dirty="0">
                <a:latin typeface="Segoe UI"/>
                <a:cs typeface="Segoe UI"/>
              </a:rPr>
              <a:t>и </a:t>
            </a:r>
            <a:r>
              <a:rPr sz="1800" spc="-5" dirty="0">
                <a:latin typeface="Segoe UI"/>
                <a:cs typeface="Segoe UI"/>
              </a:rPr>
              <a:t>не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функциональным.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7317" y="854405"/>
            <a:ext cx="4817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Интеграционное</a:t>
            </a:r>
            <a:r>
              <a:rPr sz="2800" b="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тестирование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2000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/>
          <p:nvPr/>
        </p:nvSpPr>
        <p:spPr>
          <a:xfrm>
            <a:off x="1409700" y="1143000"/>
            <a:ext cx="1143000" cy="92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0461" y="2347722"/>
            <a:ext cx="2438400" cy="1071880"/>
          </a:xfrm>
          <a:custGeom>
            <a:avLst/>
            <a:gdLst/>
            <a:ahLst/>
            <a:cxnLst/>
            <a:rect l="l" t="t" r="r" b="b"/>
            <a:pathLst>
              <a:path w="2438400" h="1071879">
                <a:moveTo>
                  <a:pt x="0" y="178562"/>
                </a:moveTo>
                <a:lnTo>
                  <a:pt x="6374" y="131071"/>
                </a:lnTo>
                <a:lnTo>
                  <a:pt x="24365" y="88410"/>
                </a:lnTo>
                <a:lnTo>
                  <a:pt x="52276" y="52276"/>
                </a:lnTo>
                <a:lnTo>
                  <a:pt x="88410" y="24365"/>
                </a:lnTo>
                <a:lnTo>
                  <a:pt x="131071" y="6374"/>
                </a:lnTo>
                <a:lnTo>
                  <a:pt x="178562" y="0"/>
                </a:lnTo>
                <a:lnTo>
                  <a:pt x="2259838" y="0"/>
                </a:lnTo>
                <a:lnTo>
                  <a:pt x="2307284" y="6374"/>
                </a:lnTo>
                <a:lnTo>
                  <a:pt x="2349932" y="24365"/>
                </a:lnTo>
                <a:lnTo>
                  <a:pt x="2386076" y="52276"/>
                </a:lnTo>
                <a:lnTo>
                  <a:pt x="2414006" y="88410"/>
                </a:lnTo>
                <a:lnTo>
                  <a:pt x="2432017" y="131071"/>
                </a:lnTo>
                <a:lnTo>
                  <a:pt x="2438400" y="178562"/>
                </a:lnTo>
                <a:lnTo>
                  <a:pt x="2438400" y="892810"/>
                </a:lnTo>
                <a:lnTo>
                  <a:pt x="2432017" y="940256"/>
                </a:lnTo>
                <a:lnTo>
                  <a:pt x="2414006" y="982904"/>
                </a:lnTo>
                <a:lnTo>
                  <a:pt x="2386075" y="1019048"/>
                </a:lnTo>
                <a:lnTo>
                  <a:pt x="2349932" y="1046978"/>
                </a:lnTo>
                <a:lnTo>
                  <a:pt x="2307284" y="1064989"/>
                </a:lnTo>
                <a:lnTo>
                  <a:pt x="2259838" y="1071372"/>
                </a:lnTo>
                <a:lnTo>
                  <a:pt x="178562" y="1071372"/>
                </a:lnTo>
                <a:lnTo>
                  <a:pt x="131071" y="1064989"/>
                </a:lnTo>
                <a:lnTo>
                  <a:pt x="88410" y="1046978"/>
                </a:lnTo>
                <a:lnTo>
                  <a:pt x="52276" y="1019047"/>
                </a:lnTo>
                <a:lnTo>
                  <a:pt x="24365" y="982904"/>
                </a:lnTo>
                <a:lnTo>
                  <a:pt x="6374" y="940256"/>
                </a:lnTo>
                <a:lnTo>
                  <a:pt x="0" y="892810"/>
                </a:lnTo>
                <a:lnTo>
                  <a:pt x="0" y="17856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2861" y="250317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86" y="2563"/>
                </a:lnTo>
                <a:lnTo>
                  <a:pt x="515214" y="10061"/>
                </a:lnTo>
                <a:lnTo>
                  <a:pt x="560468" y="22209"/>
                </a:lnTo>
                <a:lnTo>
                  <a:pt x="603435" y="38722"/>
                </a:lnTo>
                <a:lnTo>
                  <a:pt x="643800" y="59312"/>
                </a:lnTo>
                <a:lnTo>
                  <a:pt x="681250" y="83695"/>
                </a:lnTo>
                <a:lnTo>
                  <a:pt x="715470" y="111585"/>
                </a:lnTo>
                <a:lnTo>
                  <a:pt x="746146" y="142696"/>
                </a:lnTo>
                <a:lnTo>
                  <a:pt x="772965" y="176742"/>
                </a:lnTo>
                <a:lnTo>
                  <a:pt x="795612" y="213437"/>
                </a:lnTo>
                <a:lnTo>
                  <a:pt x="813773" y="252497"/>
                </a:lnTo>
                <a:lnTo>
                  <a:pt x="827134" y="293634"/>
                </a:lnTo>
                <a:lnTo>
                  <a:pt x="835381" y="336563"/>
                </a:lnTo>
                <a:lnTo>
                  <a:pt x="838200" y="381000"/>
                </a:lnTo>
                <a:lnTo>
                  <a:pt x="835381" y="425436"/>
                </a:lnTo>
                <a:lnTo>
                  <a:pt x="827134" y="468365"/>
                </a:lnTo>
                <a:lnTo>
                  <a:pt x="813773" y="509502"/>
                </a:lnTo>
                <a:lnTo>
                  <a:pt x="795612" y="548562"/>
                </a:lnTo>
                <a:lnTo>
                  <a:pt x="772965" y="585257"/>
                </a:lnTo>
                <a:lnTo>
                  <a:pt x="746146" y="619303"/>
                </a:lnTo>
                <a:lnTo>
                  <a:pt x="715470" y="650414"/>
                </a:lnTo>
                <a:lnTo>
                  <a:pt x="681250" y="678304"/>
                </a:lnTo>
                <a:lnTo>
                  <a:pt x="643800" y="702687"/>
                </a:lnTo>
                <a:lnTo>
                  <a:pt x="603435" y="723277"/>
                </a:lnTo>
                <a:lnTo>
                  <a:pt x="560468" y="739790"/>
                </a:lnTo>
                <a:lnTo>
                  <a:pt x="515214" y="751938"/>
                </a:lnTo>
                <a:lnTo>
                  <a:pt x="467986" y="759436"/>
                </a:lnTo>
                <a:lnTo>
                  <a:pt x="419100" y="762000"/>
                </a:lnTo>
                <a:lnTo>
                  <a:pt x="370213" y="759436"/>
                </a:lnTo>
                <a:lnTo>
                  <a:pt x="322985" y="751938"/>
                </a:lnTo>
                <a:lnTo>
                  <a:pt x="277731" y="739790"/>
                </a:lnTo>
                <a:lnTo>
                  <a:pt x="234764" y="723277"/>
                </a:lnTo>
                <a:lnTo>
                  <a:pt x="194399" y="702687"/>
                </a:lnTo>
                <a:lnTo>
                  <a:pt x="156949" y="678304"/>
                </a:lnTo>
                <a:lnTo>
                  <a:pt x="122729" y="650414"/>
                </a:lnTo>
                <a:lnTo>
                  <a:pt x="92053" y="619303"/>
                </a:lnTo>
                <a:lnTo>
                  <a:pt x="65234" y="585257"/>
                </a:lnTo>
                <a:lnTo>
                  <a:pt x="42587" y="548562"/>
                </a:lnTo>
                <a:lnTo>
                  <a:pt x="24426" y="509502"/>
                </a:lnTo>
                <a:lnTo>
                  <a:pt x="11065" y="468365"/>
                </a:lnTo>
                <a:lnTo>
                  <a:pt x="2818" y="425436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5177" y="2639060"/>
            <a:ext cx="35306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130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Segoe UI"/>
                <a:cs typeface="Segoe UI"/>
              </a:rPr>
              <a:t>Class  </a:t>
            </a:r>
            <a:r>
              <a:rPr sz="1000" spc="-5" dirty="0">
                <a:latin typeface="Segoe UI"/>
                <a:cs typeface="Segoe UI"/>
              </a:rPr>
              <a:t>und</a:t>
            </a:r>
            <a:r>
              <a:rPr sz="1000" spc="-10" dirty="0">
                <a:latin typeface="Segoe UI"/>
                <a:cs typeface="Segoe UI"/>
              </a:rPr>
              <a:t>e</a:t>
            </a:r>
            <a:r>
              <a:rPr sz="1000" spc="-5" dirty="0">
                <a:latin typeface="Segoe UI"/>
                <a:cs typeface="Segoe UI"/>
              </a:rPr>
              <a:t>r  test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58261" y="250317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86" y="2563"/>
                </a:lnTo>
                <a:lnTo>
                  <a:pt x="515214" y="10061"/>
                </a:lnTo>
                <a:lnTo>
                  <a:pt x="560468" y="22209"/>
                </a:lnTo>
                <a:lnTo>
                  <a:pt x="603435" y="38722"/>
                </a:lnTo>
                <a:lnTo>
                  <a:pt x="643800" y="59312"/>
                </a:lnTo>
                <a:lnTo>
                  <a:pt x="681250" y="83695"/>
                </a:lnTo>
                <a:lnTo>
                  <a:pt x="715470" y="111585"/>
                </a:lnTo>
                <a:lnTo>
                  <a:pt x="746146" y="142696"/>
                </a:lnTo>
                <a:lnTo>
                  <a:pt x="772965" y="176742"/>
                </a:lnTo>
                <a:lnTo>
                  <a:pt x="795612" y="213437"/>
                </a:lnTo>
                <a:lnTo>
                  <a:pt x="813773" y="252497"/>
                </a:lnTo>
                <a:lnTo>
                  <a:pt x="827134" y="293634"/>
                </a:lnTo>
                <a:lnTo>
                  <a:pt x="835381" y="336563"/>
                </a:lnTo>
                <a:lnTo>
                  <a:pt x="838200" y="381000"/>
                </a:lnTo>
                <a:lnTo>
                  <a:pt x="835381" y="425436"/>
                </a:lnTo>
                <a:lnTo>
                  <a:pt x="827134" y="468365"/>
                </a:lnTo>
                <a:lnTo>
                  <a:pt x="813773" y="509502"/>
                </a:lnTo>
                <a:lnTo>
                  <a:pt x="795612" y="548562"/>
                </a:lnTo>
                <a:lnTo>
                  <a:pt x="772965" y="585257"/>
                </a:lnTo>
                <a:lnTo>
                  <a:pt x="746146" y="619303"/>
                </a:lnTo>
                <a:lnTo>
                  <a:pt x="715470" y="650414"/>
                </a:lnTo>
                <a:lnTo>
                  <a:pt x="681250" y="678304"/>
                </a:lnTo>
                <a:lnTo>
                  <a:pt x="643800" y="702687"/>
                </a:lnTo>
                <a:lnTo>
                  <a:pt x="603435" y="723277"/>
                </a:lnTo>
                <a:lnTo>
                  <a:pt x="560468" y="739790"/>
                </a:lnTo>
                <a:lnTo>
                  <a:pt x="515214" y="751938"/>
                </a:lnTo>
                <a:lnTo>
                  <a:pt x="467986" y="759436"/>
                </a:lnTo>
                <a:lnTo>
                  <a:pt x="419100" y="762000"/>
                </a:lnTo>
                <a:lnTo>
                  <a:pt x="370213" y="759436"/>
                </a:lnTo>
                <a:lnTo>
                  <a:pt x="322985" y="751938"/>
                </a:lnTo>
                <a:lnTo>
                  <a:pt x="277731" y="739790"/>
                </a:lnTo>
                <a:lnTo>
                  <a:pt x="234764" y="723277"/>
                </a:lnTo>
                <a:lnTo>
                  <a:pt x="194399" y="702687"/>
                </a:lnTo>
                <a:lnTo>
                  <a:pt x="156949" y="678304"/>
                </a:lnTo>
                <a:lnTo>
                  <a:pt x="122729" y="650414"/>
                </a:lnTo>
                <a:lnTo>
                  <a:pt x="92053" y="619303"/>
                </a:lnTo>
                <a:lnTo>
                  <a:pt x="65234" y="585257"/>
                </a:lnTo>
                <a:lnTo>
                  <a:pt x="42587" y="548562"/>
                </a:lnTo>
                <a:lnTo>
                  <a:pt x="24426" y="509502"/>
                </a:lnTo>
                <a:lnTo>
                  <a:pt x="11065" y="468365"/>
                </a:lnTo>
                <a:lnTo>
                  <a:pt x="2818" y="425436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9495" y="2715260"/>
            <a:ext cx="3956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Segoe UI"/>
                <a:cs typeface="Segoe UI"/>
              </a:rPr>
              <a:t>Helper</a:t>
            </a:r>
            <a:endParaRPr sz="1000">
              <a:latin typeface="Segoe UI"/>
              <a:cs typeface="Segoe UI"/>
            </a:endParaRPr>
          </a:p>
          <a:p>
            <a:pPr marL="67310">
              <a:lnSpc>
                <a:spcPct val="100000"/>
              </a:lnSpc>
            </a:pPr>
            <a:r>
              <a:rPr sz="1000" spc="-10" dirty="0">
                <a:latin typeface="Segoe UI"/>
                <a:cs typeface="Segoe UI"/>
              </a:rPr>
              <a:t>class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1061" y="2840735"/>
            <a:ext cx="457200" cy="86995"/>
          </a:xfrm>
          <a:custGeom>
            <a:avLst/>
            <a:gdLst/>
            <a:ahLst/>
            <a:cxnLst/>
            <a:rect l="l" t="t" r="r" b="b"/>
            <a:pathLst>
              <a:path w="457200" h="86994">
                <a:moveTo>
                  <a:pt x="370332" y="0"/>
                </a:moveTo>
                <a:lnTo>
                  <a:pt x="370332" y="86867"/>
                </a:lnTo>
                <a:lnTo>
                  <a:pt x="428244" y="57911"/>
                </a:lnTo>
                <a:lnTo>
                  <a:pt x="384810" y="57911"/>
                </a:lnTo>
                <a:lnTo>
                  <a:pt x="384810" y="28955"/>
                </a:lnTo>
                <a:lnTo>
                  <a:pt x="428244" y="28955"/>
                </a:lnTo>
                <a:lnTo>
                  <a:pt x="370332" y="0"/>
                </a:lnTo>
                <a:close/>
              </a:path>
              <a:path w="457200" h="86994">
                <a:moveTo>
                  <a:pt x="370332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370332" y="57911"/>
                </a:lnTo>
                <a:lnTo>
                  <a:pt x="370332" y="28955"/>
                </a:lnTo>
                <a:close/>
              </a:path>
              <a:path w="457200" h="86994">
                <a:moveTo>
                  <a:pt x="428244" y="28955"/>
                </a:moveTo>
                <a:lnTo>
                  <a:pt x="384810" y="28955"/>
                </a:lnTo>
                <a:lnTo>
                  <a:pt x="384810" y="57911"/>
                </a:lnTo>
                <a:lnTo>
                  <a:pt x="428244" y="57911"/>
                </a:lnTo>
                <a:lnTo>
                  <a:pt x="457200" y="43433"/>
                </a:lnTo>
                <a:lnTo>
                  <a:pt x="42824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2100" y="2182367"/>
            <a:ext cx="1295400" cy="307975"/>
          </a:xfrm>
          <a:custGeom>
            <a:avLst/>
            <a:gdLst/>
            <a:ahLst/>
            <a:cxnLst/>
            <a:rect l="l" t="t" r="r" b="b"/>
            <a:pathLst>
              <a:path w="1295400" h="307975">
                <a:moveTo>
                  <a:pt x="0" y="307848"/>
                </a:moveTo>
                <a:lnTo>
                  <a:pt x="1295400" y="307848"/>
                </a:lnTo>
                <a:lnTo>
                  <a:pt x="12954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49348" y="2212086"/>
            <a:ext cx="1120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Segoe UI"/>
                <a:cs typeface="Segoe UI"/>
              </a:rPr>
              <a:t>Business</a:t>
            </a:r>
            <a:r>
              <a:rPr sz="1400" spc="-4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logic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10461" y="3877817"/>
            <a:ext cx="2438400" cy="1071880"/>
          </a:xfrm>
          <a:custGeom>
            <a:avLst/>
            <a:gdLst/>
            <a:ahLst/>
            <a:cxnLst/>
            <a:rect l="l" t="t" r="r" b="b"/>
            <a:pathLst>
              <a:path w="2438400" h="1071879">
                <a:moveTo>
                  <a:pt x="0" y="178561"/>
                </a:moveTo>
                <a:lnTo>
                  <a:pt x="6374" y="131071"/>
                </a:lnTo>
                <a:lnTo>
                  <a:pt x="24365" y="88410"/>
                </a:lnTo>
                <a:lnTo>
                  <a:pt x="52276" y="52276"/>
                </a:lnTo>
                <a:lnTo>
                  <a:pt x="88410" y="24365"/>
                </a:lnTo>
                <a:lnTo>
                  <a:pt x="131071" y="6374"/>
                </a:lnTo>
                <a:lnTo>
                  <a:pt x="178562" y="0"/>
                </a:lnTo>
                <a:lnTo>
                  <a:pt x="2259838" y="0"/>
                </a:lnTo>
                <a:lnTo>
                  <a:pt x="2307284" y="6374"/>
                </a:lnTo>
                <a:lnTo>
                  <a:pt x="2349932" y="24365"/>
                </a:lnTo>
                <a:lnTo>
                  <a:pt x="2386076" y="52276"/>
                </a:lnTo>
                <a:lnTo>
                  <a:pt x="2414006" y="88410"/>
                </a:lnTo>
                <a:lnTo>
                  <a:pt x="2432017" y="131071"/>
                </a:lnTo>
                <a:lnTo>
                  <a:pt x="2438400" y="178561"/>
                </a:lnTo>
                <a:lnTo>
                  <a:pt x="2438400" y="892809"/>
                </a:lnTo>
                <a:lnTo>
                  <a:pt x="2432017" y="940256"/>
                </a:lnTo>
                <a:lnTo>
                  <a:pt x="2414006" y="982904"/>
                </a:lnTo>
                <a:lnTo>
                  <a:pt x="2386075" y="1019047"/>
                </a:lnTo>
                <a:lnTo>
                  <a:pt x="2349932" y="1046978"/>
                </a:lnTo>
                <a:lnTo>
                  <a:pt x="2307284" y="1064989"/>
                </a:lnTo>
                <a:lnTo>
                  <a:pt x="2259838" y="1071371"/>
                </a:lnTo>
                <a:lnTo>
                  <a:pt x="178562" y="1071371"/>
                </a:lnTo>
                <a:lnTo>
                  <a:pt x="131071" y="1064989"/>
                </a:lnTo>
                <a:lnTo>
                  <a:pt x="88410" y="1046978"/>
                </a:lnTo>
                <a:lnTo>
                  <a:pt x="52276" y="1019047"/>
                </a:lnTo>
                <a:lnTo>
                  <a:pt x="24365" y="982904"/>
                </a:lnTo>
                <a:lnTo>
                  <a:pt x="6374" y="940256"/>
                </a:lnTo>
                <a:lnTo>
                  <a:pt x="0" y="892809"/>
                </a:lnTo>
                <a:lnTo>
                  <a:pt x="0" y="17856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2100" y="3713988"/>
            <a:ext cx="1295400" cy="307975"/>
          </a:xfrm>
          <a:custGeom>
            <a:avLst/>
            <a:gdLst/>
            <a:ahLst/>
            <a:cxnLst/>
            <a:rect l="l" t="t" r="r" b="b"/>
            <a:pathLst>
              <a:path w="1295400" h="307975">
                <a:moveTo>
                  <a:pt x="0" y="307848"/>
                </a:moveTo>
                <a:lnTo>
                  <a:pt x="1295400" y="307848"/>
                </a:lnTo>
                <a:lnTo>
                  <a:pt x="12954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74570" y="4033265"/>
            <a:ext cx="1422400" cy="762000"/>
          </a:xfrm>
          <a:custGeom>
            <a:avLst/>
            <a:gdLst/>
            <a:ahLst/>
            <a:cxnLst/>
            <a:rect l="l" t="t" r="r" b="b"/>
            <a:pathLst>
              <a:path w="1422400" h="762000">
                <a:moveTo>
                  <a:pt x="0" y="380999"/>
                </a:moveTo>
                <a:lnTo>
                  <a:pt x="10294" y="316023"/>
                </a:lnTo>
                <a:lnTo>
                  <a:pt x="40042" y="254612"/>
                </a:lnTo>
                <a:lnTo>
                  <a:pt x="87535" y="197682"/>
                </a:lnTo>
                <a:lnTo>
                  <a:pt x="117403" y="171183"/>
                </a:lnTo>
                <a:lnTo>
                  <a:pt x="151067" y="146146"/>
                </a:lnTo>
                <a:lnTo>
                  <a:pt x="188315" y="122687"/>
                </a:lnTo>
                <a:lnTo>
                  <a:pt x="228933" y="100920"/>
                </a:lnTo>
                <a:lnTo>
                  <a:pt x="272707" y="80958"/>
                </a:lnTo>
                <a:lnTo>
                  <a:pt x="319425" y="62917"/>
                </a:lnTo>
                <a:lnTo>
                  <a:pt x="368873" y="46911"/>
                </a:lnTo>
                <a:lnTo>
                  <a:pt x="420837" y="33053"/>
                </a:lnTo>
                <a:lnTo>
                  <a:pt x="475105" y="21459"/>
                </a:lnTo>
                <a:lnTo>
                  <a:pt x="531463" y="12242"/>
                </a:lnTo>
                <a:lnTo>
                  <a:pt x="589698" y="5517"/>
                </a:lnTo>
                <a:lnTo>
                  <a:pt x="649597" y="1398"/>
                </a:lnTo>
                <a:lnTo>
                  <a:pt x="710946" y="0"/>
                </a:lnTo>
                <a:lnTo>
                  <a:pt x="772294" y="1398"/>
                </a:lnTo>
                <a:lnTo>
                  <a:pt x="832193" y="5517"/>
                </a:lnTo>
                <a:lnTo>
                  <a:pt x="890428" y="12242"/>
                </a:lnTo>
                <a:lnTo>
                  <a:pt x="946786" y="21459"/>
                </a:lnTo>
                <a:lnTo>
                  <a:pt x="1001054" y="33053"/>
                </a:lnTo>
                <a:lnTo>
                  <a:pt x="1053018" y="46911"/>
                </a:lnTo>
                <a:lnTo>
                  <a:pt x="1102466" y="62917"/>
                </a:lnTo>
                <a:lnTo>
                  <a:pt x="1149184" y="80958"/>
                </a:lnTo>
                <a:lnTo>
                  <a:pt x="1192958" y="100920"/>
                </a:lnTo>
                <a:lnTo>
                  <a:pt x="1233576" y="122687"/>
                </a:lnTo>
                <a:lnTo>
                  <a:pt x="1270824" y="146146"/>
                </a:lnTo>
                <a:lnTo>
                  <a:pt x="1304488" y="171183"/>
                </a:lnTo>
                <a:lnTo>
                  <a:pt x="1334356" y="197682"/>
                </a:lnTo>
                <a:lnTo>
                  <a:pt x="1381849" y="254612"/>
                </a:lnTo>
                <a:lnTo>
                  <a:pt x="1411597" y="316023"/>
                </a:lnTo>
                <a:lnTo>
                  <a:pt x="1421892" y="380999"/>
                </a:lnTo>
                <a:lnTo>
                  <a:pt x="1419282" y="413876"/>
                </a:lnTo>
                <a:lnTo>
                  <a:pt x="1399048" y="477184"/>
                </a:lnTo>
                <a:lnTo>
                  <a:pt x="1360214" y="536469"/>
                </a:lnTo>
                <a:lnTo>
                  <a:pt x="1304488" y="590816"/>
                </a:lnTo>
                <a:lnTo>
                  <a:pt x="1270824" y="615853"/>
                </a:lnTo>
                <a:lnTo>
                  <a:pt x="1233576" y="639312"/>
                </a:lnTo>
                <a:lnTo>
                  <a:pt x="1192958" y="661079"/>
                </a:lnTo>
                <a:lnTo>
                  <a:pt x="1149184" y="681041"/>
                </a:lnTo>
                <a:lnTo>
                  <a:pt x="1102466" y="699082"/>
                </a:lnTo>
                <a:lnTo>
                  <a:pt x="1053018" y="715088"/>
                </a:lnTo>
                <a:lnTo>
                  <a:pt x="1001054" y="728946"/>
                </a:lnTo>
                <a:lnTo>
                  <a:pt x="946786" y="740540"/>
                </a:lnTo>
                <a:lnTo>
                  <a:pt x="890428" y="749757"/>
                </a:lnTo>
                <a:lnTo>
                  <a:pt x="832193" y="756482"/>
                </a:lnTo>
                <a:lnTo>
                  <a:pt x="772294" y="760601"/>
                </a:lnTo>
                <a:lnTo>
                  <a:pt x="710946" y="761999"/>
                </a:lnTo>
                <a:lnTo>
                  <a:pt x="649597" y="760601"/>
                </a:lnTo>
                <a:lnTo>
                  <a:pt x="589698" y="756482"/>
                </a:lnTo>
                <a:lnTo>
                  <a:pt x="531463" y="749757"/>
                </a:lnTo>
                <a:lnTo>
                  <a:pt x="475105" y="740540"/>
                </a:lnTo>
                <a:lnTo>
                  <a:pt x="420837" y="728946"/>
                </a:lnTo>
                <a:lnTo>
                  <a:pt x="368873" y="715088"/>
                </a:lnTo>
                <a:lnTo>
                  <a:pt x="319425" y="699082"/>
                </a:lnTo>
                <a:lnTo>
                  <a:pt x="272707" y="681041"/>
                </a:lnTo>
                <a:lnTo>
                  <a:pt x="228933" y="661079"/>
                </a:lnTo>
                <a:lnTo>
                  <a:pt x="188315" y="639312"/>
                </a:lnTo>
                <a:lnTo>
                  <a:pt x="151067" y="615853"/>
                </a:lnTo>
                <a:lnTo>
                  <a:pt x="117403" y="590816"/>
                </a:lnTo>
                <a:lnTo>
                  <a:pt x="87535" y="564317"/>
                </a:lnTo>
                <a:lnTo>
                  <a:pt x="40042" y="507387"/>
                </a:lnTo>
                <a:lnTo>
                  <a:pt x="10294" y="445976"/>
                </a:lnTo>
                <a:lnTo>
                  <a:pt x="0" y="380999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37741" y="3742690"/>
            <a:ext cx="1584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egoe UI"/>
                <a:cs typeface="Segoe UI"/>
              </a:rPr>
              <a:t>Data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access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Segoe UI"/>
              <a:cs typeface="Segoe UI"/>
            </a:endParaRPr>
          </a:p>
          <a:p>
            <a:pPr marL="922655">
              <a:lnSpc>
                <a:spcPct val="100000"/>
              </a:lnSpc>
            </a:pPr>
            <a:r>
              <a:rPr sz="1000" spc="-10" dirty="0">
                <a:latin typeface="Segoe UI"/>
                <a:cs typeface="Segoe UI"/>
              </a:rPr>
              <a:t>Data</a:t>
            </a:r>
            <a:r>
              <a:rPr sz="1000" spc="-20" dirty="0">
                <a:latin typeface="Segoe UI"/>
                <a:cs typeface="Segoe UI"/>
              </a:rPr>
              <a:t> </a:t>
            </a:r>
            <a:r>
              <a:rPr sz="1000" spc="-10" dirty="0">
                <a:latin typeface="Segoe UI"/>
                <a:cs typeface="Segoe UI"/>
              </a:rPr>
              <a:t>helper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96461" y="2869692"/>
            <a:ext cx="694055" cy="1588770"/>
          </a:xfrm>
          <a:custGeom>
            <a:avLst/>
            <a:gdLst/>
            <a:ahLst/>
            <a:cxnLst/>
            <a:rect l="l" t="t" r="r" b="b"/>
            <a:pathLst>
              <a:path w="694054" h="1588770">
                <a:moveTo>
                  <a:pt x="99568" y="1501521"/>
                </a:moveTo>
                <a:lnTo>
                  <a:pt x="12700" y="1544955"/>
                </a:lnTo>
                <a:lnTo>
                  <a:pt x="99568" y="1588389"/>
                </a:lnTo>
                <a:lnTo>
                  <a:pt x="99568" y="1559433"/>
                </a:lnTo>
                <a:lnTo>
                  <a:pt x="85090" y="1559433"/>
                </a:lnTo>
                <a:lnTo>
                  <a:pt x="85090" y="1530477"/>
                </a:lnTo>
                <a:lnTo>
                  <a:pt x="99568" y="1530477"/>
                </a:lnTo>
                <a:lnTo>
                  <a:pt x="99568" y="1501521"/>
                </a:lnTo>
                <a:close/>
              </a:path>
              <a:path w="694054" h="1588770">
                <a:moveTo>
                  <a:pt x="99568" y="1530477"/>
                </a:moveTo>
                <a:lnTo>
                  <a:pt x="85090" y="1530477"/>
                </a:lnTo>
                <a:lnTo>
                  <a:pt x="85090" y="1559433"/>
                </a:lnTo>
                <a:lnTo>
                  <a:pt x="99568" y="1559433"/>
                </a:lnTo>
                <a:lnTo>
                  <a:pt x="99568" y="1530477"/>
                </a:lnTo>
                <a:close/>
              </a:path>
              <a:path w="694054" h="1588770">
                <a:moveTo>
                  <a:pt x="664845" y="1530477"/>
                </a:moveTo>
                <a:lnTo>
                  <a:pt x="99568" y="1530477"/>
                </a:lnTo>
                <a:lnTo>
                  <a:pt x="99568" y="1559433"/>
                </a:lnTo>
                <a:lnTo>
                  <a:pt x="687324" y="1559433"/>
                </a:lnTo>
                <a:lnTo>
                  <a:pt x="693801" y="1552956"/>
                </a:lnTo>
                <a:lnTo>
                  <a:pt x="693801" y="1544955"/>
                </a:lnTo>
                <a:lnTo>
                  <a:pt x="664845" y="1544955"/>
                </a:lnTo>
                <a:lnTo>
                  <a:pt x="664845" y="1530477"/>
                </a:lnTo>
                <a:close/>
              </a:path>
              <a:path w="694054" h="1588770">
                <a:moveTo>
                  <a:pt x="664845" y="14478"/>
                </a:moveTo>
                <a:lnTo>
                  <a:pt x="664845" y="1544955"/>
                </a:lnTo>
                <a:lnTo>
                  <a:pt x="679323" y="1530477"/>
                </a:lnTo>
                <a:lnTo>
                  <a:pt x="693801" y="1530477"/>
                </a:lnTo>
                <a:lnTo>
                  <a:pt x="693801" y="28956"/>
                </a:lnTo>
                <a:lnTo>
                  <a:pt x="679323" y="28956"/>
                </a:lnTo>
                <a:lnTo>
                  <a:pt x="664845" y="14478"/>
                </a:lnTo>
                <a:close/>
              </a:path>
              <a:path w="694054" h="1588770">
                <a:moveTo>
                  <a:pt x="693801" y="1530477"/>
                </a:moveTo>
                <a:lnTo>
                  <a:pt x="679323" y="1530477"/>
                </a:lnTo>
                <a:lnTo>
                  <a:pt x="664845" y="1544955"/>
                </a:lnTo>
                <a:lnTo>
                  <a:pt x="693801" y="1544955"/>
                </a:lnTo>
                <a:lnTo>
                  <a:pt x="693801" y="1530477"/>
                </a:lnTo>
                <a:close/>
              </a:path>
              <a:path w="694054" h="1588770">
                <a:moveTo>
                  <a:pt x="687324" y="0"/>
                </a:moveTo>
                <a:lnTo>
                  <a:pt x="0" y="0"/>
                </a:lnTo>
                <a:lnTo>
                  <a:pt x="0" y="28956"/>
                </a:lnTo>
                <a:lnTo>
                  <a:pt x="664845" y="28956"/>
                </a:lnTo>
                <a:lnTo>
                  <a:pt x="664845" y="14478"/>
                </a:lnTo>
                <a:lnTo>
                  <a:pt x="693801" y="14478"/>
                </a:lnTo>
                <a:lnTo>
                  <a:pt x="693801" y="6477"/>
                </a:lnTo>
                <a:lnTo>
                  <a:pt x="687324" y="0"/>
                </a:lnTo>
                <a:close/>
              </a:path>
              <a:path w="694054" h="1588770">
                <a:moveTo>
                  <a:pt x="693801" y="14478"/>
                </a:moveTo>
                <a:lnTo>
                  <a:pt x="664845" y="14478"/>
                </a:lnTo>
                <a:lnTo>
                  <a:pt x="679323" y="28956"/>
                </a:lnTo>
                <a:lnTo>
                  <a:pt x="693801" y="28956"/>
                </a:lnTo>
                <a:lnTo>
                  <a:pt x="693801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8291" y="1592580"/>
            <a:ext cx="704850" cy="1334770"/>
          </a:xfrm>
          <a:custGeom>
            <a:avLst/>
            <a:gdLst/>
            <a:ahLst/>
            <a:cxnLst/>
            <a:rect l="l" t="t" r="r" b="b"/>
            <a:pathLst>
              <a:path w="704850" h="1334770">
                <a:moveTo>
                  <a:pt x="617702" y="1247901"/>
                </a:moveTo>
                <a:lnTo>
                  <a:pt x="617702" y="1334769"/>
                </a:lnTo>
                <a:lnTo>
                  <a:pt x="675614" y="1305813"/>
                </a:lnTo>
                <a:lnTo>
                  <a:pt x="632180" y="1305813"/>
                </a:lnTo>
                <a:lnTo>
                  <a:pt x="632180" y="1276857"/>
                </a:lnTo>
                <a:lnTo>
                  <a:pt x="675614" y="1276857"/>
                </a:lnTo>
                <a:lnTo>
                  <a:pt x="617702" y="1247901"/>
                </a:lnTo>
                <a:close/>
              </a:path>
              <a:path w="704850" h="1334770">
                <a:moveTo>
                  <a:pt x="552170" y="0"/>
                </a:moveTo>
                <a:lnTo>
                  <a:pt x="6477" y="0"/>
                </a:lnTo>
                <a:lnTo>
                  <a:pt x="0" y="6476"/>
                </a:lnTo>
                <a:lnTo>
                  <a:pt x="0" y="1299336"/>
                </a:lnTo>
                <a:lnTo>
                  <a:pt x="6477" y="1305813"/>
                </a:lnTo>
                <a:lnTo>
                  <a:pt x="617702" y="1305813"/>
                </a:lnTo>
                <a:lnTo>
                  <a:pt x="617702" y="1291335"/>
                </a:lnTo>
                <a:lnTo>
                  <a:pt x="28956" y="1291335"/>
                </a:lnTo>
                <a:lnTo>
                  <a:pt x="14478" y="1276857"/>
                </a:lnTo>
                <a:lnTo>
                  <a:pt x="28956" y="1276857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552170" y="14477"/>
                </a:lnTo>
                <a:lnTo>
                  <a:pt x="552170" y="0"/>
                </a:lnTo>
                <a:close/>
              </a:path>
              <a:path w="704850" h="1334770">
                <a:moveTo>
                  <a:pt x="675614" y="1276857"/>
                </a:moveTo>
                <a:lnTo>
                  <a:pt x="632180" y="1276857"/>
                </a:lnTo>
                <a:lnTo>
                  <a:pt x="632180" y="1305813"/>
                </a:lnTo>
                <a:lnTo>
                  <a:pt x="675614" y="1305813"/>
                </a:lnTo>
                <a:lnTo>
                  <a:pt x="704570" y="1291335"/>
                </a:lnTo>
                <a:lnTo>
                  <a:pt x="675614" y="1276857"/>
                </a:lnTo>
                <a:close/>
              </a:path>
              <a:path w="704850" h="1334770">
                <a:moveTo>
                  <a:pt x="28956" y="1276857"/>
                </a:moveTo>
                <a:lnTo>
                  <a:pt x="14478" y="1276857"/>
                </a:lnTo>
                <a:lnTo>
                  <a:pt x="28956" y="1291335"/>
                </a:lnTo>
                <a:lnTo>
                  <a:pt x="28956" y="1276857"/>
                </a:lnTo>
                <a:close/>
              </a:path>
              <a:path w="704850" h="1334770">
                <a:moveTo>
                  <a:pt x="617702" y="1276857"/>
                </a:moveTo>
                <a:lnTo>
                  <a:pt x="28956" y="1276857"/>
                </a:lnTo>
                <a:lnTo>
                  <a:pt x="28956" y="1291335"/>
                </a:lnTo>
                <a:lnTo>
                  <a:pt x="617702" y="1291335"/>
                </a:lnTo>
                <a:lnTo>
                  <a:pt x="617702" y="1276857"/>
                </a:lnTo>
                <a:close/>
              </a:path>
              <a:path w="704850" h="1334770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704850" h="1334770">
                <a:moveTo>
                  <a:pt x="552170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552170" y="28955"/>
                </a:lnTo>
                <a:lnTo>
                  <a:pt x="552170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91861" y="3033522"/>
            <a:ext cx="1447800" cy="23177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35"/>
              </a:spcBef>
            </a:pPr>
            <a:r>
              <a:rPr sz="1400" spc="-15" dirty="0">
                <a:latin typeface="Segoe UI"/>
                <a:cs typeface="Segoe UI"/>
              </a:rPr>
              <a:t>Failure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point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77361" y="3149345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5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91861" y="4478273"/>
            <a:ext cx="1447800" cy="23177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45"/>
              </a:spcBef>
            </a:pPr>
            <a:r>
              <a:rPr sz="1400" spc="-15" dirty="0">
                <a:latin typeface="Segoe UI"/>
                <a:cs typeface="Segoe UI"/>
              </a:rPr>
              <a:t>Failure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point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77361" y="4594097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5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79954" y="5310378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609600" y="76200"/>
                </a:moveTo>
                <a:lnTo>
                  <a:pt x="578609" y="109690"/>
                </a:lnTo>
                <a:lnTo>
                  <a:pt x="542619" y="123839"/>
                </a:lnTo>
                <a:lnTo>
                  <a:pt x="495411" y="135644"/>
                </a:lnTo>
                <a:lnTo>
                  <a:pt x="438816" y="144646"/>
                </a:lnTo>
                <a:lnTo>
                  <a:pt x="374668" y="150385"/>
                </a:lnTo>
                <a:lnTo>
                  <a:pt x="304800" y="152400"/>
                </a:lnTo>
                <a:lnTo>
                  <a:pt x="234931" y="150385"/>
                </a:lnTo>
                <a:lnTo>
                  <a:pt x="170783" y="144646"/>
                </a:lnTo>
                <a:lnTo>
                  <a:pt x="114188" y="135644"/>
                </a:lnTo>
                <a:lnTo>
                  <a:pt x="66980" y="123839"/>
                </a:lnTo>
                <a:lnTo>
                  <a:pt x="30990" y="109690"/>
                </a:lnTo>
                <a:lnTo>
                  <a:pt x="0" y="76200"/>
                </a:lnTo>
                <a:lnTo>
                  <a:pt x="8053" y="58742"/>
                </a:lnTo>
                <a:lnTo>
                  <a:pt x="66980" y="28560"/>
                </a:lnTo>
                <a:lnTo>
                  <a:pt x="114188" y="16755"/>
                </a:lnTo>
                <a:lnTo>
                  <a:pt x="170783" y="7753"/>
                </a:lnTo>
                <a:lnTo>
                  <a:pt x="234931" y="2014"/>
                </a:lnTo>
                <a:lnTo>
                  <a:pt x="304800" y="0"/>
                </a:lnTo>
                <a:lnTo>
                  <a:pt x="374668" y="2014"/>
                </a:lnTo>
                <a:lnTo>
                  <a:pt x="438816" y="7753"/>
                </a:lnTo>
                <a:lnTo>
                  <a:pt x="495411" y="16755"/>
                </a:lnTo>
                <a:lnTo>
                  <a:pt x="542619" y="28560"/>
                </a:lnTo>
                <a:lnTo>
                  <a:pt x="578609" y="42709"/>
                </a:lnTo>
                <a:lnTo>
                  <a:pt x="609600" y="76200"/>
                </a:lnTo>
                <a:close/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79954" y="5386578"/>
            <a:ext cx="609600" cy="704215"/>
          </a:xfrm>
          <a:custGeom>
            <a:avLst/>
            <a:gdLst/>
            <a:ahLst/>
            <a:cxnLst/>
            <a:rect l="l" t="t" r="r" b="b"/>
            <a:pathLst>
              <a:path w="609600" h="704214">
                <a:moveTo>
                  <a:pt x="609600" y="0"/>
                </a:moveTo>
                <a:lnTo>
                  <a:pt x="609600" y="627888"/>
                </a:lnTo>
                <a:lnTo>
                  <a:pt x="601546" y="645361"/>
                </a:lnTo>
                <a:lnTo>
                  <a:pt x="542619" y="675548"/>
                </a:lnTo>
                <a:lnTo>
                  <a:pt x="495411" y="687348"/>
                </a:lnTo>
                <a:lnTo>
                  <a:pt x="438816" y="696343"/>
                </a:lnTo>
                <a:lnTo>
                  <a:pt x="374668" y="702075"/>
                </a:lnTo>
                <a:lnTo>
                  <a:pt x="304800" y="704088"/>
                </a:lnTo>
                <a:lnTo>
                  <a:pt x="234931" y="702075"/>
                </a:lnTo>
                <a:lnTo>
                  <a:pt x="170783" y="696343"/>
                </a:lnTo>
                <a:lnTo>
                  <a:pt x="114188" y="687348"/>
                </a:lnTo>
                <a:lnTo>
                  <a:pt x="66980" y="675548"/>
                </a:lnTo>
                <a:lnTo>
                  <a:pt x="30990" y="661400"/>
                </a:lnTo>
                <a:lnTo>
                  <a:pt x="0" y="627888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58770" y="5615736"/>
            <a:ext cx="252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Segoe UI"/>
                <a:cs typeface="Segoe UI"/>
              </a:rPr>
              <a:t>DB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41320" y="4795265"/>
            <a:ext cx="86995" cy="515620"/>
          </a:xfrm>
          <a:custGeom>
            <a:avLst/>
            <a:gdLst/>
            <a:ahLst/>
            <a:cxnLst/>
            <a:rect l="l" t="t" r="r" b="b"/>
            <a:pathLst>
              <a:path w="86994" h="515620">
                <a:moveTo>
                  <a:pt x="28956" y="428751"/>
                </a:moveTo>
                <a:lnTo>
                  <a:pt x="0" y="428751"/>
                </a:lnTo>
                <a:lnTo>
                  <a:pt x="43434" y="515619"/>
                </a:lnTo>
                <a:lnTo>
                  <a:pt x="79629" y="443229"/>
                </a:lnTo>
                <a:lnTo>
                  <a:pt x="28956" y="443229"/>
                </a:lnTo>
                <a:lnTo>
                  <a:pt x="28956" y="428751"/>
                </a:lnTo>
                <a:close/>
              </a:path>
              <a:path w="86994" h="515620">
                <a:moveTo>
                  <a:pt x="57912" y="0"/>
                </a:moveTo>
                <a:lnTo>
                  <a:pt x="28956" y="0"/>
                </a:lnTo>
                <a:lnTo>
                  <a:pt x="28956" y="443229"/>
                </a:lnTo>
                <a:lnTo>
                  <a:pt x="57912" y="443229"/>
                </a:lnTo>
                <a:lnTo>
                  <a:pt x="57912" y="0"/>
                </a:lnTo>
                <a:close/>
              </a:path>
              <a:path w="86994" h="515620">
                <a:moveTo>
                  <a:pt x="86868" y="428751"/>
                </a:moveTo>
                <a:lnTo>
                  <a:pt x="57912" y="428751"/>
                </a:lnTo>
                <a:lnTo>
                  <a:pt x="57912" y="443229"/>
                </a:lnTo>
                <a:lnTo>
                  <a:pt x="79629" y="443229"/>
                </a:lnTo>
                <a:lnTo>
                  <a:pt x="86868" y="42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91861" y="5697473"/>
            <a:ext cx="1447800" cy="23177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40"/>
              </a:spcBef>
            </a:pPr>
            <a:r>
              <a:rPr sz="1400" spc="-15" dirty="0">
                <a:latin typeface="Segoe UI"/>
                <a:cs typeface="Segoe UI"/>
              </a:rPr>
              <a:t>Failure </a:t>
            </a:r>
            <a:r>
              <a:rPr sz="1400" dirty="0">
                <a:latin typeface="Segoe UI"/>
                <a:cs typeface="Segoe UI"/>
              </a:rPr>
              <a:t>point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77361" y="5813297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5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42429" y="2665222"/>
            <a:ext cx="40462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Segoe UI"/>
                <a:cs typeface="Segoe UI"/>
              </a:rPr>
              <a:t>При </a:t>
            </a:r>
            <a:r>
              <a:rPr sz="1600" spc="-10" dirty="0">
                <a:latin typeface="Segoe UI"/>
                <a:cs typeface="Segoe UI"/>
              </a:rPr>
              <a:t>интеграционном тестировании  существует много критических </a:t>
            </a:r>
            <a:r>
              <a:rPr sz="1600" spc="5" dirty="0">
                <a:latin typeface="Segoe UI"/>
                <a:cs typeface="Segoe UI"/>
              </a:rPr>
              <a:t>точек, </a:t>
            </a:r>
            <a:r>
              <a:rPr sz="1600" spc="-5" dirty="0">
                <a:latin typeface="Segoe UI"/>
                <a:cs typeface="Segoe UI"/>
              </a:rPr>
              <a:t>в  </a:t>
            </a:r>
            <a:r>
              <a:rPr sz="1600" spc="-15" dirty="0">
                <a:latin typeface="Segoe UI"/>
                <a:cs typeface="Segoe UI"/>
              </a:rPr>
              <a:t>которых приложение </a:t>
            </a:r>
            <a:r>
              <a:rPr sz="1600" spc="-25" dirty="0">
                <a:latin typeface="Segoe UI"/>
                <a:cs typeface="Segoe UI"/>
              </a:rPr>
              <a:t>может </a:t>
            </a:r>
            <a:r>
              <a:rPr sz="1600" spc="-5" dirty="0">
                <a:latin typeface="Segoe UI"/>
                <a:cs typeface="Segoe UI"/>
              </a:rPr>
              <a:t>дать </a:t>
            </a:r>
            <a:r>
              <a:rPr sz="1600" spc="-10" dirty="0">
                <a:latin typeface="Segoe UI"/>
                <a:cs typeface="Segoe UI"/>
              </a:rPr>
              <a:t>сбой, </a:t>
            </a:r>
            <a:r>
              <a:rPr sz="1600" spc="-15" dirty="0">
                <a:latin typeface="Segoe UI"/>
                <a:cs typeface="Segoe UI"/>
              </a:rPr>
              <a:t>что  </a:t>
            </a:r>
            <a:r>
              <a:rPr sz="1600" spc="-5" dirty="0">
                <a:latin typeface="Segoe UI"/>
                <a:cs typeface="Segoe UI"/>
              </a:rPr>
              <a:t>делает </a:t>
            </a:r>
            <a:r>
              <a:rPr sz="1600" spc="-10" dirty="0">
                <a:latin typeface="Segoe UI"/>
                <a:cs typeface="Segoe UI"/>
              </a:rPr>
              <a:t>поиск ошибок</a:t>
            </a:r>
            <a:r>
              <a:rPr sz="1600" spc="1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сложнее.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8729" y="2866770"/>
            <a:ext cx="2037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Best</a:t>
            </a:r>
            <a:r>
              <a:rPr sz="2800" b="0" spc="-4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Practices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5521" y="854405"/>
            <a:ext cx="460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Свойства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хорошего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Unit</a:t>
            </a:r>
            <a:r>
              <a:rPr sz="2800" b="0" spc="1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теста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3139" y="1788109"/>
            <a:ext cx="670369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UI"/>
                <a:cs typeface="Segoe UI"/>
              </a:rPr>
              <a:t>Unit </a:t>
            </a:r>
            <a:r>
              <a:rPr sz="1800" b="1" spc="-10" dirty="0">
                <a:latin typeface="Segoe UI"/>
                <a:cs typeface="Segoe UI"/>
              </a:rPr>
              <a:t>тест должен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быть</a:t>
            </a:r>
            <a:r>
              <a:rPr sz="1800" spc="-5" dirty="0">
                <a:latin typeface="Segoe UI"/>
                <a:cs typeface="Segoe UI"/>
              </a:rPr>
              <a:t>: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Segoe UI"/>
                <a:cs typeface="Segoe UI"/>
              </a:rPr>
              <a:t>Автоматизированным </a:t>
            </a:r>
            <a:r>
              <a:rPr sz="1800" dirty="0">
                <a:latin typeface="Segoe UI"/>
                <a:cs typeface="Segoe UI"/>
              </a:rPr>
              <a:t>и</a:t>
            </a:r>
            <a:r>
              <a:rPr sz="1800" spc="-10" dirty="0">
                <a:latin typeface="Segoe UI"/>
                <a:cs typeface="Segoe UI"/>
              </a:rPr>
              <a:t> повторяемым;</a:t>
            </a:r>
            <a:endParaRPr sz="1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Segoe UI"/>
                <a:cs typeface="Segoe UI"/>
              </a:rPr>
              <a:t>Простым в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реализации;</a:t>
            </a:r>
            <a:endParaRPr sz="1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Segoe UI"/>
                <a:cs typeface="Segoe UI"/>
              </a:rPr>
              <a:t>После </a:t>
            </a:r>
            <a:r>
              <a:rPr sz="1800" spc="-5" dirty="0">
                <a:latin typeface="Segoe UI"/>
                <a:cs typeface="Segoe UI"/>
              </a:rPr>
              <a:t>написания </a:t>
            </a:r>
            <a:r>
              <a:rPr sz="1800" dirty="0">
                <a:latin typeface="Segoe UI"/>
                <a:cs typeface="Segoe UI"/>
              </a:rPr>
              <a:t>он </a:t>
            </a:r>
            <a:r>
              <a:rPr sz="1800" spc="-10" dirty="0">
                <a:latin typeface="Segoe UI"/>
                <a:cs typeface="Segoe UI"/>
              </a:rPr>
              <a:t>должен </a:t>
            </a:r>
            <a:r>
              <a:rPr sz="1800" spc="-5" dirty="0">
                <a:latin typeface="Segoe UI"/>
                <a:cs typeface="Segoe UI"/>
              </a:rPr>
              <a:t>остаться </a:t>
            </a:r>
            <a:r>
              <a:rPr sz="1800" dirty="0">
                <a:latin typeface="Segoe UI"/>
                <a:cs typeface="Segoe UI"/>
              </a:rPr>
              <a:t>для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последующего</a:t>
            </a:r>
            <a:endParaRPr sz="18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использования;</a:t>
            </a:r>
            <a:endParaRPr sz="18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Segoe UI"/>
                <a:cs typeface="Segoe UI"/>
              </a:rPr>
              <a:t>Кто угодно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0" dirty="0">
                <a:latin typeface="Segoe UI"/>
                <a:cs typeface="Segoe UI"/>
              </a:rPr>
              <a:t>команде должен </a:t>
            </a:r>
            <a:r>
              <a:rPr sz="1800" spc="-5" dirty="0">
                <a:latin typeface="Segoe UI"/>
                <a:cs typeface="Segoe UI"/>
              </a:rPr>
              <a:t>иметь возможность запустить  </a:t>
            </a:r>
            <a:r>
              <a:rPr sz="1800" dirty="0">
                <a:latin typeface="Segoe UI"/>
                <a:cs typeface="Segoe UI"/>
              </a:rPr>
              <a:t>Unit</a:t>
            </a:r>
            <a:r>
              <a:rPr sz="1800" spc="-10" dirty="0">
                <a:latin typeface="Segoe UI"/>
                <a:cs typeface="Segoe UI"/>
              </a:rPr>
              <a:t> тест;</a:t>
            </a:r>
            <a:endParaRPr sz="1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Segoe UI"/>
                <a:cs typeface="Segoe UI"/>
              </a:rPr>
              <a:t>Должен </a:t>
            </a:r>
            <a:r>
              <a:rPr sz="1800" spc="-5" dirty="0">
                <a:latin typeface="Segoe UI"/>
                <a:cs typeface="Segoe UI"/>
              </a:rPr>
              <a:t>запускаться одним нажатием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кнопки;</a:t>
            </a:r>
            <a:endParaRPr sz="1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Segoe UI"/>
                <a:cs typeface="Segoe UI"/>
              </a:rPr>
              <a:t>Должен выполнятся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быстро.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41872" y="2200008"/>
            <a:ext cx="1450570" cy="149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1692</Words>
  <Application>Microsoft Office PowerPoint</Application>
  <PresentationFormat>Widescreen</PresentationFormat>
  <Paragraphs>290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Segoe UI</vt:lpstr>
      <vt:lpstr>Segoe UI Light</vt:lpstr>
      <vt:lpstr>Times New Roman</vt:lpstr>
      <vt:lpstr>Office Theme</vt:lpstr>
      <vt:lpstr>PowerPoint Presentation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Aleksey Trubkin</cp:lastModifiedBy>
  <cp:revision>11</cp:revision>
  <dcterms:created xsi:type="dcterms:W3CDTF">2020-01-21T19:21:24Z</dcterms:created>
  <dcterms:modified xsi:type="dcterms:W3CDTF">2020-01-23T21:48:17Z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2020-01-21T00:00:00Z</vt:filetime>
  </property>
</Properties>
</file>